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26"/>
  </p:notesMasterIdLst>
  <p:sldIdLst>
    <p:sldId id="256" r:id="rId5"/>
    <p:sldId id="283" r:id="rId6"/>
    <p:sldId id="295" r:id="rId7"/>
    <p:sldId id="296" r:id="rId8"/>
    <p:sldId id="297" r:id="rId9"/>
    <p:sldId id="299" r:id="rId10"/>
    <p:sldId id="300" r:id="rId11"/>
    <p:sldId id="304" r:id="rId12"/>
    <p:sldId id="305" r:id="rId13"/>
    <p:sldId id="306" r:id="rId14"/>
    <p:sldId id="307" r:id="rId15"/>
    <p:sldId id="308" r:id="rId16"/>
    <p:sldId id="309" r:id="rId17"/>
    <p:sldId id="298" r:id="rId18"/>
    <p:sldId id="310" r:id="rId19"/>
    <p:sldId id="311" r:id="rId20"/>
    <p:sldId id="312" r:id="rId21"/>
    <p:sldId id="313" r:id="rId22"/>
    <p:sldId id="314" r:id="rId23"/>
    <p:sldId id="315" r:id="rId24"/>
    <p:sldId id="278"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Lato" panose="020F0502020204030203" pitchFamily="34" charset="0"/>
      <p:regular r:id="rId31"/>
      <p:bold r:id="rId32"/>
      <p:italic r:id="rId33"/>
      <p:boldItalic r:id="rId34"/>
    </p:embeddedFont>
    <p:embeddedFont>
      <p:font typeface="Raleway"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aaa6d39ba0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aaa6d39ba0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aaa6d39ba0_1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aaa6d39ba0_1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239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aaa6d39ba0_1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aaa6d39ba0_1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6834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aaa6d39ba0_1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aaa6d39ba0_1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1931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4" name="Google Shape;64;p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akshaykumarpyd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Google Shape;98;p1">
            <a:extLst>
              <a:ext uri="{FF2B5EF4-FFF2-40B4-BE49-F238E27FC236}">
                <a16:creationId xmlns:a16="http://schemas.microsoft.com/office/drawing/2014/main" id="{265B58D3-E5C8-40D7-AC8C-F485B11F7F67}"/>
              </a:ext>
            </a:extLst>
          </p:cNvPr>
          <p:cNvSpPr txBox="1"/>
          <p:nvPr/>
        </p:nvSpPr>
        <p:spPr>
          <a:xfrm>
            <a:off x="457200" y="1577001"/>
            <a:ext cx="8229600" cy="857400"/>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ctr" rtl="0">
              <a:lnSpc>
                <a:spcPct val="107000"/>
              </a:lnSpc>
              <a:spcBef>
                <a:spcPts val="800"/>
              </a:spcBef>
              <a:spcAft>
                <a:spcPts val="0"/>
              </a:spcAft>
              <a:buClr>
                <a:srgbClr val="FFFFFF"/>
              </a:buClr>
              <a:buSzPts val="2400"/>
              <a:buFont typeface="Calibri"/>
              <a:buNone/>
            </a:pPr>
            <a:r>
              <a:rPr lang="en-US" sz="4800" b="1" i="0" u="none" strike="noStrike" cap="none" dirty="0">
                <a:solidFill>
                  <a:schemeClr val="bg2"/>
                </a:solidFill>
                <a:latin typeface="Calibri"/>
                <a:ea typeface="Calibri"/>
                <a:cs typeface="Calibri"/>
                <a:sym typeface="Calibri"/>
              </a:rPr>
              <a:t>Predicting Churning Customers</a:t>
            </a:r>
            <a:endParaRPr lang="en-US" sz="4800" b="0" i="0" u="none" strike="noStrike" cap="none" dirty="0">
              <a:solidFill>
                <a:schemeClr val="bg2"/>
              </a:solidFill>
              <a:latin typeface="Calibri"/>
              <a:ea typeface="Calibri"/>
              <a:cs typeface="Calibri"/>
              <a:sym typeface="Calibri"/>
            </a:endParaRPr>
          </a:p>
        </p:txBody>
      </p:sp>
      <p:sp>
        <p:nvSpPr>
          <p:cNvPr id="4" name="Google Shape;99;p1">
            <a:extLst>
              <a:ext uri="{FF2B5EF4-FFF2-40B4-BE49-F238E27FC236}">
                <a16:creationId xmlns:a16="http://schemas.microsoft.com/office/drawing/2014/main" id="{6C92CAB4-4A06-4792-ABE1-B8B3C13E8341}"/>
              </a:ext>
            </a:extLst>
          </p:cNvPr>
          <p:cNvSpPr txBox="1"/>
          <p:nvPr/>
        </p:nvSpPr>
        <p:spPr>
          <a:xfrm>
            <a:off x="2320635" y="3400996"/>
            <a:ext cx="4253347" cy="857400"/>
          </a:xfrm>
          <a:prstGeom prst="rect">
            <a:avLst/>
          </a:prstGeom>
          <a:noFill/>
          <a:ln>
            <a:noFill/>
          </a:ln>
        </p:spPr>
        <p:txBody>
          <a:bodyPr spcFirstLastPara="1" wrap="square" lIns="91425" tIns="45700" rIns="91425" bIns="45700" anchor="ctr" anchorCtr="0">
            <a:noAutofit/>
          </a:bodyPr>
          <a:lstStyle/>
          <a:p>
            <a:pPr marL="0" marR="0" lvl="0" indent="0" algn="ctr" rtl="0">
              <a:lnSpc>
                <a:spcPct val="107000"/>
              </a:lnSpc>
              <a:spcBef>
                <a:spcPts val="800"/>
              </a:spcBef>
              <a:spcAft>
                <a:spcPts val="0"/>
              </a:spcAft>
              <a:buClr>
                <a:srgbClr val="FFFFFF"/>
              </a:buClr>
              <a:buSzPts val="2400"/>
              <a:buFont typeface="Calibri"/>
              <a:buNone/>
            </a:pPr>
            <a:r>
              <a:rPr lang="en-US" sz="3200" b="1" i="0" u="none" strike="noStrike" cap="none" dirty="0">
                <a:solidFill>
                  <a:schemeClr val="bg2"/>
                </a:solidFill>
                <a:latin typeface="Calibri"/>
                <a:ea typeface="Calibri"/>
                <a:cs typeface="Calibri"/>
                <a:sym typeface="Calibri"/>
              </a:rPr>
              <a:t>By: Akshay Kumar Pydi</a:t>
            </a:r>
          </a:p>
          <a:p>
            <a:pPr marL="0" marR="0" lvl="0" indent="0" algn="r" rtl="0">
              <a:lnSpc>
                <a:spcPct val="107000"/>
              </a:lnSpc>
              <a:spcBef>
                <a:spcPts val="800"/>
              </a:spcBef>
              <a:spcAft>
                <a:spcPts val="0"/>
              </a:spcAft>
              <a:buClr>
                <a:srgbClr val="FFFFFF"/>
              </a:buClr>
              <a:buSzPts val="2400"/>
              <a:buFont typeface="Calibri"/>
              <a:buNone/>
            </a:pPr>
            <a:r>
              <a:rPr lang="en-US" sz="800" i="0" u="none" strike="noStrike" cap="none" dirty="0">
                <a:solidFill>
                  <a:schemeClr val="bg2"/>
                </a:solidFill>
                <a:latin typeface="Calibri"/>
                <a:ea typeface="Calibri"/>
                <a:cs typeface="Calibri"/>
                <a:sym typeface="Calibri"/>
                <a:hlinkClick r:id="rId3"/>
              </a:rPr>
              <a:t>https://www.linkedin.com/in/akshaykumarpydi/</a:t>
            </a:r>
            <a:endParaRPr sz="800" i="0" u="none" strike="noStrike" cap="none" dirty="0">
              <a:solidFill>
                <a:schemeClr val="bg2"/>
              </a:solidFill>
              <a:latin typeface="Calibri"/>
              <a:ea typeface="Calibri"/>
              <a:cs typeface="Calibri"/>
              <a:sym typeface="Calibri"/>
            </a:endParaRPr>
          </a:p>
        </p:txBody>
      </p:sp>
      <p:pic>
        <p:nvPicPr>
          <p:cNvPr id="9" name="Google Shape;549;p44">
            <a:extLst>
              <a:ext uri="{FF2B5EF4-FFF2-40B4-BE49-F238E27FC236}">
                <a16:creationId xmlns:a16="http://schemas.microsoft.com/office/drawing/2014/main" id="{98BFC0C7-E768-4D35-87B0-D4249C47D5D4}"/>
              </a:ext>
            </a:extLst>
          </p:cNvPr>
          <p:cNvPicPr preferRelativeResize="0"/>
          <p:nvPr/>
        </p:nvPicPr>
        <p:blipFill>
          <a:blip r:embed="rId4"/>
          <a:srcRect t="12274" b="12274"/>
          <a:stretch/>
        </p:blipFill>
        <p:spPr>
          <a:xfrm>
            <a:off x="975253" y="3157194"/>
            <a:ext cx="1345382" cy="13450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14" name="Rectangle 13">
            <a:extLst>
              <a:ext uri="{FF2B5EF4-FFF2-40B4-BE49-F238E27FC236}">
                <a16:creationId xmlns:a16="http://schemas.microsoft.com/office/drawing/2014/main" id="{66ABEC3D-C246-4EA0-B079-D198136B0012}"/>
              </a:ext>
            </a:extLst>
          </p:cNvPr>
          <p:cNvSpPr/>
          <p:nvPr/>
        </p:nvSpPr>
        <p:spPr>
          <a:xfrm>
            <a:off x="503603" y="4093566"/>
            <a:ext cx="7976972" cy="607707"/>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l" rtl="0">
              <a:lnSpc>
                <a:spcPct val="115000"/>
              </a:lnSpc>
              <a:spcBef>
                <a:spcPts val="0"/>
              </a:spcBef>
              <a:spcAft>
                <a:spcPts val="0"/>
              </a:spcAft>
              <a:buNone/>
            </a:pPr>
            <a:r>
              <a:rPr lang="en-US" sz="1400" b="1" dirty="0">
                <a:solidFill>
                  <a:schemeClr val="accent1"/>
                </a:solidFill>
                <a:latin typeface="Raleway" pitchFamily="2" charset="0"/>
                <a:ea typeface="Calibri"/>
                <a:cs typeface="Calibri"/>
                <a:sym typeface="Calibri"/>
              </a:rPr>
              <a:t>The average credit utilization ratio for most of the customers is very low i.e., below 10%. This indicates that most customers are not utilizing the credit limit provided to them</a:t>
            </a:r>
            <a:endParaRPr lang="en-US" sz="1400" b="1" i="0" u="none" strike="noStrike" cap="none" dirty="0">
              <a:solidFill>
                <a:schemeClr val="accent1"/>
              </a:solidFill>
              <a:latin typeface="Raleway" pitchFamily="2" charset="0"/>
              <a:ea typeface="Calibri"/>
              <a:cs typeface="Calibri"/>
              <a:sym typeface="Calibri"/>
            </a:endParaRPr>
          </a:p>
        </p:txBody>
      </p:sp>
      <p:sp>
        <p:nvSpPr>
          <p:cNvPr id="7" name="Google Shape;546;p44">
            <a:extLst>
              <a:ext uri="{FF2B5EF4-FFF2-40B4-BE49-F238E27FC236}">
                <a16:creationId xmlns:a16="http://schemas.microsoft.com/office/drawing/2014/main" id="{F00AC0E8-688F-423E-AB22-492A17174990}"/>
              </a:ext>
            </a:extLst>
          </p:cNvPr>
          <p:cNvSpPr txBox="1">
            <a:spLocks/>
          </p:cNvSpPr>
          <p:nvPr/>
        </p:nvSpPr>
        <p:spPr>
          <a:xfrm>
            <a:off x="8480575" y="4696933"/>
            <a:ext cx="548700" cy="31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9pPr>
          </a:lstStyle>
          <a:p>
            <a:fld id="{00000000-1234-1234-1234-123412341234}" type="slidenum">
              <a:rPr lang="en" smtClean="0"/>
              <a:pPr/>
              <a:t>10</a:t>
            </a:fld>
            <a:endParaRPr lang="en"/>
          </a:p>
        </p:txBody>
      </p:sp>
      <p:sp>
        <p:nvSpPr>
          <p:cNvPr id="9" name="Google Shape;428;p39">
            <a:extLst>
              <a:ext uri="{FF2B5EF4-FFF2-40B4-BE49-F238E27FC236}">
                <a16:creationId xmlns:a16="http://schemas.microsoft.com/office/drawing/2014/main" id="{718B55D2-7F39-41EF-830B-F7960BFF70AD}"/>
              </a:ext>
            </a:extLst>
          </p:cNvPr>
          <p:cNvSpPr txBox="1">
            <a:spLocks noGrp="1"/>
          </p:cNvSpPr>
          <p:nvPr>
            <p:ph type="title"/>
          </p:nvPr>
        </p:nvSpPr>
        <p:spPr>
          <a:xfrm>
            <a:off x="259572" y="104471"/>
            <a:ext cx="8601259" cy="60770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t>What about the Credit card Utilization Ratios ??</a:t>
            </a:r>
            <a:endParaRPr sz="2400" b="1" dirty="0"/>
          </a:p>
        </p:txBody>
      </p:sp>
      <p:pic>
        <p:nvPicPr>
          <p:cNvPr id="8" name="Google Shape;173;gfa524384e0_0_0">
            <a:extLst>
              <a:ext uri="{FF2B5EF4-FFF2-40B4-BE49-F238E27FC236}">
                <a16:creationId xmlns:a16="http://schemas.microsoft.com/office/drawing/2014/main" id="{C647A6A4-E649-4425-A0C6-93068B373B88}"/>
              </a:ext>
            </a:extLst>
          </p:cNvPr>
          <p:cNvPicPr preferRelativeResize="0"/>
          <p:nvPr/>
        </p:nvPicPr>
        <p:blipFill>
          <a:blip r:embed="rId3">
            <a:alphaModFix/>
          </a:blip>
          <a:stretch>
            <a:fillRect/>
          </a:stretch>
        </p:blipFill>
        <p:spPr>
          <a:xfrm>
            <a:off x="1905493" y="959056"/>
            <a:ext cx="4751960" cy="28253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39624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9E67A6-2F6E-4CD9-949F-54567BD402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10" name="Google Shape;428;p39">
            <a:extLst>
              <a:ext uri="{FF2B5EF4-FFF2-40B4-BE49-F238E27FC236}">
                <a16:creationId xmlns:a16="http://schemas.microsoft.com/office/drawing/2014/main" id="{BCDF3E28-D5E5-4597-B72E-632D6380A2FF}"/>
              </a:ext>
            </a:extLst>
          </p:cNvPr>
          <p:cNvSpPr txBox="1">
            <a:spLocks noGrp="1"/>
          </p:cNvSpPr>
          <p:nvPr>
            <p:ph type="title"/>
          </p:nvPr>
        </p:nvSpPr>
        <p:spPr>
          <a:xfrm>
            <a:off x="473275" y="104471"/>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Imbalanced Target Variable</a:t>
            </a:r>
            <a:endParaRPr b="1" dirty="0"/>
          </a:p>
        </p:txBody>
      </p:sp>
      <p:pic>
        <p:nvPicPr>
          <p:cNvPr id="7" name="Google Shape;181;g100ea1da02d_0_21">
            <a:extLst>
              <a:ext uri="{FF2B5EF4-FFF2-40B4-BE49-F238E27FC236}">
                <a16:creationId xmlns:a16="http://schemas.microsoft.com/office/drawing/2014/main" id="{D8358338-67EE-40F0-B278-505AD6A3C760}"/>
              </a:ext>
            </a:extLst>
          </p:cNvPr>
          <p:cNvPicPr preferRelativeResize="0"/>
          <p:nvPr/>
        </p:nvPicPr>
        <p:blipFill rotWithShape="1">
          <a:blip r:embed="rId2">
            <a:alphaModFix/>
          </a:blip>
          <a:srcRect/>
          <a:stretch/>
        </p:blipFill>
        <p:spPr>
          <a:xfrm>
            <a:off x="4572000" y="1418340"/>
            <a:ext cx="4266191" cy="24899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style>
          <a:lnRef idx="2">
            <a:schemeClr val="dk1"/>
          </a:lnRef>
          <a:fillRef idx="1">
            <a:schemeClr val="lt1"/>
          </a:fillRef>
          <a:effectRef idx="0">
            <a:schemeClr val="dk1"/>
          </a:effectRef>
          <a:fontRef idx="minor">
            <a:schemeClr val="dk1"/>
          </a:fontRef>
        </p:style>
      </p:pic>
      <p:sp>
        <p:nvSpPr>
          <p:cNvPr id="13" name="Google Shape;180;g100ea1da02d_0_21">
            <a:extLst>
              <a:ext uri="{FF2B5EF4-FFF2-40B4-BE49-F238E27FC236}">
                <a16:creationId xmlns:a16="http://schemas.microsoft.com/office/drawing/2014/main" id="{C09AC7EA-B72C-4768-AEE3-81DC09D26840}"/>
              </a:ext>
            </a:extLst>
          </p:cNvPr>
          <p:cNvSpPr txBox="1"/>
          <p:nvPr/>
        </p:nvSpPr>
        <p:spPr>
          <a:xfrm>
            <a:off x="473275" y="1570711"/>
            <a:ext cx="3673971" cy="218517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700" b="0" i="0" u="none" strike="noStrike" cap="none" dirty="0">
                <a:solidFill>
                  <a:schemeClr val="accent1"/>
                </a:solidFill>
                <a:highlight>
                  <a:schemeClr val="lt1"/>
                </a:highlight>
                <a:latin typeface="Lato" panose="020F0502020204030203" pitchFamily="34" charset="0"/>
                <a:ea typeface="Lato" panose="020F0502020204030203" pitchFamily="34" charset="0"/>
                <a:cs typeface="Lato" panose="020F0502020204030203" pitchFamily="34" charset="0"/>
                <a:sym typeface="Calibri"/>
              </a:rPr>
              <a:t>The imbalance in the distribution can lead to a high accuracy just by predicting the majority class, but  fail to capture the minority class, which is the class of interest and the point of creating the model in </a:t>
            </a:r>
            <a:r>
              <a:rPr lang="en-US" sz="1700" b="0" i="1" u="none" strike="noStrike" cap="none" dirty="0">
                <a:solidFill>
                  <a:schemeClr val="accent1"/>
                </a:solidFill>
                <a:highlight>
                  <a:schemeClr val="lt1"/>
                </a:highlight>
                <a:latin typeface="Lato" panose="020F0502020204030203" pitchFamily="34" charset="0"/>
                <a:ea typeface="Lato" panose="020F0502020204030203" pitchFamily="34" charset="0"/>
                <a:cs typeface="Lato" panose="020F0502020204030203" pitchFamily="34" charset="0"/>
                <a:sym typeface="Calibri"/>
              </a:rPr>
              <a:t>the</a:t>
            </a:r>
            <a:r>
              <a:rPr lang="en-US" sz="1700" b="0" i="0" u="none" strike="noStrike" cap="none" dirty="0">
                <a:solidFill>
                  <a:schemeClr val="accent1"/>
                </a:solidFill>
                <a:highlight>
                  <a:schemeClr val="lt1"/>
                </a:highlight>
                <a:latin typeface="Lato" panose="020F0502020204030203" pitchFamily="34" charset="0"/>
                <a:ea typeface="Lato" panose="020F0502020204030203" pitchFamily="34" charset="0"/>
                <a:cs typeface="Lato" panose="020F0502020204030203" pitchFamily="34" charset="0"/>
                <a:sym typeface="Calibri"/>
              </a:rPr>
              <a:t> first place. Thus, there is a need to balance the data before modeling</a:t>
            </a:r>
            <a:r>
              <a:rPr lang="en-US" sz="1700" b="0" i="0" u="none" strike="noStrike" cap="none" dirty="0">
                <a:solidFill>
                  <a:schemeClr val="accent1"/>
                </a:solidFill>
                <a:highlight>
                  <a:schemeClr val="lt1"/>
                </a:highlight>
                <a:latin typeface="Lato" panose="020F0502020204030203" pitchFamily="34" charset="0"/>
                <a:ea typeface="Lato" panose="020F0502020204030203" pitchFamily="34" charset="0"/>
                <a:cs typeface="Lato" panose="020F0502020204030203" pitchFamily="34" charset="0"/>
                <a:sym typeface="Arial"/>
              </a:rPr>
              <a:t>.</a:t>
            </a:r>
            <a:endParaRPr sz="1700" b="0" i="0" u="none" strike="noStrike" cap="none" dirty="0">
              <a:solidFill>
                <a:schemeClr val="accent1"/>
              </a:solidFill>
              <a:latin typeface="Lato" panose="020F0502020204030203" pitchFamily="34" charset="0"/>
              <a:ea typeface="Lato" panose="020F0502020204030203" pitchFamily="34" charset="0"/>
              <a:cs typeface="Lato" panose="020F0502020204030203" pitchFamily="34" charset="0"/>
              <a:sym typeface="Calibri"/>
            </a:endParaRPr>
          </a:p>
        </p:txBody>
      </p:sp>
    </p:spTree>
    <p:extLst>
      <p:ext uri="{BB962C8B-B14F-4D97-AF65-F5344CB8AC3E}">
        <p14:creationId xmlns:p14="http://schemas.microsoft.com/office/powerpoint/2010/main" val="822497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9E67A6-2F6E-4CD9-949F-54567BD402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10" name="Google Shape;428;p39">
            <a:extLst>
              <a:ext uri="{FF2B5EF4-FFF2-40B4-BE49-F238E27FC236}">
                <a16:creationId xmlns:a16="http://schemas.microsoft.com/office/drawing/2014/main" id="{BCDF3E28-D5E5-4597-B72E-632D6380A2FF}"/>
              </a:ext>
            </a:extLst>
          </p:cNvPr>
          <p:cNvSpPr txBox="1">
            <a:spLocks noGrp="1"/>
          </p:cNvSpPr>
          <p:nvPr>
            <p:ph type="title"/>
          </p:nvPr>
        </p:nvSpPr>
        <p:spPr>
          <a:xfrm>
            <a:off x="473275" y="104471"/>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Handling the Imbalance</a:t>
            </a:r>
            <a:endParaRPr b="1" dirty="0"/>
          </a:p>
        </p:txBody>
      </p:sp>
      <p:sp>
        <p:nvSpPr>
          <p:cNvPr id="6" name="Google Shape;188;g100b04f13fb_0_5">
            <a:extLst>
              <a:ext uri="{FF2B5EF4-FFF2-40B4-BE49-F238E27FC236}">
                <a16:creationId xmlns:a16="http://schemas.microsoft.com/office/drawing/2014/main" id="{107B2693-2F8F-46B9-AD61-D3245E25FCB1}"/>
              </a:ext>
            </a:extLst>
          </p:cNvPr>
          <p:cNvSpPr txBox="1"/>
          <p:nvPr/>
        </p:nvSpPr>
        <p:spPr>
          <a:xfrm>
            <a:off x="1693202" y="926025"/>
            <a:ext cx="1368563"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1800" b="1" i="0" u="none" strike="noStrike" cap="none" dirty="0">
                <a:solidFill>
                  <a:schemeClr val="bg1">
                    <a:lumMod val="50000"/>
                  </a:schemeClr>
                </a:solidFill>
                <a:latin typeface="Calibri"/>
                <a:ea typeface="Calibri"/>
                <a:cs typeface="Calibri"/>
                <a:sym typeface="Calibri"/>
              </a:rPr>
              <a:t>Technique 1</a:t>
            </a:r>
            <a:endParaRPr sz="1800" b="1" i="0" u="none" strike="noStrike" cap="none" dirty="0">
              <a:solidFill>
                <a:schemeClr val="bg1">
                  <a:lumMod val="50000"/>
                </a:schemeClr>
              </a:solidFill>
              <a:latin typeface="Calibri"/>
              <a:ea typeface="Calibri"/>
              <a:cs typeface="Calibri"/>
              <a:sym typeface="Calibri"/>
            </a:endParaRPr>
          </a:p>
        </p:txBody>
      </p:sp>
      <p:sp>
        <p:nvSpPr>
          <p:cNvPr id="8" name="Google Shape;190;g100b04f13fb_0_5">
            <a:extLst>
              <a:ext uri="{FF2B5EF4-FFF2-40B4-BE49-F238E27FC236}">
                <a16:creationId xmlns:a16="http://schemas.microsoft.com/office/drawing/2014/main" id="{CD0F9185-E75E-4D0B-A0A8-6F089288C1D9}"/>
              </a:ext>
            </a:extLst>
          </p:cNvPr>
          <p:cNvSpPr txBox="1"/>
          <p:nvPr/>
        </p:nvSpPr>
        <p:spPr>
          <a:xfrm>
            <a:off x="5139900" y="926025"/>
            <a:ext cx="2971713"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1800" b="1" i="0" u="none" strike="noStrike" cap="none" dirty="0">
                <a:solidFill>
                  <a:schemeClr val="bg1">
                    <a:lumMod val="50000"/>
                  </a:schemeClr>
                </a:solidFill>
                <a:latin typeface="Calibri"/>
                <a:ea typeface="Calibri"/>
                <a:cs typeface="Calibri"/>
                <a:sym typeface="Calibri"/>
              </a:rPr>
              <a:t>Technique 2 (preferred here)</a:t>
            </a:r>
            <a:endParaRPr sz="1800" b="1" i="0" u="none" strike="noStrike" cap="none" dirty="0">
              <a:solidFill>
                <a:schemeClr val="bg1">
                  <a:lumMod val="50000"/>
                </a:schemeClr>
              </a:solidFill>
              <a:latin typeface="Calibri"/>
              <a:ea typeface="Calibri"/>
              <a:cs typeface="Calibri"/>
              <a:sym typeface="Calibri"/>
            </a:endParaRPr>
          </a:p>
        </p:txBody>
      </p:sp>
      <p:pic>
        <p:nvPicPr>
          <p:cNvPr id="9" name="Google Shape;191;g100b04f13fb_0_5">
            <a:extLst>
              <a:ext uri="{FF2B5EF4-FFF2-40B4-BE49-F238E27FC236}">
                <a16:creationId xmlns:a16="http://schemas.microsoft.com/office/drawing/2014/main" id="{86F37693-5915-4267-B8CB-7129F8FD599E}"/>
              </a:ext>
            </a:extLst>
          </p:cNvPr>
          <p:cNvPicPr preferRelativeResize="0"/>
          <p:nvPr/>
        </p:nvPicPr>
        <p:blipFill rotWithShape="1">
          <a:blip r:embed="rId2">
            <a:alphaModFix/>
          </a:blip>
          <a:srcRect/>
          <a:stretch/>
        </p:blipFill>
        <p:spPr>
          <a:xfrm>
            <a:off x="805925" y="2703177"/>
            <a:ext cx="3121974" cy="2102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Google Shape;192;g100b04f13fb_0_5">
            <a:extLst>
              <a:ext uri="{FF2B5EF4-FFF2-40B4-BE49-F238E27FC236}">
                <a16:creationId xmlns:a16="http://schemas.microsoft.com/office/drawing/2014/main" id="{9A62A6B5-1787-41BC-9932-85DACC017DFD}"/>
              </a:ext>
            </a:extLst>
          </p:cNvPr>
          <p:cNvPicPr preferRelativeResize="0"/>
          <p:nvPr/>
        </p:nvPicPr>
        <p:blipFill rotWithShape="1">
          <a:blip r:embed="rId3">
            <a:alphaModFix/>
          </a:blip>
          <a:srcRect/>
          <a:stretch/>
        </p:blipFill>
        <p:spPr>
          <a:xfrm>
            <a:off x="5216102" y="2703176"/>
            <a:ext cx="3219975" cy="21026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Google Shape;193;g100b04f13fb_0_5">
            <a:extLst>
              <a:ext uri="{FF2B5EF4-FFF2-40B4-BE49-F238E27FC236}">
                <a16:creationId xmlns:a16="http://schemas.microsoft.com/office/drawing/2014/main" id="{734CF40F-8DD3-475D-835C-FFAF7EB3E3A3}"/>
              </a:ext>
            </a:extLst>
          </p:cNvPr>
          <p:cNvSpPr txBox="1"/>
          <p:nvPr/>
        </p:nvSpPr>
        <p:spPr>
          <a:xfrm>
            <a:off x="574800" y="1348575"/>
            <a:ext cx="3753300" cy="104641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chemeClr val="dk1"/>
              </a:buClr>
              <a:buSzPts val="1100"/>
              <a:buFont typeface="Arial"/>
              <a:buNone/>
            </a:pPr>
            <a:r>
              <a:rPr lang="en-US" sz="1400" b="0" i="0" u="none" strike="noStrike" cap="none" dirty="0">
                <a:solidFill>
                  <a:schemeClr val="accent1"/>
                </a:solidFill>
                <a:latin typeface="Lato" panose="020F0502020204030203" pitchFamily="34" charset="0"/>
                <a:ea typeface="Lato" panose="020F0502020204030203" pitchFamily="34" charset="0"/>
                <a:cs typeface="Lato" panose="020F0502020204030203" pitchFamily="34" charset="0"/>
                <a:sym typeface="Calibri"/>
              </a:rPr>
              <a:t>In under-sampling, </a:t>
            </a:r>
            <a:r>
              <a:rPr lang="en-US" sz="1400" b="0" i="0" u="none" strike="noStrike" cap="none" dirty="0">
                <a:solidFill>
                  <a:schemeClr val="accent1"/>
                </a:solidFill>
                <a:highlight>
                  <a:schemeClr val="lt1"/>
                </a:highlight>
                <a:latin typeface="Lato" panose="020F0502020204030203" pitchFamily="34" charset="0"/>
                <a:ea typeface="Lato" panose="020F0502020204030203" pitchFamily="34" charset="0"/>
                <a:cs typeface="Lato" panose="020F0502020204030203" pitchFamily="34" charset="0"/>
                <a:sym typeface="Calibri"/>
              </a:rPr>
              <a:t>removing random records from the majority class can cause loss of information as </a:t>
            </a:r>
            <a:r>
              <a:rPr lang="en-US" dirty="0">
                <a:solidFill>
                  <a:schemeClr val="accent1"/>
                </a:solidFill>
                <a:highlight>
                  <a:schemeClr val="lt1"/>
                </a:highlight>
                <a:latin typeface="Lato" panose="020F0502020204030203" pitchFamily="34" charset="0"/>
                <a:ea typeface="Lato" panose="020F0502020204030203" pitchFamily="34" charset="0"/>
                <a:cs typeface="Lato" panose="020F0502020204030203" pitchFamily="34" charset="0"/>
                <a:sym typeface="Calibri"/>
              </a:rPr>
              <a:t>it</a:t>
            </a:r>
            <a:r>
              <a:rPr lang="en-US" sz="1400" b="0" i="0" u="none" strike="noStrike" cap="none" dirty="0">
                <a:solidFill>
                  <a:schemeClr val="accent1"/>
                </a:solidFill>
                <a:highlight>
                  <a:schemeClr val="lt1"/>
                </a:highlight>
                <a:latin typeface="Lato" panose="020F0502020204030203" pitchFamily="34" charset="0"/>
                <a:ea typeface="Lato" panose="020F0502020204030203" pitchFamily="34" charset="0"/>
                <a:cs typeface="Lato" panose="020F0502020204030203" pitchFamily="34" charset="0"/>
                <a:sym typeface="Calibri"/>
              </a:rPr>
              <a:t> does not have millions of records.</a:t>
            </a:r>
            <a:endParaRPr sz="1400" b="0" i="0" u="none" strike="noStrike" cap="none" dirty="0">
              <a:solidFill>
                <a:schemeClr val="accent1"/>
              </a:solidFill>
              <a:latin typeface="Lato" panose="020F0502020204030203" pitchFamily="34" charset="0"/>
              <a:ea typeface="Lato" panose="020F0502020204030203" pitchFamily="34" charset="0"/>
              <a:cs typeface="Lato" panose="020F0502020204030203" pitchFamily="34" charset="0"/>
              <a:sym typeface="Calibri"/>
            </a:endParaRPr>
          </a:p>
        </p:txBody>
      </p:sp>
      <p:sp>
        <p:nvSpPr>
          <p:cNvPr id="14" name="Google Shape;194;g100b04f13fb_0_5">
            <a:extLst>
              <a:ext uri="{FF2B5EF4-FFF2-40B4-BE49-F238E27FC236}">
                <a16:creationId xmlns:a16="http://schemas.microsoft.com/office/drawing/2014/main" id="{D1FDCB02-21EB-4F48-8EB1-3718DA8F693C}"/>
              </a:ext>
            </a:extLst>
          </p:cNvPr>
          <p:cNvSpPr txBox="1"/>
          <p:nvPr/>
        </p:nvSpPr>
        <p:spPr>
          <a:xfrm>
            <a:off x="4682700" y="1348575"/>
            <a:ext cx="4004100" cy="1477297"/>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chemeClr val="dk1"/>
              </a:buClr>
              <a:buSzPts val="1100"/>
              <a:buFont typeface="Arial"/>
              <a:buNone/>
            </a:pPr>
            <a:r>
              <a:rPr lang="en-US" sz="1400" b="0" i="0" u="none" strike="noStrike" cap="none" dirty="0">
                <a:solidFill>
                  <a:schemeClr val="accent1"/>
                </a:solidFill>
                <a:highlight>
                  <a:schemeClr val="lt1"/>
                </a:highlight>
                <a:latin typeface="Lato" panose="020F0502020204030203" pitchFamily="34" charset="0"/>
                <a:ea typeface="Lato" panose="020F0502020204030203" pitchFamily="34" charset="0"/>
                <a:cs typeface="Lato" panose="020F0502020204030203" pitchFamily="34" charset="0"/>
                <a:sym typeface="Calibri"/>
              </a:rPr>
              <a:t>SMOTE randomly picks a point from the minority class and computes k-nearest neighbors. These points are added between the chosen point and its neighbors thereby creating synthetic data for the minority class. </a:t>
            </a:r>
            <a:endParaRPr sz="1400" b="0" i="0" u="none" strike="noStrike" cap="none" dirty="0">
              <a:solidFill>
                <a:schemeClr val="accent1"/>
              </a:solidFill>
              <a:latin typeface="Lato" panose="020F0502020204030203" pitchFamily="34" charset="0"/>
              <a:ea typeface="Lato" panose="020F0502020204030203" pitchFamily="34" charset="0"/>
              <a:cs typeface="Lato" panose="020F0502020204030203" pitchFamily="34" charset="0"/>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342250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9E67A6-2F6E-4CD9-949F-54567BD402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10" name="Google Shape;428;p39">
            <a:extLst>
              <a:ext uri="{FF2B5EF4-FFF2-40B4-BE49-F238E27FC236}">
                <a16:creationId xmlns:a16="http://schemas.microsoft.com/office/drawing/2014/main" id="{BCDF3E28-D5E5-4597-B72E-632D6380A2FF}"/>
              </a:ext>
            </a:extLst>
          </p:cNvPr>
          <p:cNvSpPr txBox="1">
            <a:spLocks noGrp="1"/>
          </p:cNvSpPr>
          <p:nvPr>
            <p:ph type="title"/>
          </p:nvPr>
        </p:nvSpPr>
        <p:spPr>
          <a:xfrm>
            <a:off x="473275" y="104471"/>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Data Modification</a:t>
            </a:r>
            <a:endParaRPr b="1" dirty="0"/>
          </a:p>
        </p:txBody>
      </p:sp>
      <p:sp>
        <p:nvSpPr>
          <p:cNvPr id="13" name="Google Shape;201;g100b04f13fb_0_19">
            <a:extLst>
              <a:ext uri="{FF2B5EF4-FFF2-40B4-BE49-F238E27FC236}">
                <a16:creationId xmlns:a16="http://schemas.microsoft.com/office/drawing/2014/main" id="{A43096AC-421C-4958-A411-091948820CAC}"/>
              </a:ext>
            </a:extLst>
          </p:cNvPr>
          <p:cNvSpPr txBox="1"/>
          <p:nvPr/>
        </p:nvSpPr>
        <p:spPr>
          <a:xfrm>
            <a:off x="1278325" y="831000"/>
            <a:ext cx="1801138"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bg1">
                    <a:lumMod val="50000"/>
                  </a:schemeClr>
                </a:solidFill>
                <a:latin typeface="Raleway" pitchFamily="2" charset="0"/>
                <a:ea typeface="Calibri"/>
                <a:cs typeface="Calibri"/>
                <a:sym typeface="Calibri"/>
              </a:rPr>
              <a:t>Before SMOTE</a:t>
            </a:r>
            <a:endParaRPr sz="1800" b="1" i="0" u="none" strike="noStrike" cap="none" dirty="0">
              <a:solidFill>
                <a:schemeClr val="bg1">
                  <a:lumMod val="50000"/>
                </a:schemeClr>
              </a:solidFill>
              <a:latin typeface="Raleway" pitchFamily="2" charset="0"/>
              <a:ea typeface="Calibri"/>
              <a:cs typeface="Calibri"/>
              <a:sym typeface="Calibri"/>
            </a:endParaRPr>
          </a:p>
        </p:txBody>
      </p:sp>
      <p:sp>
        <p:nvSpPr>
          <p:cNvPr id="15" name="Google Shape;202;g100b04f13fb_0_19">
            <a:extLst>
              <a:ext uri="{FF2B5EF4-FFF2-40B4-BE49-F238E27FC236}">
                <a16:creationId xmlns:a16="http://schemas.microsoft.com/office/drawing/2014/main" id="{2DD13968-A692-4B4B-82F8-B2BC08CE5FCF}"/>
              </a:ext>
            </a:extLst>
          </p:cNvPr>
          <p:cNvSpPr txBox="1"/>
          <p:nvPr/>
        </p:nvSpPr>
        <p:spPr>
          <a:xfrm>
            <a:off x="5875500" y="831000"/>
            <a:ext cx="1640278"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bg1">
                    <a:lumMod val="50000"/>
                  </a:schemeClr>
                </a:solidFill>
                <a:latin typeface="Raleway" pitchFamily="2" charset="0"/>
                <a:ea typeface="Calibri"/>
                <a:cs typeface="Calibri"/>
                <a:sym typeface="Calibri"/>
              </a:rPr>
              <a:t>After SMOTE</a:t>
            </a:r>
            <a:endParaRPr sz="1800" b="1" i="0" u="none" strike="noStrike" cap="none" dirty="0">
              <a:solidFill>
                <a:schemeClr val="bg1">
                  <a:lumMod val="50000"/>
                </a:schemeClr>
              </a:solidFill>
              <a:latin typeface="Raleway" pitchFamily="2" charset="0"/>
              <a:ea typeface="Calibri"/>
              <a:cs typeface="Calibri"/>
              <a:sym typeface="Calibri"/>
            </a:endParaRPr>
          </a:p>
        </p:txBody>
      </p:sp>
      <p:sp>
        <p:nvSpPr>
          <p:cNvPr id="16" name="Google Shape;203;g100b04f13fb_0_19">
            <a:extLst>
              <a:ext uri="{FF2B5EF4-FFF2-40B4-BE49-F238E27FC236}">
                <a16:creationId xmlns:a16="http://schemas.microsoft.com/office/drawing/2014/main" id="{2EFA148F-E823-44C2-9216-05819D06840A}"/>
              </a:ext>
            </a:extLst>
          </p:cNvPr>
          <p:cNvSpPr txBox="1"/>
          <p:nvPr/>
        </p:nvSpPr>
        <p:spPr>
          <a:xfrm>
            <a:off x="4841550" y="1128125"/>
            <a:ext cx="4111200" cy="1262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Oversampling strategy applied is 50% and not 100% as we did not want to generate too much synthetic data and to avoid overfitting.</a:t>
            </a:r>
            <a:endParaRPr sz="14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‘0’  -   6000</a:t>
            </a:r>
            <a:endParaRPr sz="14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‘1’  -   3000</a:t>
            </a:r>
            <a:endParaRPr sz="14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p:txBody>
      </p:sp>
      <p:sp>
        <p:nvSpPr>
          <p:cNvPr id="17" name="Google Shape;204;g100b04f13fb_0_19">
            <a:extLst>
              <a:ext uri="{FF2B5EF4-FFF2-40B4-BE49-F238E27FC236}">
                <a16:creationId xmlns:a16="http://schemas.microsoft.com/office/drawing/2014/main" id="{1C12493A-13FC-433D-88B5-E6BD4580A3EA}"/>
              </a:ext>
            </a:extLst>
          </p:cNvPr>
          <p:cNvSpPr txBox="1"/>
          <p:nvPr/>
        </p:nvSpPr>
        <p:spPr>
          <a:xfrm>
            <a:off x="629784" y="1235825"/>
            <a:ext cx="3504682"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Imbalance between the two classes of the Target Variable can be seen.</a:t>
            </a:r>
            <a:endParaRPr sz="14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‘0’  -   6000</a:t>
            </a:r>
            <a:endParaRPr sz="14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‘1’  -   1088</a:t>
            </a:r>
            <a:endParaRPr sz="14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p:txBody>
      </p:sp>
      <p:pic>
        <p:nvPicPr>
          <p:cNvPr id="18" name="Google Shape;205;g100b04f13fb_0_19">
            <a:extLst>
              <a:ext uri="{FF2B5EF4-FFF2-40B4-BE49-F238E27FC236}">
                <a16:creationId xmlns:a16="http://schemas.microsoft.com/office/drawing/2014/main" id="{56CF0E20-7CF9-4FF3-A2A4-6DC425AADC5F}"/>
              </a:ext>
            </a:extLst>
          </p:cNvPr>
          <p:cNvPicPr preferRelativeResize="0"/>
          <p:nvPr/>
        </p:nvPicPr>
        <p:blipFill rotWithShape="1">
          <a:blip r:embed="rId2">
            <a:alphaModFix/>
          </a:blip>
          <a:srcRect l="1036" t="2066"/>
          <a:stretch/>
        </p:blipFill>
        <p:spPr>
          <a:xfrm>
            <a:off x="629784" y="2379074"/>
            <a:ext cx="3783583" cy="2315630"/>
          </a:xfrm>
          <a:prstGeom prst="rect">
            <a:avLst/>
          </a:prstGeom>
          <a:ln>
            <a:noFill/>
          </a:ln>
          <a:effectLst>
            <a:outerShdw blurRad="190500" algn="tl" rotWithShape="0">
              <a:srgbClr val="000000">
                <a:alpha val="70000"/>
              </a:srgbClr>
            </a:outerShdw>
          </a:effectLst>
        </p:spPr>
      </p:pic>
      <p:pic>
        <p:nvPicPr>
          <p:cNvPr id="19" name="Google Shape;206;g100b04f13fb_0_19">
            <a:extLst>
              <a:ext uri="{FF2B5EF4-FFF2-40B4-BE49-F238E27FC236}">
                <a16:creationId xmlns:a16="http://schemas.microsoft.com/office/drawing/2014/main" id="{EEBFB0AE-4139-404B-8BC9-D972574A7ABC}"/>
              </a:ext>
            </a:extLst>
          </p:cNvPr>
          <p:cNvPicPr preferRelativeResize="0"/>
          <p:nvPr/>
        </p:nvPicPr>
        <p:blipFill rotWithShape="1">
          <a:blip r:embed="rId3">
            <a:alphaModFix/>
          </a:blip>
          <a:srcRect l="995" t="631"/>
          <a:stretch/>
        </p:blipFill>
        <p:spPr>
          <a:xfrm>
            <a:off x="4841550" y="2379075"/>
            <a:ext cx="3727240" cy="231563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43441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B50D89B-A10F-4251-9081-98DB9C5780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4" name="Google Shape;428;p39">
            <a:extLst>
              <a:ext uri="{FF2B5EF4-FFF2-40B4-BE49-F238E27FC236}">
                <a16:creationId xmlns:a16="http://schemas.microsoft.com/office/drawing/2014/main" id="{EDB5F3FB-4B1D-4E34-8ABA-A332E497A70A}"/>
              </a:ext>
            </a:extLst>
          </p:cNvPr>
          <p:cNvSpPr txBox="1">
            <a:spLocks noGrp="1"/>
          </p:cNvSpPr>
          <p:nvPr>
            <p:ph type="title"/>
          </p:nvPr>
        </p:nvSpPr>
        <p:spPr>
          <a:xfrm>
            <a:off x="473275" y="104471"/>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Data Conditioning</a:t>
            </a:r>
            <a:endParaRPr b="1" dirty="0"/>
          </a:p>
        </p:txBody>
      </p:sp>
      <p:sp>
        <p:nvSpPr>
          <p:cNvPr id="5" name="Google Shape;213;g100b04f13fb_0_41">
            <a:extLst>
              <a:ext uri="{FF2B5EF4-FFF2-40B4-BE49-F238E27FC236}">
                <a16:creationId xmlns:a16="http://schemas.microsoft.com/office/drawing/2014/main" id="{936F223B-33BD-4DAF-B019-54FAB96B8E0D}"/>
              </a:ext>
            </a:extLst>
          </p:cNvPr>
          <p:cNvSpPr/>
          <p:nvPr/>
        </p:nvSpPr>
        <p:spPr>
          <a:xfrm>
            <a:off x="968900" y="1762187"/>
            <a:ext cx="2058915" cy="2391974"/>
          </a:xfrm>
          <a:prstGeom prst="roundRect">
            <a:avLst>
              <a:gd name="adj" fmla="val 16667"/>
            </a:avLst>
          </a:prstGeom>
          <a:solidFill>
            <a:schemeClr val="l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Months_on_book</a:t>
            </a:r>
            <a:endParaRP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Customer_Age</a:t>
            </a:r>
            <a:endParaRP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Credit_Limit</a:t>
            </a:r>
            <a:endParaRP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Avg_Open_To_Buy</a:t>
            </a:r>
            <a:endParaRP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Education_Level</a:t>
            </a:r>
            <a:endParaRP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Avg_Utilization_Ratio</a:t>
            </a:r>
            <a:endParaRP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p:txBody>
      </p:sp>
      <p:grpSp>
        <p:nvGrpSpPr>
          <p:cNvPr id="6" name="Google Shape;214;g100b04f13fb_0_41">
            <a:extLst>
              <a:ext uri="{FF2B5EF4-FFF2-40B4-BE49-F238E27FC236}">
                <a16:creationId xmlns:a16="http://schemas.microsoft.com/office/drawing/2014/main" id="{980D2BDF-0DAD-4162-9524-E1015704848F}"/>
              </a:ext>
            </a:extLst>
          </p:cNvPr>
          <p:cNvGrpSpPr/>
          <p:nvPr/>
        </p:nvGrpSpPr>
        <p:grpSpPr>
          <a:xfrm>
            <a:off x="692533" y="1022576"/>
            <a:ext cx="7474318" cy="548035"/>
            <a:chOff x="2191" y="0"/>
            <a:chExt cx="7474318" cy="548035"/>
          </a:xfrm>
        </p:grpSpPr>
        <p:sp>
          <p:nvSpPr>
            <p:cNvPr id="7" name="Google Shape;215;g100b04f13fb_0_41">
              <a:extLst>
                <a:ext uri="{FF2B5EF4-FFF2-40B4-BE49-F238E27FC236}">
                  <a16:creationId xmlns:a16="http://schemas.microsoft.com/office/drawing/2014/main" id="{B6ADC871-F1FB-4ACD-92F6-C457963883AE}"/>
                </a:ext>
              </a:extLst>
            </p:cNvPr>
            <p:cNvSpPr/>
            <p:nvPr/>
          </p:nvSpPr>
          <p:spPr>
            <a:xfrm>
              <a:off x="2191" y="0"/>
              <a:ext cx="2669399" cy="548035"/>
            </a:xfrm>
            <a:prstGeom prst="chevron">
              <a:avLst>
                <a:gd name="adj" fmla="val 50000"/>
              </a:avLst>
            </a:prstGeom>
            <a:solidFill>
              <a:schemeClr val="accent3">
                <a:lumMod val="20000"/>
                <a:lumOff val="80000"/>
              </a:scheme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bg2"/>
                  </a:solidFill>
                  <a:latin typeface="Raleway" pitchFamily="2" charset="0"/>
                  <a:sym typeface="Arial"/>
                </a:rPr>
                <a:t>Dropped Insignificant Variables</a:t>
              </a:r>
              <a:endParaRPr sz="1400" b="1" i="0" u="none" strike="noStrike" cap="none" dirty="0">
                <a:solidFill>
                  <a:schemeClr val="bg2"/>
                </a:solidFill>
                <a:latin typeface="Raleway" pitchFamily="2" charset="0"/>
                <a:sym typeface="Arial"/>
              </a:endParaRPr>
            </a:p>
          </p:txBody>
        </p:sp>
        <p:sp>
          <p:nvSpPr>
            <p:cNvPr id="8" name="Google Shape;216;g100b04f13fb_0_41">
              <a:extLst>
                <a:ext uri="{FF2B5EF4-FFF2-40B4-BE49-F238E27FC236}">
                  <a16:creationId xmlns:a16="http://schemas.microsoft.com/office/drawing/2014/main" id="{168B5423-9A16-47BA-A090-56B5D8ABAE16}"/>
                </a:ext>
              </a:extLst>
            </p:cNvPr>
            <p:cNvSpPr/>
            <p:nvPr/>
          </p:nvSpPr>
          <p:spPr>
            <a:xfrm>
              <a:off x="2404651" y="0"/>
              <a:ext cx="2669399" cy="548035"/>
            </a:xfrm>
            <a:prstGeom prst="chevron">
              <a:avLst>
                <a:gd name="adj" fmla="val 50000"/>
              </a:avLst>
            </a:prstGeom>
            <a:solidFill>
              <a:schemeClr val="accent3">
                <a:lumMod val="20000"/>
                <a:lumOff val="80000"/>
              </a:scheme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bg2"/>
                  </a:solidFill>
                  <a:latin typeface="Raleway" pitchFamily="2" charset="0"/>
                  <a:sym typeface="Arial"/>
                </a:rPr>
                <a:t>Recoded Significant Variables</a:t>
              </a:r>
              <a:endParaRPr sz="1400" b="1" i="0" u="none" strike="noStrike" cap="none" dirty="0">
                <a:solidFill>
                  <a:schemeClr val="bg2"/>
                </a:solidFill>
                <a:latin typeface="Raleway" pitchFamily="2" charset="0"/>
                <a:sym typeface="Arial"/>
              </a:endParaRPr>
            </a:p>
          </p:txBody>
        </p:sp>
        <p:sp>
          <p:nvSpPr>
            <p:cNvPr id="9" name="Google Shape;217;g100b04f13fb_0_41">
              <a:extLst>
                <a:ext uri="{FF2B5EF4-FFF2-40B4-BE49-F238E27FC236}">
                  <a16:creationId xmlns:a16="http://schemas.microsoft.com/office/drawing/2014/main" id="{547CF05B-3BCD-4B49-8987-286440F24C6F}"/>
                </a:ext>
              </a:extLst>
            </p:cNvPr>
            <p:cNvSpPr/>
            <p:nvPr/>
          </p:nvSpPr>
          <p:spPr>
            <a:xfrm>
              <a:off x="4807110" y="0"/>
              <a:ext cx="2669399" cy="548035"/>
            </a:xfrm>
            <a:prstGeom prst="chevron">
              <a:avLst>
                <a:gd name="adj" fmla="val 50000"/>
              </a:avLst>
            </a:prstGeom>
            <a:solidFill>
              <a:schemeClr val="accent3">
                <a:lumMod val="20000"/>
                <a:lumOff val="80000"/>
              </a:scheme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bg2"/>
                  </a:solidFill>
                  <a:latin typeface="Raleway" pitchFamily="2" charset="0"/>
                  <a:sym typeface="Arial"/>
                </a:rPr>
                <a:t>Recoded Target Variable</a:t>
              </a:r>
              <a:endParaRPr sz="1400" b="1" i="0" u="none" strike="noStrike" cap="none" dirty="0">
                <a:solidFill>
                  <a:schemeClr val="bg2"/>
                </a:solidFill>
                <a:latin typeface="Raleway" pitchFamily="2" charset="0"/>
                <a:sym typeface="Arial"/>
              </a:endParaRPr>
            </a:p>
          </p:txBody>
        </p:sp>
      </p:grpSp>
      <p:sp>
        <p:nvSpPr>
          <p:cNvPr id="10" name="Google Shape;218;g100b04f13fb_0_41">
            <a:extLst>
              <a:ext uri="{FF2B5EF4-FFF2-40B4-BE49-F238E27FC236}">
                <a16:creationId xmlns:a16="http://schemas.microsoft.com/office/drawing/2014/main" id="{BB552CF7-4FE7-46CB-B2DF-6172F74BF871}"/>
              </a:ext>
            </a:extLst>
          </p:cNvPr>
          <p:cNvSpPr/>
          <p:nvPr/>
        </p:nvSpPr>
        <p:spPr>
          <a:xfrm>
            <a:off x="3451203" y="1762187"/>
            <a:ext cx="2132179" cy="2391976"/>
          </a:xfrm>
          <a:prstGeom prst="roundRect">
            <a:avLst>
              <a:gd name="adj" fmla="val 16667"/>
            </a:avLst>
          </a:prstGeom>
          <a:solidFill>
            <a:schemeClr val="l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Dependent_count</a:t>
            </a:r>
            <a:endParaRP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Total_Relationship_Count</a:t>
            </a:r>
            <a:endParaRP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Months_Inactive_12_mon</a:t>
            </a:r>
            <a:endParaRP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Total_Revolving_Bal</a:t>
            </a:r>
            <a:endParaRP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Total_Amt_Chng_Q4_Q1</a:t>
            </a:r>
            <a:endParaRP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Total_Trans_Amt</a:t>
            </a:r>
            <a:endParaRP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Total_Trans_Ct</a:t>
            </a:r>
            <a:endParaRP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Total_Ct_Chng_Q4_Q1</a:t>
            </a:r>
            <a:endParaRP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Gender</a:t>
            </a:r>
            <a:endParaRP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Marital_Status</a:t>
            </a:r>
            <a:endParaRP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Income_Category</a:t>
            </a:r>
            <a:endParaRP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Card_Category</a:t>
            </a:r>
            <a:endParaRP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Calibri"/>
              <a:ea typeface="Calibri"/>
              <a:cs typeface="Calibri"/>
              <a:sym typeface="Calibri"/>
            </a:endParaRPr>
          </a:p>
        </p:txBody>
      </p:sp>
      <p:sp>
        <p:nvSpPr>
          <p:cNvPr id="11" name="Google Shape;219;g100b04f13fb_0_41">
            <a:extLst>
              <a:ext uri="{FF2B5EF4-FFF2-40B4-BE49-F238E27FC236}">
                <a16:creationId xmlns:a16="http://schemas.microsoft.com/office/drawing/2014/main" id="{BEE36EF1-29FA-43DF-8305-0471CB84E354}"/>
              </a:ext>
            </a:extLst>
          </p:cNvPr>
          <p:cNvSpPr/>
          <p:nvPr/>
        </p:nvSpPr>
        <p:spPr>
          <a:xfrm>
            <a:off x="5933506" y="1762187"/>
            <a:ext cx="2058915" cy="2391974"/>
          </a:xfrm>
          <a:prstGeom prst="roundRect">
            <a:avLst>
              <a:gd name="adj" fmla="val 16667"/>
            </a:avLst>
          </a:prstGeom>
          <a:solidFill>
            <a:schemeClr val="l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Converted ‘Attrition_Flag’ to binary variable</a:t>
            </a:r>
            <a:endParaRP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‘0’  -  existing customer</a:t>
            </a:r>
            <a:endParaRP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‘1’  -  attrited customer</a:t>
            </a:r>
            <a:endParaRPr sz="12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p:txBody>
      </p:sp>
    </p:spTree>
    <p:extLst>
      <p:ext uri="{BB962C8B-B14F-4D97-AF65-F5344CB8AC3E}">
        <p14:creationId xmlns:p14="http://schemas.microsoft.com/office/powerpoint/2010/main" val="3035479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C8F5B98-6A51-428F-94C1-F8F414A61A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graphicFrame>
        <p:nvGraphicFramePr>
          <p:cNvPr id="5" name="Google Shape;226;g100b04f13fb_0_33">
            <a:extLst>
              <a:ext uri="{FF2B5EF4-FFF2-40B4-BE49-F238E27FC236}">
                <a16:creationId xmlns:a16="http://schemas.microsoft.com/office/drawing/2014/main" id="{C3A16767-AE6B-4E4C-9821-2362ABC9C71C}"/>
              </a:ext>
            </a:extLst>
          </p:cNvPr>
          <p:cNvGraphicFramePr/>
          <p:nvPr>
            <p:extLst>
              <p:ext uri="{D42A27DB-BD31-4B8C-83A1-F6EECF244321}">
                <p14:modId xmlns:p14="http://schemas.microsoft.com/office/powerpoint/2010/main" val="1154520699"/>
              </p:ext>
            </p:extLst>
          </p:nvPr>
        </p:nvGraphicFramePr>
        <p:xfrm>
          <a:off x="1340700" y="1131043"/>
          <a:ext cx="6462600" cy="3565890"/>
        </p:xfrm>
        <a:graphic>
          <a:graphicData uri="http://schemas.openxmlformats.org/drawingml/2006/table">
            <a:tbl>
              <a:tblPr>
                <a:noFill/>
              </a:tblPr>
              <a:tblGrid>
                <a:gridCol w="2128053">
                  <a:extLst>
                    <a:ext uri="{9D8B030D-6E8A-4147-A177-3AD203B41FA5}">
                      <a16:colId xmlns:a16="http://schemas.microsoft.com/office/drawing/2014/main" val="20000"/>
                    </a:ext>
                  </a:extLst>
                </a:gridCol>
                <a:gridCol w="1465877">
                  <a:extLst>
                    <a:ext uri="{9D8B030D-6E8A-4147-A177-3AD203B41FA5}">
                      <a16:colId xmlns:a16="http://schemas.microsoft.com/office/drawing/2014/main" val="20001"/>
                    </a:ext>
                  </a:extLst>
                </a:gridCol>
                <a:gridCol w="1447825">
                  <a:extLst>
                    <a:ext uri="{9D8B030D-6E8A-4147-A177-3AD203B41FA5}">
                      <a16:colId xmlns:a16="http://schemas.microsoft.com/office/drawing/2014/main" val="20002"/>
                    </a:ext>
                  </a:extLst>
                </a:gridCol>
                <a:gridCol w="1420845">
                  <a:extLst>
                    <a:ext uri="{9D8B030D-6E8A-4147-A177-3AD203B41FA5}">
                      <a16:colId xmlns:a16="http://schemas.microsoft.com/office/drawing/2014/main" val="20003"/>
                    </a:ext>
                  </a:extLst>
                </a:gridCol>
              </a:tblGrid>
              <a:tr h="34716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tx1"/>
                          </a:solidFill>
                          <a:latin typeface="Raleway" pitchFamily="2" charset="0"/>
                        </a:rPr>
                        <a:t>Accuracy in %</a:t>
                      </a:r>
                      <a:endParaRPr sz="1400" b="1" u="none" strike="noStrike" cap="none" dirty="0">
                        <a:solidFill>
                          <a:schemeClr val="tx1"/>
                        </a:solidFill>
                        <a:latin typeface="Raleway" pitchFamily="2"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tx1"/>
                          </a:solidFill>
                          <a:latin typeface="Raleway" pitchFamily="2" charset="0"/>
                        </a:rPr>
                        <a:t>Recall</a:t>
                      </a:r>
                      <a:endParaRPr sz="1400" b="1" u="none" strike="noStrike" cap="none" dirty="0">
                        <a:solidFill>
                          <a:schemeClr val="tx1"/>
                        </a:solidFill>
                        <a:latin typeface="Raleway" pitchFamily="2"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tx1"/>
                          </a:solidFill>
                          <a:latin typeface="Raleway" pitchFamily="2" charset="0"/>
                        </a:rPr>
                        <a:t>Precision</a:t>
                      </a:r>
                      <a:endParaRPr sz="1400" b="1" u="none" strike="noStrike" cap="none" dirty="0">
                        <a:solidFill>
                          <a:schemeClr val="tx1"/>
                        </a:solidFill>
                        <a:latin typeface="Raleway" pitchFamily="2" charset="0"/>
                      </a:endParaRPr>
                    </a:p>
                  </a:txBody>
                  <a:tcPr marL="91425" marR="91425" marT="91425" marB="91425"/>
                </a:tc>
                <a:extLst>
                  <a:ext uri="{0D108BD9-81ED-4DB2-BD59-A6C34878D82A}">
                    <a16:rowId xmlns:a16="http://schemas.microsoft.com/office/drawing/2014/main" val="10000"/>
                  </a:ext>
                </a:extLst>
              </a:tr>
              <a:tr h="34716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a:solidFill>
                            <a:schemeClr val="tx1"/>
                          </a:solidFill>
                          <a:latin typeface="Lato" panose="020F0502020204030203" pitchFamily="34" charset="0"/>
                          <a:ea typeface="Lato" panose="020F0502020204030203" pitchFamily="34" charset="0"/>
                          <a:cs typeface="Lato" panose="020F0502020204030203" pitchFamily="34" charset="0"/>
                        </a:rPr>
                        <a:t>Logistic Regression</a:t>
                      </a:r>
                      <a:endParaRPr sz="1400" b="1" u="none" strike="noStrike" cap="none"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rPr>
                        <a:t>88.45</a:t>
                      </a:r>
                      <a:endParaRPr sz="1400" b="1"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rPr>
                        <a:t>0.74</a:t>
                      </a:r>
                      <a:endParaRPr sz="1400" b="1"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2"/>
                          </a:solidFill>
                          <a:latin typeface="Lato" panose="020F0502020204030203" pitchFamily="34" charset="0"/>
                          <a:ea typeface="Lato" panose="020F0502020204030203" pitchFamily="34" charset="0"/>
                          <a:cs typeface="Lato" panose="020F0502020204030203" pitchFamily="34" charset="0"/>
                        </a:rPr>
                        <a:t>0.62</a:t>
                      </a:r>
                      <a:endParaRPr sz="1400" b="1" u="none" strike="noStrike" cap="none">
                        <a:solidFill>
                          <a:schemeClr val="bg2"/>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extLst>
                  <a:ext uri="{0D108BD9-81ED-4DB2-BD59-A6C34878D82A}">
                    <a16:rowId xmlns:a16="http://schemas.microsoft.com/office/drawing/2014/main" val="10001"/>
                  </a:ext>
                </a:extLst>
              </a:tr>
              <a:tr h="34716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a:solidFill>
                            <a:schemeClr val="tx1"/>
                          </a:solidFill>
                          <a:latin typeface="Lato" panose="020F0502020204030203" pitchFamily="34" charset="0"/>
                          <a:ea typeface="Lato" panose="020F0502020204030203" pitchFamily="34" charset="0"/>
                          <a:cs typeface="Lato" panose="020F0502020204030203" pitchFamily="34" charset="0"/>
                        </a:rPr>
                        <a:t>Decision Tree</a:t>
                      </a:r>
                      <a:endParaRPr sz="1400" b="1" u="none" strike="noStrike" cap="none"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solidFill>
                      <a:schemeClr val="accent3">
                        <a:lumMod val="20000"/>
                        <a:lumOff val="80000"/>
                        <a:alpha val="89803"/>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2"/>
                          </a:solidFill>
                          <a:latin typeface="Lato" panose="020F0502020204030203" pitchFamily="34" charset="0"/>
                          <a:ea typeface="Lato" panose="020F0502020204030203" pitchFamily="34" charset="0"/>
                          <a:cs typeface="Lato" panose="020F0502020204030203" pitchFamily="34" charset="0"/>
                        </a:rPr>
                        <a:t>93.12</a:t>
                      </a:r>
                      <a:endParaRPr sz="1400" b="1" u="none" strike="noStrike" cap="none">
                        <a:solidFill>
                          <a:schemeClr val="bg2"/>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solidFill>
                      <a:schemeClr val="accent3">
                        <a:lumMod val="20000"/>
                        <a:lumOff val="80000"/>
                        <a:alpha val="89803"/>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rPr>
                        <a:t>0.81</a:t>
                      </a:r>
                      <a:endParaRPr sz="1400" b="1"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solidFill>
                      <a:schemeClr val="accent3">
                        <a:lumMod val="20000"/>
                        <a:lumOff val="80000"/>
                        <a:alpha val="89803"/>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rPr>
                        <a:t>0.78</a:t>
                      </a:r>
                      <a:endParaRPr sz="1400" b="1"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solidFill>
                      <a:schemeClr val="accent3">
                        <a:lumMod val="20000"/>
                        <a:lumOff val="80000"/>
                        <a:alpha val="89803"/>
                      </a:schemeClr>
                    </a:solidFill>
                  </a:tcPr>
                </a:tc>
                <a:extLst>
                  <a:ext uri="{0D108BD9-81ED-4DB2-BD59-A6C34878D82A}">
                    <a16:rowId xmlns:a16="http://schemas.microsoft.com/office/drawing/2014/main" val="10002"/>
                  </a:ext>
                </a:extLst>
              </a:tr>
              <a:tr h="34716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chemeClr val="tx1"/>
                          </a:solidFill>
                          <a:latin typeface="Lato" panose="020F0502020204030203" pitchFamily="34" charset="0"/>
                          <a:ea typeface="Lato" panose="020F0502020204030203" pitchFamily="34" charset="0"/>
                          <a:cs typeface="Lato" panose="020F0502020204030203" pitchFamily="34" charset="0"/>
                        </a:rPr>
                        <a:t>KNN</a:t>
                      </a:r>
                      <a:endParaRPr sz="1400" b="1" u="none" strike="noStrike" cap="none">
                        <a:solidFill>
                          <a:schemeClr val="tx1"/>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2"/>
                          </a:solidFill>
                          <a:latin typeface="Lato" panose="020F0502020204030203" pitchFamily="34" charset="0"/>
                          <a:ea typeface="Lato" panose="020F0502020204030203" pitchFamily="34" charset="0"/>
                          <a:cs typeface="Lato" panose="020F0502020204030203" pitchFamily="34" charset="0"/>
                        </a:rPr>
                        <a:t>87.13</a:t>
                      </a:r>
                      <a:endParaRPr sz="1400" b="1" u="none" strike="noStrike" cap="none">
                        <a:solidFill>
                          <a:schemeClr val="bg2"/>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rPr>
                        <a:t>0.73</a:t>
                      </a:r>
                      <a:endParaRPr sz="1400" b="1"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rPr>
                        <a:t>0.59</a:t>
                      </a:r>
                      <a:endParaRPr sz="1400" b="1"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extLst>
                  <a:ext uri="{0D108BD9-81ED-4DB2-BD59-A6C34878D82A}">
                    <a16:rowId xmlns:a16="http://schemas.microsoft.com/office/drawing/2014/main" val="10003"/>
                  </a:ext>
                </a:extLst>
              </a:tr>
              <a:tr h="34716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a:solidFill>
                            <a:schemeClr val="tx1"/>
                          </a:solidFill>
                          <a:latin typeface="Lato" panose="020F0502020204030203" pitchFamily="34" charset="0"/>
                          <a:ea typeface="Lato" panose="020F0502020204030203" pitchFamily="34" charset="0"/>
                          <a:cs typeface="Lato" panose="020F0502020204030203" pitchFamily="34" charset="0"/>
                        </a:rPr>
                        <a:t>AdaBoost Classifier</a:t>
                      </a:r>
                      <a:endParaRPr sz="1400" b="1" u="none" strike="noStrike" cap="none"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2"/>
                          </a:solidFill>
                          <a:latin typeface="Lato" panose="020F0502020204030203" pitchFamily="34" charset="0"/>
                          <a:ea typeface="Lato" panose="020F0502020204030203" pitchFamily="34" charset="0"/>
                          <a:cs typeface="Lato" panose="020F0502020204030203" pitchFamily="34" charset="0"/>
                        </a:rPr>
                        <a:t>95.56</a:t>
                      </a:r>
                      <a:endParaRPr sz="1400" b="1" u="none" strike="noStrike" cap="none">
                        <a:solidFill>
                          <a:schemeClr val="bg2"/>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rPr>
                        <a:t>0.86</a:t>
                      </a:r>
                      <a:endParaRPr sz="1400" b="1"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2"/>
                          </a:solidFill>
                          <a:latin typeface="Lato" panose="020F0502020204030203" pitchFamily="34" charset="0"/>
                          <a:ea typeface="Lato" panose="020F0502020204030203" pitchFamily="34" charset="0"/>
                          <a:cs typeface="Lato" panose="020F0502020204030203" pitchFamily="34" charset="0"/>
                        </a:rPr>
                        <a:t>0.86</a:t>
                      </a:r>
                      <a:endParaRPr sz="1400" b="1" u="none" strike="noStrike" cap="none">
                        <a:solidFill>
                          <a:schemeClr val="bg2"/>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extLst>
                  <a:ext uri="{0D108BD9-81ED-4DB2-BD59-A6C34878D82A}">
                    <a16:rowId xmlns:a16="http://schemas.microsoft.com/office/drawing/2014/main" val="10004"/>
                  </a:ext>
                </a:extLst>
              </a:tr>
              <a:tr h="34716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a:solidFill>
                            <a:schemeClr val="tx1"/>
                          </a:solidFill>
                          <a:latin typeface="Lato" panose="020F0502020204030203" pitchFamily="34" charset="0"/>
                          <a:ea typeface="Lato" panose="020F0502020204030203" pitchFamily="34" charset="0"/>
                          <a:cs typeface="Lato" panose="020F0502020204030203" pitchFamily="34" charset="0"/>
                        </a:rPr>
                        <a:t>Random Forest</a:t>
                      </a:r>
                      <a:endParaRPr sz="1400" b="1" u="none" strike="noStrike" cap="none"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2"/>
                          </a:solidFill>
                          <a:latin typeface="Lato" panose="020F0502020204030203" pitchFamily="34" charset="0"/>
                          <a:ea typeface="Lato" panose="020F0502020204030203" pitchFamily="34" charset="0"/>
                          <a:cs typeface="Lato" panose="020F0502020204030203" pitchFamily="34" charset="0"/>
                        </a:rPr>
                        <a:t>95.52</a:t>
                      </a:r>
                      <a:endParaRPr sz="1400" b="1" u="none" strike="noStrike" cap="none">
                        <a:solidFill>
                          <a:schemeClr val="bg2"/>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2"/>
                          </a:solidFill>
                          <a:latin typeface="Lato" panose="020F0502020204030203" pitchFamily="34" charset="0"/>
                          <a:ea typeface="Lato" panose="020F0502020204030203" pitchFamily="34" charset="0"/>
                          <a:cs typeface="Lato" panose="020F0502020204030203" pitchFamily="34" charset="0"/>
                        </a:rPr>
                        <a:t>0.81</a:t>
                      </a:r>
                      <a:endParaRPr sz="1400" b="1" u="none" strike="noStrike" cap="none">
                        <a:solidFill>
                          <a:schemeClr val="bg2"/>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rPr>
                        <a:t>0.91</a:t>
                      </a:r>
                      <a:endParaRPr sz="1400" b="1"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extLst>
                  <a:ext uri="{0D108BD9-81ED-4DB2-BD59-A6C34878D82A}">
                    <a16:rowId xmlns:a16="http://schemas.microsoft.com/office/drawing/2014/main" val="1616798861"/>
                  </a:ext>
                </a:extLst>
              </a:tr>
              <a:tr h="34716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a:solidFill>
                            <a:schemeClr val="tx1"/>
                          </a:solidFill>
                          <a:latin typeface="Lato" panose="020F0502020204030203" pitchFamily="34" charset="0"/>
                          <a:ea typeface="Lato" panose="020F0502020204030203" pitchFamily="34" charset="0"/>
                          <a:cs typeface="Lato" panose="020F0502020204030203" pitchFamily="34" charset="0"/>
                        </a:rPr>
                        <a:t>Extra Trees Classifier</a:t>
                      </a:r>
                      <a:endParaRPr sz="1400" b="1" u="none" strike="noStrike" cap="none"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2"/>
                          </a:solidFill>
                          <a:latin typeface="Lato" panose="020F0502020204030203" pitchFamily="34" charset="0"/>
                          <a:ea typeface="Lato" panose="020F0502020204030203" pitchFamily="34" charset="0"/>
                          <a:cs typeface="Lato" panose="020F0502020204030203" pitchFamily="34" charset="0"/>
                        </a:rPr>
                        <a:t>92.73</a:t>
                      </a:r>
                      <a:endParaRPr sz="1400" b="1" u="none" strike="noStrike" cap="none">
                        <a:solidFill>
                          <a:schemeClr val="bg2"/>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2"/>
                          </a:solidFill>
                          <a:latin typeface="Lato" panose="020F0502020204030203" pitchFamily="34" charset="0"/>
                          <a:ea typeface="Lato" panose="020F0502020204030203" pitchFamily="34" charset="0"/>
                          <a:cs typeface="Lato" panose="020F0502020204030203" pitchFamily="34" charset="0"/>
                        </a:rPr>
                        <a:t>0.60</a:t>
                      </a:r>
                      <a:endParaRPr sz="1400" b="1" u="none" strike="noStrike" cap="none">
                        <a:solidFill>
                          <a:schemeClr val="bg2"/>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rPr>
                        <a:t>0.93</a:t>
                      </a:r>
                      <a:endParaRPr sz="1400" b="1"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extLst>
                  <a:ext uri="{0D108BD9-81ED-4DB2-BD59-A6C34878D82A}">
                    <a16:rowId xmlns:a16="http://schemas.microsoft.com/office/drawing/2014/main" val="10007"/>
                  </a:ext>
                </a:extLst>
              </a:tr>
              <a:tr h="34716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a:solidFill>
                            <a:schemeClr val="tx1"/>
                          </a:solidFill>
                          <a:latin typeface="Lato" panose="020F0502020204030203" pitchFamily="34" charset="0"/>
                          <a:ea typeface="Lato" panose="020F0502020204030203" pitchFamily="34" charset="0"/>
                          <a:cs typeface="Lato" panose="020F0502020204030203" pitchFamily="34" charset="0"/>
                        </a:rPr>
                        <a:t>Gradient Boosting</a:t>
                      </a:r>
                      <a:endParaRPr sz="1400" b="1" u="none" strike="noStrike" cap="none"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2"/>
                          </a:solidFill>
                          <a:latin typeface="Lato" panose="020F0502020204030203" pitchFamily="34" charset="0"/>
                          <a:ea typeface="Lato" panose="020F0502020204030203" pitchFamily="34" charset="0"/>
                          <a:cs typeface="Lato" panose="020F0502020204030203" pitchFamily="34" charset="0"/>
                        </a:rPr>
                        <a:t>95.72</a:t>
                      </a:r>
                      <a:endParaRPr sz="1400" b="1" u="none" strike="noStrike" cap="none">
                        <a:solidFill>
                          <a:schemeClr val="bg2"/>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2"/>
                          </a:solidFill>
                          <a:latin typeface="Lato" panose="020F0502020204030203" pitchFamily="34" charset="0"/>
                          <a:ea typeface="Lato" panose="020F0502020204030203" pitchFamily="34" charset="0"/>
                          <a:cs typeface="Lato" panose="020F0502020204030203" pitchFamily="34" charset="0"/>
                        </a:rPr>
                        <a:t>0.83</a:t>
                      </a:r>
                      <a:endParaRPr sz="1400" b="1" u="none" strike="noStrike" cap="none">
                        <a:solidFill>
                          <a:schemeClr val="bg2"/>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rPr>
                        <a:t>0.90</a:t>
                      </a:r>
                      <a:endParaRPr sz="1400" b="1"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extLst>
                  <a:ext uri="{0D108BD9-81ED-4DB2-BD59-A6C34878D82A}">
                    <a16:rowId xmlns:a16="http://schemas.microsoft.com/office/drawing/2014/main" val="2987476529"/>
                  </a:ext>
                </a:extLst>
              </a:tr>
              <a:tr h="34716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a:solidFill>
                            <a:schemeClr val="tx1"/>
                          </a:solidFill>
                          <a:latin typeface="Lato" panose="020F0502020204030203" pitchFamily="34" charset="0"/>
                          <a:ea typeface="Lato" panose="020F0502020204030203" pitchFamily="34" charset="0"/>
                          <a:cs typeface="Lato" panose="020F0502020204030203" pitchFamily="34" charset="0"/>
                        </a:rPr>
                        <a:t>Perceptron</a:t>
                      </a:r>
                      <a:endParaRPr sz="1400" b="1" u="none" strike="noStrike" cap="none"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2"/>
                          </a:solidFill>
                          <a:latin typeface="Lato" panose="020F0502020204030203" pitchFamily="34" charset="0"/>
                          <a:ea typeface="Lato" panose="020F0502020204030203" pitchFamily="34" charset="0"/>
                          <a:cs typeface="Lato" panose="020F0502020204030203" pitchFamily="34" charset="0"/>
                        </a:rPr>
                        <a:t>86.15</a:t>
                      </a:r>
                      <a:endParaRPr sz="1400" b="1" u="none" strike="noStrike" cap="none">
                        <a:solidFill>
                          <a:schemeClr val="bg2"/>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2"/>
                          </a:solidFill>
                          <a:latin typeface="Lato" panose="020F0502020204030203" pitchFamily="34" charset="0"/>
                          <a:ea typeface="Lato" panose="020F0502020204030203" pitchFamily="34" charset="0"/>
                          <a:cs typeface="Lato" panose="020F0502020204030203" pitchFamily="34" charset="0"/>
                        </a:rPr>
                        <a:t>0.59</a:t>
                      </a:r>
                      <a:endParaRPr sz="1400" b="1" u="none" strike="noStrike" cap="none">
                        <a:solidFill>
                          <a:schemeClr val="bg2"/>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rPr>
                        <a:t>0.57</a:t>
                      </a:r>
                      <a:endParaRPr sz="1400" b="1"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extLst>
                  <a:ext uri="{0D108BD9-81ED-4DB2-BD59-A6C34878D82A}">
                    <a16:rowId xmlns:a16="http://schemas.microsoft.com/office/drawing/2014/main" val="10008"/>
                  </a:ext>
                </a:extLst>
              </a:tr>
            </a:tbl>
          </a:graphicData>
        </a:graphic>
      </p:graphicFrame>
      <p:sp>
        <p:nvSpPr>
          <p:cNvPr id="8" name="Google Shape;428;p39">
            <a:extLst>
              <a:ext uri="{FF2B5EF4-FFF2-40B4-BE49-F238E27FC236}">
                <a16:creationId xmlns:a16="http://schemas.microsoft.com/office/drawing/2014/main" id="{1E696EE8-7153-4F59-813E-E2E87C4E5C60}"/>
              </a:ext>
            </a:extLst>
          </p:cNvPr>
          <p:cNvSpPr txBox="1">
            <a:spLocks noGrp="1"/>
          </p:cNvSpPr>
          <p:nvPr>
            <p:ph type="title"/>
          </p:nvPr>
        </p:nvSpPr>
        <p:spPr>
          <a:xfrm>
            <a:off x="473275" y="104471"/>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Model Comparisons</a:t>
            </a:r>
            <a:endParaRPr b="1" dirty="0"/>
          </a:p>
        </p:txBody>
      </p:sp>
    </p:spTree>
    <p:extLst>
      <p:ext uri="{BB962C8B-B14F-4D97-AF65-F5344CB8AC3E}">
        <p14:creationId xmlns:p14="http://schemas.microsoft.com/office/powerpoint/2010/main" val="228085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C8F5B98-6A51-428F-94C1-F8F414A61A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8" name="Google Shape;428;p39">
            <a:extLst>
              <a:ext uri="{FF2B5EF4-FFF2-40B4-BE49-F238E27FC236}">
                <a16:creationId xmlns:a16="http://schemas.microsoft.com/office/drawing/2014/main" id="{1E696EE8-7153-4F59-813E-E2E87C4E5C60}"/>
              </a:ext>
            </a:extLst>
          </p:cNvPr>
          <p:cNvSpPr txBox="1">
            <a:spLocks noGrp="1"/>
          </p:cNvSpPr>
          <p:nvPr>
            <p:ph type="title"/>
          </p:nvPr>
        </p:nvSpPr>
        <p:spPr>
          <a:xfrm>
            <a:off x="473275" y="104471"/>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Recall Comparisons</a:t>
            </a:r>
            <a:endParaRPr b="1" dirty="0"/>
          </a:p>
        </p:txBody>
      </p:sp>
      <p:pic>
        <p:nvPicPr>
          <p:cNvPr id="6" name="Google Shape;234;p5">
            <a:extLst>
              <a:ext uri="{FF2B5EF4-FFF2-40B4-BE49-F238E27FC236}">
                <a16:creationId xmlns:a16="http://schemas.microsoft.com/office/drawing/2014/main" id="{124D9DE9-CE77-408C-AA78-9EDEE8952C96}"/>
              </a:ext>
            </a:extLst>
          </p:cNvPr>
          <p:cNvPicPr preferRelativeResize="0"/>
          <p:nvPr/>
        </p:nvPicPr>
        <p:blipFill rotWithShape="1">
          <a:blip r:embed="rId2">
            <a:alphaModFix/>
          </a:blip>
          <a:srcRect/>
          <a:stretch/>
        </p:blipFill>
        <p:spPr>
          <a:xfrm>
            <a:off x="1645920" y="1040411"/>
            <a:ext cx="5822663" cy="31481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6">
            <a:extLst>
              <a:ext uri="{FF2B5EF4-FFF2-40B4-BE49-F238E27FC236}">
                <a16:creationId xmlns:a16="http://schemas.microsoft.com/office/drawing/2014/main" id="{8E5E142C-5D8B-4F0B-BB9B-F7308DF94174}"/>
              </a:ext>
            </a:extLst>
          </p:cNvPr>
          <p:cNvSpPr/>
          <p:nvPr/>
        </p:nvSpPr>
        <p:spPr>
          <a:xfrm>
            <a:off x="973394" y="4402726"/>
            <a:ext cx="7214911" cy="45244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pPr>
            <a:r>
              <a:rPr lang="en-US" sz="1700" b="1"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Recall of Decision Tree, AdaBooster and Gradient Boosting are the best</a:t>
            </a:r>
          </a:p>
        </p:txBody>
      </p:sp>
    </p:spTree>
    <p:extLst>
      <p:ext uri="{BB962C8B-B14F-4D97-AF65-F5344CB8AC3E}">
        <p14:creationId xmlns:p14="http://schemas.microsoft.com/office/powerpoint/2010/main" val="314852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C8F5B98-6A51-428F-94C1-F8F414A61A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8" name="Google Shape;428;p39">
            <a:extLst>
              <a:ext uri="{FF2B5EF4-FFF2-40B4-BE49-F238E27FC236}">
                <a16:creationId xmlns:a16="http://schemas.microsoft.com/office/drawing/2014/main" id="{1E696EE8-7153-4F59-813E-E2E87C4E5C60}"/>
              </a:ext>
            </a:extLst>
          </p:cNvPr>
          <p:cNvSpPr txBox="1">
            <a:spLocks noGrp="1"/>
          </p:cNvSpPr>
          <p:nvPr>
            <p:ph type="title"/>
          </p:nvPr>
        </p:nvSpPr>
        <p:spPr>
          <a:xfrm>
            <a:off x="473275" y="104471"/>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Best Model – Decision Tree</a:t>
            </a:r>
            <a:endParaRPr b="1" dirty="0"/>
          </a:p>
        </p:txBody>
      </p:sp>
      <p:sp>
        <p:nvSpPr>
          <p:cNvPr id="9" name="Google Shape;241;p21">
            <a:extLst>
              <a:ext uri="{FF2B5EF4-FFF2-40B4-BE49-F238E27FC236}">
                <a16:creationId xmlns:a16="http://schemas.microsoft.com/office/drawing/2014/main" id="{45FE238D-D7D6-4AD5-82DB-1DCB55C1E88B}"/>
              </a:ext>
            </a:extLst>
          </p:cNvPr>
          <p:cNvSpPr txBox="1"/>
          <p:nvPr/>
        </p:nvSpPr>
        <p:spPr>
          <a:xfrm>
            <a:off x="392430" y="952499"/>
            <a:ext cx="4396740" cy="367789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600" b="1" i="0" u="none" strike="noStrike" cap="none" dirty="0">
                <a:solidFill>
                  <a:schemeClr val="tx1"/>
                </a:solidFill>
                <a:latin typeface="Lato" panose="020F0502020204030203" pitchFamily="34" charset="0"/>
                <a:ea typeface="Lato" panose="020F0502020204030203" pitchFamily="34" charset="0"/>
                <a:cs typeface="Lato" panose="020F0502020204030203" pitchFamily="34" charset="0"/>
                <a:sym typeface="Calibri"/>
              </a:rPr>
              <a:t>Number of Splits = 10</a:t>
            </a:r>
          </a:p>
          <a:p>
            <a:pPr marL="0" marR="0" lvl="0" indent="0" algn="l" rtl="0">
              <a:lnSpc>
                <a:spcPct val="150000"/>
              </a:lnSpc>
              <a:spcBef>
                <a:spcPts val="0"/>
              </a:spcBef>
              <a:spcAft>
                <a:spcPts val="0"/>
              </a:spcAft>
              <a:buNone/>
            </a:pPr>
            <a:r>
              <a:rPr lang="en-US" sz="1600" b="1" i="0" u="none" strike="noStrike" cap="none" dirty="0">
                <a:solidFill>
                  <a:schemeClr val="tx1"/>
                </a:solidFill>
                <a:latin typeface="Lato" panose="020F0502020204030203" pitchFamily="34" charset="0"/>
                <a:ea typeface="Lato" panose="020F0502020204030203" pitchFamily="34" charset="0"/>
                <a:cs typeface="Lato" panose="020F0502020204030203" pitchFamily="34" charset="0"/>
                <a:sym typeface="Calibri"/>
              </a:rPr>
              <a:t>Assessment Parameters:</a:t>
            </a:r>
            <a:endParaRPr dirty="0">
              <a:solidFill>
                <a:schemeClr val="tx1"/>
              </a:solidFill>
              <a:latin typeface="Lato" panose="020F0502020204030203" pitchFamily="34" charset="0"/>
              <a:ea typeface="Lato" panose="020F0502020204030203" pitchFamily="34" charset="0"/>
              <a:cs typeface="Lato" panose="020F0502020204030203" pitchFamily="34" charset="0"/>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 Accuracy = 93.12%</a:t>
            </a:r>
            <a:endParaRPr dirty="0">
              <a:solidFill>
                <a:schemeClr val="bg2"/>
              </a:solidFill>
              <a:latin typeface="Lato" panose="020F0502020204030203" pitchFamily="34" charset="0"/>
              <a:ea typeface="Lato" panose="020F0502020204030203" pitchFamily="34" charset="0"/>
              <a:cs typeface="Lato" panose="020F0502020204030203" pitchFamily="34" charset="0"/>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 Recall = 0.81</a:t>
            </a:r>
            <a:endParaRPr dirty="0">
              <a:solidFill>
                <a:schemeClr val="bg2"/>
              </a:solidFill>
              <a:latin typeface="Lato" panose="020F0502020204030203" pitchFamily="34" charset="0"/>
              <a:ea typeface="Lato" panose="020F0502020204030203" pitchFamily="34" charset="0"/>
              <a:cs typeface="Lato" panose="020F0502020204030203" pitchFamily="34" charset="0"/>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 Interpretability</a:t>
            </a:r>
            <a:endParaRPr dirty="0">
              <a:solidFill>
                <a:schemeClr val="bg2"/>
              </a:solidFill>
              <a:latin typeface="Lato" panose="020F0502020204030203" pitchFamily="34" charset="0"/>
              <a:ea typeface="Lato" panose="020F0502020204030203" pitchFamily="34" charset="0"/>
              <a:cs typeface="Lato" panose="020F0502020204030203" pitchFamily="34" charset="0"/>
            </a:endParaRPr>
          </a:p>
          <a:p>
            <a:pPr marL="0" marR="0" lvl="0" indent="0" algn="l" rtl="0">
              <a:lnSpc>
                <a:spcPct val="150000"/>
              </a:lnSpc>
              <a:spcBef>
                <a:spcPts val="0"/>
              </a:spcBef>
              <a:spcAft>
                <a:spcPts val="0"/>
              </a:spcAft>
              <a:buNone/>
            </a:pPr>
            <a:endParaRPr sz="14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a:p>
            <a:pPr marL="0" marR="0" lvl="0" indent="0" algn="l" rtl="0">
              <a:lnSpc>
                <a:spcPct val="150000"/>
              </a:lnSpc>
              <a:spcBef>
                <a:spcPts val="0"/>
              </a:spcBef>
              <a:spcAft>
                <a:spcPts val="0"/>
              </a:spcAft>
              <a:buNone/>
            </a:pPr>
            <a:r>
              <a:rPr lang="en-US" sz="1600" b="1" i="0" u="none" strike="noStrike" cap="none" dirty="0">
                <a:solidFill>
                  <a:schemeClr val="tx1"/>
                </a:solidFill>
                <a:latin typeface="Lato" panose="020F0502020204030203" pitchFamily="34" charset="0"/>
                <a:ea typeface="Lato" panose="020F0502020204030203" pitchFamily="34" charset="0"/>
                <a:cs typeface="Lato" panose="020F0502020204030203" pitchFamily="34" charset="0"/>
                <a:sym typeface="Calibri"/>
              </a:rPr>
              <a:t>Advantages of taking Decision Tree Model: </a:t>
            </a:r>
            <a:endParaRPr dirty="0">
              <a:solidFill>
                <a:schemeClr val="tx1"/>
              </a:solidFill>
              <a:latin typeface="Lato" panose="020F0502020204030203" pitchFamily="34" charset="0"/>
              <a:ea typeface="Lato" panose="020F0502020204030203" pitchFamily="34" charset="0"/>
              <a:cs typeface="Lato" panose="020F0502020204030203" pitchFamily="34" charset="0"/>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Considered a white box type of ML algorithm, the acquired knowledge from a data set can be easily extracted in a readable form.</a:t>
            </a:r>
            <a:endParaRPr dirty="0">
              <a:solidFill>
                <a:schemeClr val="bg2"/>
              </a:solidFill>
              <a:latin typeface="Lato" panose="020F0502020204030203" pitchFamily="34" charset="0"/>
              <a:ea typeface="Lato" panose="020F0502020204030203" pitchFamily="34" charset="0"/>
              <a:cs typeface="Lato" panose="020F0502020204030203" pitchFamily="34" charset="0"/>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Due to its simplicity, anyone can code, visualize, interpret, and manipulate simple decision trees.</a:t>
            </a:r>
            <a:endParaRPr dirty="0">
              <a:solidFill>
                <a:schemeClr val="bg2"/>
              </a:solidFill>
              <a:latin typeface="Lato" panose="020F0502020204030203" pitchFamily="34" charset="0"/>
              <a:ea typeface="Lato" panose="020F0502020204030203" pitchFamily="34" charset="0"/>
              <a:cs typeface="Lato" panose="020F0502020204030203" pitchFamily="34" charset="0"/>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The decision tree is distribution-free and does not depend on probability distribution assumptions. </a:t>
            </a:r>
            <a:endParaRPr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pic>
        <p:nvPicPr>
          <p:cNvPr id="10" name="Google Shape;242;p21">
            <a:extLst>
              <a:ext uri="{FF2B5EF4-FFF2-40B4-BE49-F238E27FC236}">
                <a16:creationId xmlns:a16="http://schemas.microsoft.com/office/drawing/2014/main" id="{6B9951C1-9D9B-4297-BBB6-69286DDF9C95}"/>
              </a:ext>
            </a:extLst>
          </p:cNvPr>
          <p:cNvPicPr preferRelativeResize="0"/>
          <p:nvPr/>
        </p:nvPicPr>
        <p:blipFill rotWithShape="1">
          <a:blip r:embed="rId2">
            <a:alphaModFix/>
          </a:blip>
          <a:srcRect/>
          <a:stretch/>
        </p:blipFill>
        <p:spPr>
          <a:xfrm>
            <a:off x="4967257" y="952499"/>
            <a:ext cx="3929718" cy="3677890"/>
          </a:xfrm>
          <a:prstGeom prst="rect">
            <a:avLst/>
          </a:prstGeom>
          <a:noFill/>
          <a:ln>
            <a:noFill/>
          </a:ln>
        </p:spPr>
      </p:pic>
    </p:spTree>
    <p:extLst>
      <p:ext uri="{BB962C8B-B14F-4D97-AF65-F5344CB8AC3E}">
        <p14:creationId xmlns:p14="http://schemas.microsoft.com/office/powerpoint/2010/main" val="3224481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C8F5B98-6A51-428F-94C1-F8F414A61A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8" name="Google Shape;428;p39">
            <a:extLst>
              <a:ext uri="{FF2B5EF4-FFF2-40B4-BE49-F238E27FC236}">
                <a16:creationId xmlns:a16="http://schemas.microsoft.com/office/drawing/2014/main" id="{1E696EE8-7153-4F59-813E-E2E87C4E5C60}"/>
              </a:ext>
            </a:extLst>
          </p:cNvPr>
          <p:cNvSpPr txBox="1">
            <a:spLocks noGrp="1"/>
          </p:cNvSpPr>
          <p:nvPr>
            <p:ph type="title"/>
          </p:nvPr>
        </p:nvSpPr>
        <p:spPr>
          <a:xfrm>
            <a:off x="473274" y="104471"/>
            <a:ext cx="7207685"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Key insights based on Best Model</a:t>
            </a:r>
            <a:endParaRPr b="1" dirty="0"/>
          </a:p>
        </p:txBody>
      </p:sp>
      <p:grpSp>
        <p:nvGrpSpPr>
          <p:cNvPr id="31" name="Google Shape;249;p22">
            <a:extLst>
              <a:ext uri="{FF2B5EF4-FFF2-40B4-BE49-F238E27FC236}">
                <a16:creationId xmlns:a16="http://schemas.microsoft.com/office/drawing/2014/main" id="{5580A975-7B41-40C9-A76E-6744A945B349}"/>
              </a:ext>
            </a:extLst>
          </p:cNvPr>
          <p:cNvGrpSpPr/>
          <p:nvPr/>
        </p:nvGrpSpPr>
        <p:grpSpPr>
          <a:xfrm>
            <a:off x="1302594" y="986195"/>
            <a:ext cx="6127293" cy="3739241"/>
            <a:chOff x="0" y="84193"/>
            <a:chExt cx="6127293" cy="3739241"/>
          </a:xfrm>
        </p:grpSpPr>
        <p:sp>
          <p:nvSpPr>
            <p:cNvPr id="32" name="Google Shape;250;p22">
              <a:extLst>
                <a:ext uri="{FF2B5EF4-FFF2-40B4-BE49-F238E27FC236}">
                  <a16:creationId xmlns:a16="http://schemas.microsoft.com/office/drawing/2014/main" id="{E55E38F7-27B0-45A7-B771-78ABD2A4FDD4}"/>
                </a:ext>
              </a:extLst>
            </p:cNvPr>
            <p:cNvSpPr/>
            <p:nvPr/>
          </p:nvSpPr>
          <p:spPr>
            <a:xfrm>
              <a:off x="0" y="255114"/>
              <a:ext cx="6127293" cy="302400"/>
            </a:xfrm>
            <a:prstGeom prst="rect">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1;p22">
              <a:extLst>
                <a:ext uri="{FF2B5EF4-FFF2-40B4-BE49-F238E27FC236}">
                  <a16:creationId xmlns:a16="http://schemas.microsoft.com/office/drawing/2014/main" id="{1AE7E218-D52E-4858-93DD-FE1E70FCD454}"/>
                </a:ext>
              </a:extLst>
            </p:cNvPr>
            <p:cNvSpPr/>
            <p:nvPr/>
          </p:nvSpPr>
          <p:spPr>
            <a:xfrm>
              <a:off x="315662" y="84193"/>
              <a:ext cx="4289105" cy="354240"/>
            </a:xfrm>
            <a:prstGeom prst="roundRect">
              <a:avLst>
                <a:gd name="adj" fmla="val 16667"/>
              </a:avLst>
            </a:prstGeom>
            <a:solidFill>
              <a:srgbClr val="1E2F9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Lato" panose="020F0502020204030203" pitchFamily="34" charset="0"/>
                <a:ea typeface="Lato" panose="020F0502020204030203" pitchFamily="34" charset="0"/>
                <a:cs typeface="Lato" panose="020F0502020204030203" pitchFamily="34" charset="0"/>
              </a:endParaRPr>
            </a:p>
          </p:txBody>
        </p:sp>
        <p:sp>
          <p:nvSpPr>
            <p:cNvPr id="34" name="Google Shape;252;p22">
              <a:extLst>
                <a:ext uri="{FF2B5EF4-FFF2-40B4-BE49-F238E27FC236}">
                  <a16:creationId xmlns:a16="http://schemas.microsoft.com/office/drawing/2014/main" id="{7A7DB285-77C6-4C74-A03B-B08976BD2999}"/>
                </a:ext>
              </a:extLst>
            </p:cNvPr>
            <p:cNvSpPr txBox="1"/>
            <p:nvPr/>
          </p:nvSpPr>
          <p:spPr>
            <a:xfrm>
              <a:off x="332955" y="101486"/>
              <a:ext cx="4254519" cy="319654"/>
            </a:xfrm>
            <a:prstGeom prst="rect">
              <a:avLst/>
            </a:prstGeom>
            <a:noFill/>
            <a:ln>
              <a:noFill/>
            </a:ln>
          </p:spPr>
          <p:txBody>
            <a:bodyPr spcFirstLastPara="1" wrap="square" lIns="162100" tIns="0" rIns="162100" bIns="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US" sz="1300" b="1" i="0" u="none" strike="noStrike" cap="none" dirty="0">
                  <a:solidFill>
                    <a:schemeClr val="lt1"/>
                  </a:solidFill>
                  <a:latin typeface="Calibri"/>
                  <a:ea typeface="Calibri"/>
                  <a:cs typeface="Calibri"/>
                  <a:sym typeface="Calibri"/>
                </a:rPr>
                <a:t>Total </a:t>
              </a:r>
              <a:r>
                <a:rPr lang="en-US" sz="1200" b="1"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Calibri"/>
                </a:rPr>
                <a:t>Transactions</a:t>
              </a:r>
              <a:r>
                <a:rPr lang="en-US" sz="1300" b="1" i="0" u="none" strike="noStrike" cap="none" dirty="0">
                  <a:solidFill>
                    <a:schemeClr val="lt1"/>
                  </a:solidFill>
                  <a:latin typeface="Calibri"/>
                  <a:ea typeface="Calibri"/>
                  <a:cs typeface="Calibri"/>
                  <a:sym typeface="Calibri"/>
                </a:rPr>
                <a:t> Count – Less than 57</a:t>
              </a:r>
              <a:endParaRPr sz="1300" b="1" i="0" u="none" strike="noStrike" cap="none" dirty="0">
                <a:solidFill>
                  <a:schemeClr val="lt1"/>
                </a:solidFill>
                <a:latin typeface="Arial"/>
                <a:ea typeface="Arial"/>
                <a:cs typeface="Arial"/>
                <a:sym typeface="Arial"/>
              </a:endParaRPr>
            </a:p>
          </p:txBody>
        </p:sp>
        <p:sp>
          <p:nvSpPr>
            <p:cNvPr id="35" name="Google Shape;253;p22">
              <a:extLst>
                <a:ext uri="{FF2B5EF4-FFF2-40B4-BE49-F238E27FC236}">
                  <a16:creationId xmlns:a16="http://schemas.microsoft.com/office/drawing/2014/main" id="{2B8AF37E-B0DF-499D-A162-2AA2717FA8C4}"/>
                </a:ext>
              </a:extLst>
            </p:cNvPr>
            <p:cNvSpPr/>
            <p:nvPr/>
          </p:nvSpPr>
          <p:spPr>
            <a:xfrm>
              <a:off x="0" y="799434"/>
              <a:ext cx="6127293" cy="302400"/>
            </a:xfrm>
            <a:prstGeom prst="rect">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4;p22">
              <a:extLst>
                <a:ext uri="{FF2B5EF4-FFF2-40B4-BE49-F238E27FC236}">
                  <a16:creationId xmlns:a16="http://schemas.microsoft.com/office/drawing/2014/main" id="{C08D91A7-B177-465C-BA91-FCA6FEFF2196}"/>
                </a:ext>
              </a:extLst>
            </p:cNvPr>
            <p:cNvSpPr/>
            <p:nvPr/>
          </p:nvSpPr>
          <p:spPr>
            <a:xfrm>
              <a:off x="306364" y="622314"/>
              <a:ext cx="4289105" cy="354240"/>
            </a:xfrm>
            <a:prstGeom prst="roundRect">
              <a:avLst>
                <a:gd name="adj" fmla="val 16667"/>
              </a:avLst>
            </a:prstGeom>
            <a:solidFill>
              <a:srgbClr val="1E2F9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Lato" panose="020F0502020204030203" pitchFamily="34" charset="0"/>
                <a:ea typeface="Lato" panose="020F0502020204030203" pitchFamily="34" charset="0"/>
                <a:cs typeface="Lato" panose="020F0502020204030203" pitchFamily="34" charset="0"/>
              </a:endParaRPr>
            </a:p>
          </p:txBody>
        </p:sp>
        <p:sp>
          <p:nvSpPr>
            <p:cNvPr id="37" name="Google Shape;255;p22">
              <a:extLst>
                <a:ext uri="{FF2B5EF4-FFF2-40B4-BE49-F238E27FC236}">
                  <a16:creationId xmlns:a16="http://schemas.microsoft.com/office/drawing/2014/main" id="{75F7A490-70A3-44A0-AC7D-DEC29EB5100C}"/>
                </a:ext>
              </a:extLst>
            </p:cNvPr>
            <p:cNvSpPr txBox="1"/>
            <p:nvPr/>
          </p:nvSpPr>
          <p:spPr>
            <a:xfrm>
              <a:off x="323657" y="639607"/>
              <a:ext cx="4254519" cy="319654"/>
            </a:xfrm>
            <a:prstGeom prst="rect">
              <a:avLst/>
            </a:prstGeom>
            <a:noFill/>
            <a:ln>
              <a:noFill/>
            </a:ln>
          </p:spPr>
          <p:txBody>
            <a:bodyPr spcFirstLastPara="1" wrap="square" lIns="162100" tIns="0" rIns="162100" bIns="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US" sz="1200" b="1"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Calibri"/>
                </a:rPr>
                <a:t>Total Revolving Balance – A value of Less than $630</a:t>
              </a:r>
              <a:endParaRPr sz="1200" b="1"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38" name="Google Shape;256;p22">
              <a:extLst>
                <a:ext uri="{FF2B5EF4-FFF2-40B4-BE49-F238E27FC236}">
                  <a16:creationId xmlns:a16="http://schemas.microsoft.com/office/drawing/2014/main" id="{5F67C4F3-6255-4E34-B9EE-300709366445}"/>
                </a:ext>
              </a:extLst>
            </p:cNvPr>
            <p:cNvSpPr/>
            <p:nvPr/>
          </p:nvSpPr>
          <p:spPr>
            <a:xfrm>
              <a:off x="0" y="1343754"/>
              <a:ext cx="6127293" cy="302400"/>
            </a:xfrm>
            <a:prstGeom prst="rect">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7;p22">
              <a:extLst>
                <a:ext uri="{FF2B5EF4-FFF2-40B4-BE49-F238E27FC236}">
                  <a16:creationId xmlns:a16="http://schemas.microsoft.com/office/drawing/2014/main" id="{E6172043-412F-44E8-BA4D-7C99E8D5D9B1}"/>
                </a:ext>
              </a:extLst>
            </p:cNvPr>
            <p:cNvSpPr/>
            <p:nvPr/>
          </p:nvSpPr>
          <p:spPr>
            <a:xfrm>
              <a:off x="306364" y="1166634"/>
              <a:ext cx="4289105" cy="354240"/>
            </a:xfrm>
            <a:prstGeom prst="roundRect">
              <a:avLst>
                <a:gd name="adj" fmla="val 16667"/>
              </a:avLst>
            </a:prstGeom>
            <a:solidFill>
              <a:srgbClr val="1E2F9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a typeface="Lato" panose="020F0502020204030203" pitchFamily="34" charset="0"/>
                <a:cs typeface="Lato" panose="020F0502020204030203" pitchFamily="34" charset="0"/>
              </a:endParaRPr>
            </a:p>
          </p:txBody>
        </p:sp>
        <p:sp>
          <p:nvSpPr>
            <p:cNvPr id="40" name="Google Shape;258;p22">
              <a:extLst>
                <a:ext uri="{FF2B5EF4-FFF2-40B4-BE49-F238E27FC236}">
                  <a16:creationId xmlns:a16="http://schemas.microsoft.com/office/drawing/2014/main" id="{A642F313-12B2-41E3-9AE8-A393F737B6B9}"/>
                </a:ext>
              </a:extLst>
            </p:cNvPr>
            <p:cNvSpPr txBox="1"/>
            <p:nvPr/>
          </p:nvSpPr>
          <p:spPr>
            <a:xfrm>
              <a:off x="323657" y="1183927"/>
              <a:ext cx="4254519" cy="319654"/>
            </a:xfrm>
            <a:prstGeom prst="rect">
              <a:avLst/>
            </a:prstGeom>
            <a:noFill/>
            <a:ln>
              <a:noFill/>
            </a:ln>
          </p:spPr>
          <p:txBody>
            <a:bodyPr spcFirstLastPara="1" wrap="square" lIns="162100" tIns="0" rIns="162100" bIns="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US" sz="1200" b="1"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Calibri"/>
                </a:rPr>
                <a:t>Total Relationship count – Less than 3</a:t>
              </a:r>
              <a:endParaRPr sz="1200" b="1"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41" name="Google Shape;259;p22">
              <a:extLst>
                <a:ext uri="{FF2B5EF4-FFF2-40B4-BE49-F238E27FC236}">
                  <a16:creationId xmlns:a16="http://schemas.microsoft.com/office/drawing/2014/main" id="{632C35C3-A9CF-49C5-976A-87D347546983}"/>
                </a:ext>
              </a:extLst>
            </p:cNvPr>
            <p:cNvSpPr/>
            <p:nvPr/>
          </p:nvSpPr>
          <p:spPr>
            <a:xfrm>
              <a:off x="0" y="1888074"/>
              <a:ext cx="6127293" cy="302400"/>
            </a:xfrm>
            <a:prstGeom prst="rect">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60;p22">
              <a:extLst>
                <a:ext uri="{FF2B5EF4-FFF2-40B4-BE49-F238E27FC236}">
                  <a16:creationId xmlns:a16="http://schemas.microsoft.com/office/drawing/2014/main" id="{D119ADFD-78BB-41B5-AF18-FFAE13231DFC}"/>
                </a:ext>
              </a:extLst>
            </p:cNvPr>
            <p:cNvSpPr/>
            <p:nvPr/>
          </p:nvSpPr>
          <p:spPr>
            <a:xfrm>
              <a:off x="306364" y="1710954"/>
              <a:ext cx="4289105" cy="354240"/>
            </a:xfrm>
            <a:prstGeom prst="roundRect">
              <a:avLst>
                <a:gd name="adj" fmla="val 16667"/>
              </a:avLst>
            </a:prstGeom>
            <a:solidFill>
              <a:srgbClr val="1E2F9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Lato" panose="020F0502020204030203" pitchFamily="34" charset="0"/>
                <a:ea typeface="Lato" panose="020F0502020204030203" pitchFamily="34" charset="0"/>
                <a:cs typeface="Lato" panose="020F0502020204030203" pitchFamily="34" charset="0"/>
              </a:endParaRPr>
            </a:p>
          </p:txBody>
        </p:sp>
        <p:sp>
          <p:nvSpPr>
            <p:cNvPr id="43" name="Google Shape;261;p22">
              <a:extLst>
                <a:ext uri="{FF2B5EF4-FFF2-40B4-BE49-F238E27FC236}">
                  <a16:creationId xmlns:a16="http://schemas.microsoft.com/office/drawing/2014/main" id="{C78D8D58-CEB0-44B5-804F-16D43430AB56}"/>
                </a:ext>
              </a:extLst>
            </p:cNvPr>
            <p:cNvSpPr txBox="1"/>
            <p:nvPr/>
          </p:nvSpPr>
          <p:spPr>
            <a:xfrm>
              <a:off x="323657" y="1728247"/>
              <a:ext cx="4254519" cy="319654"/>
            </a:xfrm>
            <a:prstGeom prst="rect">
              <a:avLst/>
            </a:prstGeom>
            <a:noFill/>
            <a:ln>
              <a:noFill/>
            </a:ln>
          </p:spPr>
          <p:txBody>
            <a:bodyPr spcFirstLastPara="1" wrap="square" lIns="162100" tIns="0" rIns="162100" bIns="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US" sz="1200" b="1"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Calibri"/>
                </a:rPr>
                <a:t>Total Count change Q4 to Q1 – Less than 1</a:t>
              </a:r>
              <a:endParaRPr sz="1200" b="1"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44" name="Google Shape;262;p22">
              <a:extLst>
                <a:ext uri="{FF2B5EF4-FFF2-40B4-BE49-F238E27FC236}">
                  <a16:creationId xmlns:a16="http://schemas.microsoft.com/office/drawing/2014/main" id="{A4B779AD-88CB-4580-B95C-4FE762DD5F41}"/>
                </a:ext>
              </a:extLst>
            </p:cNvPr>
            <p:cNvSpPr/>
            <p:nvPr/>
          </p:nvSpPr>
          <p:spPr>
            <a:xfrm>
              <a:off x="0" y="2432394"/>
              <a:ext cx="6127293" cy="302400"/>
            </a:xfrm>
            <a:prstGeom prst="rect">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63;p22">
              <a:extLst>
                <a:ext uri="{FF2B5EF4-FFF2-40B4-BE49-F238E27FC236}">
                  <a16:creationId xmlns:a16="http://schemas.microsoft.com/office/drawing/2014/main" id="{9E253DA8-D296-4616-83D6-6605462E6BBD}"/>
                </a:ext>
              </a:extLst>
            </p:cNvPr>
            <p:cNvSpPr/>
            <p:nvPr/>
          </p:nvSpPr>
          <p:spPr>
            <a:xfrm>
              <a:off x="306364" y="2255274"/>
              <a:ext cx="4289105" cy="354240"/>
            </a:xfrm>
            <a:prstGeom prst="roundRect">
              <a:avLst>
                <a:gd name="adj" fmla="val 16667"/>
              </a:avLst>
            </a:prstGeom>
            <a:solidFill>
              <a:srgbClr val="1E2F9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64;p22">
              <a:extLst>
                <a:ext uri="{FF2B5EF4-FFF2-40B4-BE49-F238E27FC236}">
                  <a16:creationId xmlns:a16="http://schemas.microsoft.com/office/drawing/2014/main" id="{62A2EF61-23D2-4199-A137-C64210C7B21A}"/>
                </a:ext>
              </a:extLst>
            </p:cNvPr>
            <p:cNvSpPr txBox="1"/>
            <p:nvPr/>
          </p:nvSpPr>
          <p:spPr>
            <a:xfrm>
              <a:off x="323657" y="2272567"/>
              <a:ext cx="4254519" cy="319654"/>
            </a:xfrm>
            <a:prstGeom prst="rect">
              <a:avLst/>
            </a:prstGeom>
            <a:noFill/>
            <a:ln>
              <a:noFill/>
            </a:ln>
          </p:spPr>
          <p:txBody>
            <a:bodyPr spcFirstLastPara="1" wrap="square" lIns="162100" tIns="0" rIns="162100" bIns="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US" sz="1200" b="1"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Calibri"/>
                </a:rPr>
                <a:t>Income category of Unknown</a:t>
              </a:r>
              <a:endParaRPr sz="1200" b="1"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47" name="Google Shape;265;p22">
              <a:extLst>
                <a:ext uri="{FF2B5EF4-FFF2-40B4-BE49-F238E27FC236}">
                  <a16:creationId xmlns:a16="http://schemas.microsoft.com/office/drawing/2014/main" id="{8B8E8B10-C040-4A01-9923-37175582423C}"/>
                </a:ext>
              </a:extLst>
            </p:cNvPr>
            <p:cNvSpPr/>
            <p:nvPr/>
          </p:nvSpPr>
          <p:spPr>
            <a:xfrm>
              <a:off x="0" y="2976714"/>
              <a:ext cx="6127293" cy="302400"/>
            </a:xfrm>
            <a:prstGeom prst="rect">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66;p22">
              <a:extLst>
                <a:ext uri="{FF2B5EF4-FFF2-40B4-BE49-F238E27FC236}">
                  <a16:creationId xmlns:a16="http://schemas.microsoft.com/office/drawing/2014/main" id="{D8E03AD6-FB10-47A2-92E0-9EAA196B1CC2}"/>
                </a:ext>
              </a:extLst>
            </p:cNvPr>
            <p:cNvSpPr/>
            <p:nvPr/>
          </p:nvSpPr>
          <p:spPr>
            <a:xfrm>
              <a:off x="306364" y="2799594"/>
              <a:ext cx="4289105" cy="354240"/>
            </a:xfrm>
            <a:prstGeom prst="roundRect">
              <a:avLst>
                <a:gd name="adj" fmla="val 16667"/>
              </a:avLst>
            </a:prstGeom>
            <a:solidFill>
              <a:srgbClr val="1E2F9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67;p22">
              <a:extLst>
                <a:ext uri="{FF2B5EF4-FFF2-40B4-BE49-F238E27FC236}">
                  <a16:creationId xmlns:a16="http://schemas.microsoft.com/office/drawing/2014/main" id="{C6104E27-4BFF-4572-98B6-4404DE9C6F72}"/>
                </a:ext>
              </a:extLst>
            </p:cNvPr>
            <p:cNvSpPr txBox="1"/>
            <p:nvPr/>
          </p:nvSpPr>
          <p:spPr>
            <a:xfrm>
              <a:off x="323657" y="2816887"/>
              <a:ext cx="4254519" cy="319654"/>
            </a:xfrm>
            <a:prstGeom prst="rect">
              <a:avLst/>
            </a:prstGeom>
            <a:noFill/>
            <a:ln>
              <a:noFill/>
            </a:ln>
          </p:spPr>
          <p:txBody>
            <a:bodyPr spcFirstLastPara="1" wrap="square" lIns="162100" tIns="0" rIns="162100" bIns="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US" sz="1200" b="1" i="0" u="none" strike="noStrike" cap="none">
                  <a:solidFill>
                    <a:schemeClr val="lt1"/>
                  </a:solidFill>
                  <a:latin typeface="Lato" panose="020F0502020204030203" pitchFamily="34" charset="0"/>
                  <a:ea typeface="Lato" panose="020F0502020204030203" pitchFamily="34" charset="0"/>
                  <a:cs typeface="Lato" panose="020F0502020204030203" pitchFamily="34" charset="0"/>
                  <a:sym typeface="Calibri"/>
                </a:rPr>
                <a:t>Dependent count - Less than 4</a:t>
              </a:r>
              <a:endParaRPr sz="1200" b="1" i="0" u="none" strike="noStrike" cap="none">
                <a:solidFill>
                  <a:schemeClr val="lt1"/>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50" name="Google Shape;268;p22">
              <a:extLst>
                <a:ext uri="{FF2B5EF4-FFF2-40B4-BE49-F238E27FC236}">
                  <a16:creationId xmlns:a16="http://schemas.microsoft.com/office/drawing/2014/main" id="{BACF1F9B-328F-4149-861D-EB03E0BEC6F2}"/>
                </a:ext>
              </a:extLst>
            </p:cNvPr>
            <p:cNvSpPr/>
            <p:nvPr/>
          </p:nvSpPr>
          <p:spPr>
            <a:xfrm>
              <a:off x="0" y="3521034"/>
              <a:ext cx="6127293" cy="302400"/>
            </a:xfrm>
            <a:prstGeom prst="rect">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69;p22">
              <a:extLst>
                <a:ext uri="{FF2B5EF4-FFF2-40B4-BE49-F238E27FC236}">
                  <a16:creationId xmlns:a16="http://schemas.microsoft.com/office/drawing/2014/main" id="{0E673B9B-EE07-4CE6-9D5F-39338BD4BEFD}"/>
                </a:ext>
              </a:extLst>
            </p:cNvPr>
            <p:cNvSpPr/>
            <p:nvPr/>
          </p:nvSpPr>
          <p:spPr>
            <a:xfrm>
              <a:off x="306364" y="3343914"/>
              <a:ext cx="4289105" cy="354240"/>
            </a:xfrm>
            <a:prstGeom prst="roundRect">
              <a:avLst>
                <a:gd name="adj" fmla="val 16667"/>
              </a:avLst>
            </a:prstGeom>
            <a:solidFill>
              <a:srgbClr val="1E2F9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0;p22">
              <a:extLst>
                <a:ext uri="{FF2B5EF4-FFF2-40B4-BE49-F238E27FC236}">
                  <a16:creationId xmlns:a16="http://schemas.microsoft.com/office/drawing/2014/main" id="{4C9C5BFF-103C-47E9-B311-9B2B7B9A22B3}"/>
                </a:ext>
              </a:extLst>
            </p:cNvPr>
            <p:cNvSpPr txBox="1"/>
            <p:nvPr/>
          </p:nvSpPr>
          <p:spPr>
            <a:xfrm>
              <a:off x="323657" y="3361207"/>
              <a:ext cx="4254519" cy="319654"/>
            </a:xfrm>
            <a:prstGeom prst="rect">
              <a:avLst/>
            </a:prstGeom>
            <a:noFill/>
            <a:ln>
              <a:noFill/>
            </a:ln>
          </p:spPr>
          <p:txBody>
            <a:bodyPr spcFirstLastPara="1" wrap="square" lIns="162100" tIns="0" rIns="162100" bIns="0" anchor="ctr" anchorCtr="0">
              <a:noAutofit/>
            </a:bodyPr>
            <a:lstStyle/>
            <a:p>
              <a:pPr marL="0" marR="0" lvl="0" indent="0" algn="ctr" rtl="0">
                <a:lnSpc>
                  <a:spcPct val="90000"/>
                </a:lnSpc>
                <a:spcBef>
                  <a:spcPts val="0"/>
                </a:spcBef>
                <a:spcAft>
                  <a:spcPts val="0"/>
                </a:spcAft>
                <a:buClr>
                  <a:srgbClr val="000000"/>
                </a:buClr>
                <a:buSzPts val="1300"/>
                <a:buFont typeface="Arial"/>
                <a:buNone/>
              </a:pPr>
              <a:r>
                <a:rPr lang="en-US" sz="1200" b="1"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Calibri"/>
                </a:rPr>
                <a:t>Card Category of Silver</a:t>
              </a:r>
              <a:endParaRPr sz="1200" b="1"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Arial"/>
              </a:endParaRPr>
            </a:p>
          </p:txBody>
        </p:sp>
      </p:grpSp>
    </p:spTree>
    <p:extLst>
      <p:ext uri="{BB962C8B-B14F-4D97-AF65-F5344CB8AC3E}">
        <p14:creationId xmlns:p14="http://schemas.microsoft.com/office/powerpoint/2010/main" val="1100186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F9D9EB-421C-4A78-9A94-CFC63D8A62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4" name="Google Shape;428;p39">
            <a:extLst>
              <a:ext uri="{FF2B5EF4-FFF2-40B4-BE49-F238E27FC236}">
                <a16:creationId xmlns:a16="http://schemas.microsoft.com/office/drawing/2014/main" id="{C5EA8ECC-2F69-4A32-99FE-8E71F6C701D2}"/>
              </a:ext>
            </a:extLst>
          </p:cNvPr>
          <p:cNvSpPr txBox="1">
            <a:spLocks noGrp="1"/>
          </p:cNvSpPr>
          <p:nvPr>
            <p:ph type="title"/>
          </p:nvPr>
        </p:nvSpPr>
        <p:spPr>
          <a:xfrm>
            <a:off x="473274" y="104471"/>
            <a:ext cx="7207685"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Business Recommendations</a:t>
            </a:r>
            <a:endParaRPr b="1" dirty="0"/>
          </a:p>
        </p:txBody>
      </p:sp>
      <p:sp>
        <p:nvSpPr>
          <p:cNvPr id="5" name="Google Shape;278;gfa45203a8d_0_0">
            <a:extLst>
              <a:ext uri="{FF2B5EF4-FFF2-40B4-BE49-F238E27FC236}">
                <a16:creationId xmlns:a16="http://schemas.microsoft.com/office/drawing/2014/main" id="{E805F2C9-52D2-4746-9130-8FA4A68ED0AF}"/>
              </a:ext>
            </a:extLst>
          </p:cNvPr>
          <p:cNvSpPr txBox="1">
            <a:spLocks/>
          </p:cNvSpPr>
          <p:nvPr/>
        </p:nvSpPr>
        <p:spPr>
          <a:xfrm>
            <a:off x="457200" y="944968"/>
            <a:ext cx="8229600" cy="3931831"/>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42900">
              <a:buSzPts val="1800"/>
              <a:buFont typeface="Arial"/>
              <a:buChar char="•"/>
            </a:pPr>
            <a:r>
              <a:rPr lang="en-US" sz="1700" b="1" dirty="0">
                <a:solidFill>
                  <a:schemeClr val="tx1"/>
                </a:solidFill>
                <a:latin typeface="Lato" panose="020F0502020204030203" pitchFamily="34" charset="0"/>
                <a:ea typeface="Lato" panose="020F0502020204030203" pitchFamily="34" charset="0"/>
                <a:cs typeface="Lato" panose="020F0502020204030203" pitchFamily="34" charset="0"/>
              </a:rPr>
              <a:t>Incentives to increase number of transactions</a:t>
            </a:r>
          </a:p>
          <a:p>
            <a:pPr marL="914400" lvl="1" indent="-336550">
              <a:buSzPts val="1700"/>
              <a:buFont typeface="Arial"/>
              <a:buChar char="–"/>
            </a:pPr>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Key Predictor: Transaction Count</a:t>
            </a:r>
          </a:p>
          <a:p>
            <a:pPr marL="914400" lvl="1" indent="-336550">
              <a:buSzPts val="1700"/>
              <a:buFont typeface="Arial"/>
              <a:buChar char="–"/>
            </a:pPr>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Rewards for transaction count of 60 and above</a:t>
            </a:r>
          </a:p>
          <a:p>
            <a:pPr marL="457200" indent="-342900">
              <a:buSzPts val="1800"/>
              <a:buFont typeface="Arial"/>
              <a:buChar char="•"/>
            </a:pPr>
            <a:r>
              <a:rPr lang="en-US" sz="1700" b="1" dirty="0">
                <a:solidFill>
                  <a:schemeClr val="tx1"/>
                </a:solidFill>
                <a:latin typeface="Lato" panose="020F0502020204030203" pitchFamily="34" charset="0"/>
                <a:ea typeface="Lato" panose="020F0502020204030203" pitchFamily="34" charset="0"/>
                <a:cs typeface="Lato" panose="020F0502020204030203" pitchFamily="34" charset="0"/>
              </a:rPr>
              <a:t>Electronic Alerts to decrease inactivity</a:t>
            </a:r>
          </a:p>
          <a:p>
            <a:pPr marL="914400" lvl="1" indent="-336550">
              <a:buSzPts val="1700"/>
              <a:buFont typeface="Arial"/>
              <a:buChar char="–"/>
            </a:pPr>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Key Predictor: </a:t>
            </a:r>
            <a:r>
              <a:rPr lang="en-US" sz="1700" i="1" dirty="0">
                <a:solidFill>
                  <a:schemeClr val="bg2"/>
                </a:solidFill>
                <a:latin typeface="Lato" panose="020F0502020204030203" pitchFamily="34" charset="0"/>
                <a:ea typeface="Lato" panose="020F0502020204030203" pitchFamily="34" charset="0"/>
                <a:cs typeface="Lato" panose="020F0502020204030203" pitchFamily="34" charset="0"/>
              </a:rPr>
              <a:t>Months Inactive</a:t>
            </a:r>
          </a:p>
          <a:p>
            <a:pPr marL="914400" lvl="1" indent="-336550">
              <a:buSzPts val="1700"/>
              <a:buFont typeface="Arial"/>
              <a:buChar char="–"/>
            </a:pPr>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Better ways to promote and give notifications without annoying customer</a:t>
            </a:r>
          </a:p>
          <a:p>
            <a:pPr marL="457200" indent="-342900">
              <a:buSzPts val="1800"/>
              <a:buFont typeface="Arial"/>
              <a:buChar char="•"/>
            </a:pPr>
            <a:r>
              <a:rPr lang="en-US" sz="1700" b="1" dirty="0">
                <a:solidFill>
                  <a:schemeClr val="tx1"/>
                </a:solidFill>
                <a:latin typeface="Lato" panose="020F0502020204030203" pitchFamily="34" charset="0"/>
                <a:ea typeface="Lato" panose="020F0502020204030203" pitchFamily="34" charset="0"/>
                <a:cs typeface="Lato" panose="020F0502020204030203" pitchFamily="34" charset="0"/>
              </a:rPr>
              <a:t>Targeted rewards based on family size</a:t>
            </a:r>
          </a:p>
          <a:p>
            <a:pPr marL="914400" lvl="1" indent="-336550">
              <a:buSzPts val="1700"/>
              <a:buFont typeface="Arial"/>
              <a:buChar char="–"/>
            </a:pPr>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Key Predictor: </a:t>
            </a:r>
            <a:r>
              <a:rPr lang="en-US" sz="1700" i="1" dirty="0">
                <a:solidFill>
                  <a:schemeClr val="bg2"/>
                </a:solidFill>
                <a:latin typeface="Lato" panose="020F0502020204030203" pitchFamily="34" charset="0"/>
                <a:ea typeface="Lato" panose="020F0502020204030203" pitchFamily="34" charset="0"/>
                <a:cs typeface="Lato" panose="020F0502020204030203" pitchFamily="34" charset="0"/>
              </a:rPr>
              <a:t>Dependent Count</a:t>
            </a:r>
            <a:endParaRPr lang="en-US" sz="1700" dirty="0">
              <a:solidFill>
                <a:schemeClr val="bg2"/>
              </a:solidFill>
              <a:latin typeface="Lato" panose="020F0502020204030203" pitchFamily="34" charset="0"/>
              <a:ea typeface="Lato" panose="020F0502020204030203" pitchFamily="34" charset="0"/>
              <a:cs typeface="Lato" panose="020F0502020204030203" pitchFamily="34" charset="0"/>
            </a:endParaRPr>
          </a:p>
          <a:p>
            <a:pPr marL="914400" lvl="1" indent="-336550">
              <a:buSzPts val="1700"/>
              <a:buFont typeface="Arial"/>
              <a:buChar char="–"/>
            </a:pPr>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Targeted to Small Families for new Customers</a:t>
            </a:r>
          </a:p>
          <a:p>
            <a:pPr marL="914400" lvl="1" indent="-336550">
              <a:buSzPts val="1700"/>
              <a:buFont typeface="Arial"/>
              <a:buChar char="–"/>
            </a:pPr>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Targeted offers for established families for current Customers</a:t>
            </a:r>
          </a:p>
          <a:p>
            <a:pPr marL="457200" indent="-342900">
              <a:buSzPts val="1800"/>
              <a:buFont typeface="Arial"/>
              <a:buChar char="•"/>
            </a:pPr>
            <a:r>
              <a:rPr lang="en-US" sz="1700" b="1" dirty="0">
                <a:solidFill>
                  <a:schemeClr val="tx1"/>
                </a:solidFill>
                <a:latin typeface="Lato" panose="020F0502020204030203" pitchFamily="34" charset="0"/>
                <a:ea typeface="Lato" panose="020F0502020204030203" pitchFamily="34" charset="0"/>
                <a:cs typeface="Lato" panose="020F0502020204030203" pitchFamily="34" charset="0"/>
              </a:rPr>
              <a:t>Investigate current offer attributes</a:t>
            </a:r>
          </a:p>
          <a:p>
            <a:pPr marL="914400" lvl="1" indent="-336550">
              <a:buSzPts val="1700"/>
              <a:buFont typeface="Arial"/>
              <a:buChar char="–"/>
            </a:pPr>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Key Predictor: </a:t>
            </a:r>
            <a:r>
              <a:rPr lang="en-US" sz="1700" i="1" dirty="0">
                <a:solidFill>
                  <a:schemeClr val="bg2"/>
                </a:solidFill>
                <a:latin typeface="Lato" panose="020F0502020204030203" pitchFamily="34" charset="0"/>
                <a:ea typeface="Lato" panose="020F0502020204030203" pitchFamily="34" charset="0"/>
                <a:cs typeface="Lato" panose="020F0502020204030203" pitchFamily="34" charset="0"/>
              </a:rPr>
              <a:t>Card Category</a:t>
            </a:r>
            <a:endParaRPr lang="en-US" sz="1700" dirty="0">
              <a:solidFill>
                <a:schemeClr val="bg2"/>
              </a:solidFill>
              <a:latin typeface="Lato" panose="020F0502020204030203" pitchFamily="34" charset="0"/>
              <a:ea typeface="Lato" panose="020F0502020204030203" pitchFamily="34" charset="0"/>
              <a:cs typeface="Lato" panose="020F0502020204030203" pitchFamily="34" charset="0"/>
            </a:endParaRPr>
          </a:p>
          <a:p>
            <a:pPr marL="914400" lvl="1" indent="-336550">
              <a:buSzPts val="1700"/>
              <a:buFont typeface="Arial"/>
              <a:buChar char="–"/>
            </a:pPr>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Investigate Silver Card Category</a:t>
            </a:r>
          </a:p>
          <a:p>
            <a:pPr marL="457200" indent="-342900">
              <a:buSzPts val="1800"/>
              <a:buFont typeface="Arial"/>
              <a:buChar char="•"/>
            </a:pPr>
            <a:r>
              <a:rPr lang="en-US" sz="1700" b="1" dirty="0">
                <a:solidFill>
                  <a:schemeClr val="tx1"/>
                </a:solidFill>
                <a:latin typeface="Lato" panose="020F0502020204030203" pitchFamily="34" charset="0"/>
                <a:ea typeface="Lato" panose="020F0502020204030203" pitchFamily="34" charset="0"/>
                <a:cs typeface="Lato" panose="020F0502020204030203" pitchFamily="34" charset="0"/>
              </a:rPr>
              <a:t>Promote Revolving Benefits</a:t>
            </a:r>
          </a:p>
          <a:p>
            <a:pPr marL="914400" lvl="1" indent="-336550">
              <a:buSzPts val="1700"/>
              <a:buFont typeface="Arial"/>
              <a:buChar char="–"/>
            </a:pPr>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Key Predictor: </a:t>
            </a:r>
            <a:r>
              <a:rPr lang="en-US" sz="1700" i="1" dirty="0">
                <a:solidFill>
                  <a:schemeClr val="bg2"/>
                </a:solidFill>
                <a:latin typeface="Lato" panose="020F0502020204030203" pitchFamily="34" charset="0"/>
                <a:ea typeface="Lato" panose="020F0502020204030203" pitchFamily="34" charset="0"/>
                <a:cs typeface="Lato" panose="020F0502020204030203" pitchFamily="34" charset="0"/>
              </a:rPr>
              <a:t>Total Revolving Balance</a:t>
            </a:r>
          </a:p>
          <a:p>
            <a:pPr marL="914400" lvl="1" indent="-336550">
              <a:buSzPts val="1700"/>
              <a:buFont typeface="Arial"/>
              <a:buChar char="–"/>
            </a:pPr>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Good for them, good for us!</a:t>
            </a:r>
          </a:p>
        </p:txBody>
      </p:sp>
    </p:spTree>
    <p:extLst>
      <p:ext uri="{BB962C8B-B14F-4D97-AF65-F5344CB8AC3E}">
        <p14:creationId xmlns:p14="http://schemas.microsoft.com/office/powerpoint/2010/main" val="687802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9"/>
          <p:cNvSpPr txBox="1">
            <a:spLocks noGrp="1"/>
          </p:cNvSpPr>
          <p:nvPr>
            <p:ph type="title"/>
          </p:nvPr>
        </p:nvSpPr>
        <p:spPr>
          <a:xfrm>
            <a:off x="473275" y="104471"/>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Agenda</a:t>
            </a:r>
            <a:endParaRPr b="1" dirty="0"/>
          </a:p>
        </p:txBody>
      </p:sp>
      <p:sp>
        <p:nvSpPr>
          <p:cNvPr id="429" name="Google Shape;429;p3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430" name="Google Shape;430;p3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432" name="Google Shape;432;p3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9"/>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900" b="1">
                <a:solidFill>
                  <a:schemeClr val="dk2"/>
                </a:solidFill>
                <a:latin typeface="Lato"/>
                <a:ea typeface="Lato"/>
                <a:cs typeface="Lato"/>
                <a:sym typeface="Lato"/>
              </a:rPr>
              <a:t>1</a:t>
            </a:r>
            <a:endParaRPr sz="900" b="1">
              <a:solidFill>
                <a:schemeClr val="dk2"/>
              </a:solidFill>
              <a:latin typeface="Lato"/>
              <a:ea typeface="Lato"/>
              <a:cs typeface="Lato"/>
              <a:sym typeface="Lato"/>
            </a:endParaRPr>
          </a:p>
        </p:txBody>
      </p:sp>
      <p:sp>
        <p:nvSpPr>
          <p:cNvPr id="434" name="Google Shape;434;p3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9"/>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900" b="1">
                <a:solidFill>
                  <a:schemeClr val="dk2"/>
                </a:solidFill>
                <a:latin typeface="Lato"/>
                <a:ea typeface="Lato"/>
                <a:cs typeface="Lato"/>
                <a:sym typeface="Lato"/>
              </a:rPr>
              <a:t>3</a:t>
            </a:r>
            <a:endParaRPr sz="900" b="1">
              <a:solidFill>
                <a:schemeClr val="dk2"/>
              </a:solidFill>
              <a:latin typeface="Lato"/>
              <a:ea typeface="Lato"/>
              <a:cs typeface="Lato"/>
              <a:sym typeface="Lato"/>
            </a:endParaRPr>
          </a:p>
        </p:txBody>
      </p:sp>
      <p:sp>
        <p:nvSpPr>
          <p:cNvPr id="436" name="Google Shape;436;p3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9"/>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900" b="1">
                <a:solidFill>
                  <a:schemeClr val="dk2"/>
                </a:solidFill>
                <a:latin typeface="Lato"/>
                <a:ea typeface="Lato"/>
                <a:cs typeface="Lato"/>
                <a:sym typeface="Lato"/>
              </a:rPr>
              <a:t>5</a:t>
            </a:r>
            <a:endParaRPr sz="900" b="1">
              <a:solidFill>
                <a:schemeClr val="dk2"/>
              </a:solidFill>
              <a:latin typeface="Lato"/>
              <a:ea typeface="Lato"/>
              <a:cs typeface="Lato"/>
              <a:sym typeface="Lato"/>
            </a:endParaRPr>
          </a:p>
        </p:txBody>
      </p:sp>
      <p:sp>
        <p:nvSpPr>
          <p:cNvPr id="438" name="Google Shape;438;p39"/>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9"/>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900" b="1">
                <a:solidFill>
                  <a:schemeClr val="dk2"/>
                </a:solidFill>
                <a:latin typeface="Lato"/>
                <a:ea typeface="Lato"/>
                <a:cs typeface="Lato"/>
                <a:sym typeface="Lato"/>
              </a:rPr>
              <a:t>6</a:t>
            </a:r>
            <a:endParaRPr sz="900" b="1">
              <a:solidFill>
                <a:schemeClr val="dk2"/>
              </a:solidFill>
              <a:latin typeface="Lato"/>
              <a:ea typeface="Lato"/>
              <a:cs typeface="Lato"/>
              <a:sym typeface="Lato"/>
            </a:endParaRPr>
          </a:p>
        </p:txBody>
      </p:sp>
      <p:sp>
        <p:nvSpPr>
          <p:cNvPr id="440" name="Google Shape;440;p3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9"/>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900" b="1">
                <a:solidFill>
                  <a:schemeClr val="dk2"/>
                </a:solidFill>
                <a:latin typeface="Lato"/>
                <a:ea typeface="Lato"/>
                <a:cs typeface="Lato"/>
                <a:sym typeface="Lato"/>
              </a:rPr>
              <a:t>4</a:t>
            </a:r>
            <a:endParaRPr sz="900" b="1">
              <a:solidFill>
                <a:schemeClr val="dk2"/>
              </a:solidFill>
              <a:latin typeface="Lato"/>
              <a:ea typeface="Lato"/>
              <a:cs typeface="Lato"/>
              <a:sym typeface="Lato"/>
            </a:endParaRPr>
          </a:p>
        </p:txBody>
      </p:sp>
      <p:sp>
        <p:nvSpPr>
          <p:cNvPr id="442" name="Google Shape;442;p39"/>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9"/>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900" b="1">
                <a:solidFill>
                  <a:schemeClr val="dk2"/>
                </a:solidFill>
                <a:latin typeface="Lato"/>
                <a:ea typeface="Lato"/>
                <a:cs typeface="Lato"/>
                <a:sym typeface="Lato"/>
              </a:rPr>
              <a:t>2</a:t>
            </a:r>
            <a:endParaRPr sz="900" b="1">
              <a:solidFill>
                <a:schemeClr val="dk2"/>
              </a:solidFill>
              <a:latin typeface="Lato"/>
              <a:ea typeface="Lato"/>
              <a:cs typeface="Lato"/>
              <a:sym typeface="Lato"/>
            </a:endParaRPr>
          </a:p>
        </p:txBody>
      </p:sp>
      <p:sp>
        <p:nvSpPr>
          <p:cNvPr id="444" name="Google Shape;444;p39"/>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1600" b="1" dirty="0">
                <a:solidFill>
                  <a:schemeClr val="dk2"/>
                </a:solidFill>
                <a:latin typeface="Lato"/>
                <a:ea typeface="Lato"/>
                <a:cs typeface="Lato"/>
                <a:sym typeface="Lato"/>
              </a:rPr>
              <a:t>Problem Statement</a:t>
            </a:r>
          </a:p>
        </p:txBody>
      </p:sp>
      <p:sp>
        <p:nvSpPr>
          <p:cNvPr id="445" name="Google Shape;445;p39"/>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1600" b="1" dirty="0">
                <a:solidFill>
                  <a:schemeClr val="dk2"/>
                </a:solidFill>
                <a:latin typeface="Lato"/>
                <a:ea typeface="Lato"/>
                <a:cs typeface="Lato"/>
                <a:sym typeface="Lato"/>
              </a:rPr>
              <a:t>Dataset Description</a:t>
            </a:r>
            <a:endParaRPr sz="1600" b="1" dirty="0">
              <a:solidFill>
                <a:schemeClr val="dk2"/>
              </a:solidFill>
              <a:latin typeface="Lato"/>
              <a:ea typeface="Lato"/>
              <a:cs typeface="Lato"/>
              <a:sym typeface="Lato"/>
            </a:endParaRPr>
          </a:p>
        </p:txBody>
      </p:sp>
      <p:sp>
        <p:nvSpPr>
          <p:cNvPr id="446" name="Google Shape;446;p39"/>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1600" b="1" dirty="0">
                <a:solidFill>
                  <a:schemeClr val="dk2"/>
                </a:solidFill>
                <a:latin typeface="Lato"/>
                <a:ea typeface="Lato"/>
                <a:cs typeface="Lato"/>
                <a:sym typeface="Lato"/>
              </a:rPr>
              <a:t>Data Modeling</a:t>
            </a:r>
            <a:endParaRPr sz="1600" b="1" dirty="0">
              <a:solidFill>
                <a:schemeClr val="dk2"/>
              </a:solidFill>
              <a:latin typeface="Lato"/>
              <a:ea typeface="Lato"/>
              <a:cs typeface="Lato"/>
              <a:sym typeface="Lato"/>
            </a:endParaRPr>
          </a:p>
        </p:txBody>
      </p:sp>
      <p:sp>
        <p:nvSpPr>
          <p:cNvPr id="447" name="Google Shape;447;p39"/>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1600" b="1" dirty="0">
                <a:solidFill>
                  <a:schemeClr val="dk2"/>
                </a:solidFill>
                <a:latin typeface="Lato"/>
                <a:ea typeface="Lato"/>
                <a:cs typeface="Lato"/>
                <a:sym typeface="Lato"/>
              </a:rPr>
              <a:t>Project Objective</a:t>
            </a:r>
            <a:endParaRPr sz="1600" b="1" dirty="0">
              <a:solidFill>
                <a:schemeClr val="dk2"/>
              </a:solidFill>
              <a:latin typeface="Lato"/>
              <a:ea typeface="Lato"/>
              <a:cs typeface="Lato"/>
              <a:sym typeface="Lato"/>
            </a:endParaRPr>
          </a:p>
        </p:txBody>
      </p:sp>
      <p:sp>
        <p:nvSpPr>
          <p:cNvPr id="448" name="Google Shape;448;p39"/>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1600" b="1" dirty="0">
                <a:solidFill>
                  <a:schemeClr val="dk2"/>
                </a:solidFill>
                <a:latin typeface="Lato"/>
                <a:ea typeface="Lato"/>
                <a:cs typeface="Lato"/>
                <a:sym typeface="Lato"/>
              </a:rPr>
              <a:t>Data Exploration</a:t>
            </a:r>
            <a:endParaRPr sz="1600" b="1" dirty="0">
              <a:solidFill>
                <a:schemeClr val="dk2"/>
              </a:solidFill>
              <a:latin typeface="Lato"/>
              <a:ea typeface="Lato"/>
              <a:cs typeface="Lato"/>
              <a:sym typeface="Lato"/>
            </a:endParaRPr>
          </a:p>
        </p:txBody>
      </p:sp>
      <p:sp>
        <p:nvSpPr>
          <p:cNvPr id="449" name="Google Shape;449;p39"/>
          <p:cNvSpPr txBox="1"/>
          <p:nvPr/>
        </p:nvSpPr>
        <p:spPr>
          <a:xfrm>
            <a:off x="6212021" y="4063600"/>
            <a:ext cx="18288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1600" b="1" dirty="0">
                <a:solidFill>
                  <a:schemeClr val="dk2"/>
                </a:solidFill>
                <a:latin typeface="Lato"/>
                <a:ea typeface="Lato"/>
                <a:cs typeface="Lato"/>
                <a:sym typeface="Lato"/>
              </a:rPr>
              <a:t>Business Recommendations</a:t>
            </a:r>
            <a:endParaRPr sz="1600" b="1" dirty="0">
              <a:solidFill>
                <a:schemeClr val="dk2"/>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AA363-2072-4CC3-AEA1-3D90D52B48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4" name="Google Shape;428;p39">
            <a:extLst>
              <a:ext uri="{FF2B5EF4-FFF2-40B4-BE49-F238E27FC236}">
                <a16:creationId xmlns:a16="http://schemas.microsoft.com/office/drawing/2014/main" id="{5A61EDFB-A165-44FB-B461-5949F22C0E57}"/>
              </a:ext>
            </a:extLst>
          </p:cNvPr>
          <p:cNvSpPr txBox="1">
            <a:spLocks noGrp="1"/>
          </p:cNvSpPr>
          <p:nvPr>
            <p:ph type="title"/>
          </p:nvPr>
        </p:nvSpPr>
        <p:spPr>
          <a:xfrm>
            <a:off x="473274" y="104471"/>
            <a:ext cx="7207685"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Tools used in this Project</a:t>
            </a:r>
            <a:endParaRPr b="1" dirty="0"/>
          </a:p>
        </p:txBody>
      </p:sp>
      <p:sp>
        <p:nvSpPr>
          <p:cNvPr id="6" name="Google Shape;241;p21">
            <a:extLst>
              <a:ext uri="{FF2B5EF4-FFF2-40B4-BE49-F238E27FC236}">
                <a16:creationId xmlns:a16="http://schemas.microsoft.com/office/drawing/2014/main" id="{F05DEABB-3842-42A7-A1DD-8D5622A0BA69}"/>
              </a:ext>
            </a:extLst>
          </p:cNvPr>
          <p:cNvSpPr txBox="1"/>
          <p:nvPr/>
        </p:nvSpPr>
        <p:spPr>
          <a:xfrm>
            <a:off x="392429" y="1004964"/>
            <a:ext cx="6930265" cy="46162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Font typeface="Arial" panose="020B0604020202020204" pitchFamily="34" charset="0"/>
              <a:buChar char="•"/>
            </a:pPr>
            <a:r>
              <a:rPr lang="en-US" sz="1600"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Programming Language: Python in Google Collab</a:t>
            </a:r>
            <a:endParaRPr sz="16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609784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9" name="Google Shape;359;p3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14" name="TextBox 13">
            <a:extLst>
              <a:ext uri="{FF2B5EF4-FFF2-40B4-BE49-F238E27FC236}">
                <a16:creationId xmlns:a16="http://schemas.microsoft.com/office/drawing/2014/main" id="{F41A195F-5E21-4109-8D95-55C78E31B2A5}"/>
              </a:ext>
            </a:extLst>
          </p:cNvPr>
          <p:cNvSpPr txBox="1"/>
          <p:nvPr/>
        </p:nvSpPr>
        <p:spPr>
          <a:xfrm>
            <a:off x="1686791" y="1910030"/>
            <a:ext cx="5770418" cy="1323439"/>
          </a:xfrm>
          <a:prstGeom prst="rect">
            <a:avLst/>
          </a:prstGeom>
          <a:solidFill>
            <a:schemeClr val="accent3">
              <a:lumMod val="20000"/>
              <a:lumOff val="80000"/>
            </a:schemeClr>
          </a:solidFill>
        </p:spPr>
        <p:txBody>
          <a:bodyPr wrap="square" rtlCol="0">
            <a:spAutoFit/>
          </a:bodyPr>
          <a:lstStyle/>
          <a:p>
            <a:pPr algn="ctr"/>
            <a:r>
              <a:rPr lang="en-US" sz="8000" b="1" dirty="0">
                <a:solidFill>
                  <a:schemeClr val="bg2"/>
                </a:solidFill>
                <a:latin typeface="Raleway" pitchFamily="2"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9E67A6-2F6E-4CD9-949F-54567BD402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6" name="Google Shape;115;p3">
            <a:extLst>
              <a:ext uri="{FF2B5EF4-FFF2-40B4-BE49-F238E27FC236}">
                <a16:creationId xmlns:a16="http://schemas.microsoft.com/office/drawing/2014/main" id="{3189D9F3-33C1-4E1E-8810-2EA3BA3F4FDB}"/>
              </a:ext>
            </a:extLst>
          </p:cNvPr>
          <p:cNvSpPr txBox="1"/>
          <p:nvPr/>
        </p:nvSpPr>
        <p:spPr>
          <a:xfrm>
            <a:off x="416749" y="1118482"/>
            <a:ext cx="4617900" cy="360864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700"/>
              <a:buFont typeface="Calibri"/>
              <a:buChar char="•"/>
            </a:pPr>
            <a:r>
              <a:rPr lang="en-US" sz="17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Churn Prediction is detecting customers who are likely to cancel a subscription to a service</a:t>
            </a:r>
            <a:endParaRPr sz="17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endParaRPr>
          </a:p>
          <a:p>
            <a:pPr marL="342900" marR="0" lvl="0" indent="-342900" algn="l" rtl="0">
              <a:lnSpc>
                <a:spcPct val="100000"/>
              </a:lnSpc>
              <a:spcBef>
                <a:spcPts val="340"/>
              </a:spcBef>
              <a:spcAft>
                <a:spcPts val="0"/>
              </a:spcAft>
              <a:buClr>
                <a:schemeClr val="dk1"/>
              </a:buClr>
              <a:buSzPts val="1700"/>
              <a:buFont typeface="Calibri"/>
              <a:buChar char="•"/>
            </a:pPr>
            <a:r>
              <a:rPr lang="en-US" sz="17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Churn is a problem for many industries like banks because it is more expensive to acquire a new customer than to keep your existing one from leaving</a:t>
            </a:r>
            <a:endParaRPr sz="17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a:p>
            <a:pPr marL="342900" marR="0" lvl="0" indent="-342900" algn="l" rtl="0">
              <a:lnSpc>
                <a:spcPct val="100000"/>
              </a:lnSpc>
              <a:spcBef>
                <a:spcPts val="340"/>
              </a:spcBef>
              <a:spcAft>
                <a:spcPts val="0"/>
              </a:spcAft>
              <a:buClr>
                <a:schemeClr val="dk1"/>
              </a:buClr>
              <a:buSzPts val="1700"/>
              <a:buFont typeface="Calibri"/>
              <a:buChar char="•"/>
            </a:pPr>
            <a:r>
              <a:rPr lang="en-US" sz="17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Customer Attrition significantly impacts company’s revenue and its long-term growth</a:t>
            </a:r>
            <a:endParaRPr sz="17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a:p>
            <a:pPr marL="342900" marR="0" lvl="0" indent="-342900" algn="l" rtl="0">
              <a:lnSpc>
                <a:spcPct val="100000"/>
              </a:lnSpc>
              <a:spcBef>
                <a:spcPts val="340"/>
              </a:spcBef>
              <a:spcAft>
                <a:spcPts val="0"/>
              </a:spcAft>
              <a:buClr>
                <a:schemeClr val="dk1"/>
              </a:buClr>
              <a:buSzPts val="1700"/>
              <a:buFont typeface="Calibri"/>
              <a:buChar char="•"/>
            </a:pPr>
            <a:r>
              <a:rPr lang="en-US" sz="17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Losing customers will require extra spending on things like marketing or staffing</a:t>
            </a:r>
            <a:endParaRPr sz="17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p:txBody>
      </p:sp>
      <p:pic>
        <p:nvPicPr>
          <p:cNvPr id="7" name="Google Shape;116;p3" descr="Graphical user interface&#10;&#10;Description automatically generated">
            <a:extLst>
              <a:ext uri="{FF2B5EF4-FFF2-40B4-BE49-F238E27FC236}">
                <a16:creationId xmlns:a16="http://schemas.microsoft.com/office/drawing/2014/main" id="{C0D8C374-69B4-4A1A-A753-0BCAA5A4DD41}"/>
              </a:ext>
            </a:extLst>
          </p:cNvPr>
          <p:cNvPicPr preferRelativeResize="0"/>
          <p:nvPr/>
        </p:nvPicPr>
        <p:blipFill rotWithShape="1">
          <a:blip r:embed="rId2">
            <a:alphaModFix/>
          </a:blip>
          <a:srcRect/>
          <a:stretch/>
        </p:blipFill>
        <p:spPr>
          <a:xfrm>
            <a:off x="5337412" y="1887289"/>
            <a:ext cx="3472420" cy="20710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Google Shape;428;p39">
            <a:extLst>
              <a:ext uri="{FF2B5EF4-FFF2-40B4-BE49-F238E27FC236}">
                <a16:creationId xmlns:a16="http://schemas.microsoft.com/office/drawing/2014/main" id="{BCDF3E28-D5E5-4597-B72E-632D6380A2FF}"/>
              </a:ext>
            </a:extLst>
          </p:cNvPr>
          <p:cNvSpPr txBox="1">
            <a:spLocks noGrp="1"/>
          </p:cNvSpPr>
          <p:nvPr>
            <p:ph type="title"/>
          </p:nvPr>
        </p:nvSpPr>
        <p:spPr>
          <a:xfrm>
            <a:off x="473275" y="104471"/>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Problem Statement</a:t>
            </a:r>
            <a:endParaRPr b="1" dirty="0"/>
          </a:p>
        </p:txBody>
      </p:sp>
    </p:spTree>
    <p:extLst>
      <p:ext uri="{BB962C8B-B14F-4D97-AF65-F5344CB8AC3E}">
        <p14:creationId xmlns:p14="http://schemas.microsoft.com/office/powerpoint/2010/main" val="29598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9E67A6-2F6E-4CD9-949F-54567BD402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10" name="Google Shape;428;p39">
            <a:extLst>
              <a:ext uri="{FF2B5EF4-FFF2-40B4-BE49-F238E27FC236}">
                <a16:creationId xmlns:a16="http://schemas.microsoft.com/office/drawing/2014/main" id="{BCDF3E28-D5E5-4597-B72E-632D6380A2FF}"/>
              </a:ext>
            </a:extLst>
          </p:cNvPr>
          <p:cNvSpPr txBox="1">
            <a:spLocks noGrp="1"/>
          </p:cNvSpPr>
          <p:nvPr>
            <p:ph type="title"/>
          </p:nvPr>
        </p:nvSpPr>
        <p:spPr>
          <a:xfrm>
            <a:off x="473275" y="104471"/>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Project Objective</a:t>
            </a:r>
            <a:endParaRPr b="1" dirty="0"/>
          </a:p>
        </p:txBody>
      </p:sp>
      <p:sp>
        <p:nvSpPr>
          <p:cNvPr id="8" name="Google Shape;123;p4">
            <a:extLst>
              <a:ext uri="{FF2B5EF4-FFF2-40B4-BE49-F238E27FC236}">
                <a16:creationId xmlns:a16="http://schemas.microsoft.com/office/drawing/2014/main" id="{42B91D11-3507-4393-8147-0C9BAB280883}"/>
              </a:ext>
            </a:extLst>
          </p:cNvPr>
          <p:cNvSpPr txBox="1"/>
          <p:nvPr/>
        </p:nvSpPr>
        <p:spPr>
          <a:xfrm>
            <a:off x="513640" y="1398166"/>
            <a:ext cx="4789200" cy="286228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Calibri"/>
              <a:buChar char="•"/>
            </a:pPr>
            <a:r>
              <a:rPr lang="en-US" sz="17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To predict customers who are at high risk of churning</a:t>
            </a:r>
            <a:endParaRPr sz="17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endParaRPr>
          </a:p>
          <a:p>
            <a:pPr marL="342900" marR="0" lvl="0" indent="-342900" algn="l" rtl="0">
              <a:lnSpc>
                <a:spcPct val="100000"/>
              </a:lnSpc>
              <a:spcBef>
                <a:spcPts val="400"/>
              </a:spcBef>
              <a:spcAft>
                <a:spcPts val="0"/>
              </a:spcAft>
              <a:buClr>
                <a:schemeClr val="dk1"/>
              </a:buClr>
              <a:buSzPts val="2000"/>
              <a:buFont typeface="Calibri"/>
              <a:buChar char="•"/>
            </a:pPr>
            <a:r>
              <a:rPr lang="en-US" sz="17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Highlight the main factors influencing customer Attrition</a:t>
            </a:r>
            <a:endParaRPr sz="17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endParaRPr>
          </a:p>
          <a:p>
            <a:pPr marL="342900" marR="0" lvl="0" indent="-342900" algn="l" rtl="0">
              <a:lnSpc>
                <a:spcPct val="100000"/>
              </a:lnSpc>
              <a:spcBef>
                <a:spcPts val="400"/>
              </a:spcBef>
              <a:spcAft>
                <a:spcPts val="0"/>
              </a:spcAft>
              <a:buClr>
                <a:schemeClr val="dk1"/>
              </a:buClr>
              <a:buSzPts val="2000"/>
              <a:buFont typeface="Calibri"/>
              <a:buChar char="•"/>
            </a:pPr>
            <a:r>
              <a:rPr lang="en-US" sz="17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Use Machine Learning Algorithms to build Prediction models and evaluate the accuracy and performance of these models</a:t>
            </a:r>
            <a:endParaRPr sz="17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endParaRPr>
          </a:p>
          <a:p>
            <a:pPr marL="342900" marR="0" lvl="0" indent="-342900" algn="l" rtl="0">
              <a:lnSpc>
                <a:spcPct val="100000"/>
              </a:lnSpc>
              <a:spcBef>
                <a:spcPts val="400"/>
              </a:spcBef>
              <a:spcAft>
                <a:spcPts val="0"/>
              </a:spcAft>
              <a:buClr>
                <a:schemeClr val="dk1"/>
              </a:buClr>
              <a:buSzPts val="2000"/>
              <a:buFont typeface="Calibri"/>
              <a:buChar char="•"/>
            </a:pPr>
            <a:r>
              <a:rPr lang="en-US" sz="17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Finding out the best model for business case and recommending solutions to reduce customer churn</a:t>
            </a:r>
            <a:endParaRPr sz="17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p:txBody>
      </p:sp>
      <p:pic>
        <p:nvPicPr>
          <p:cNvPr id="9" name="Google Shape;124;p4" descr="Transparent Ambition Clipart - Objective Icon Png, Png Download ,  Transparent Png Image - PNGitem">
            <a:extLst>
              <a:ext uri="{FF2B5EF4-FFF2-40B4-BE49-F238E27FC236}">
                <a16:creationId xmlns:a16="http://schemas.microsoft.com/office/drawing/2014/main" id="{EFEE7E45-746A-4C0B-9CC9-ABC4358680EC}"/>
              </a:ext>
            </a:extLst>
          </p:cNvPr>
          <p:cNvPicPr preferRelativeResize="0"/>
          <p:nvPr/>
        </p:nvPicPr>
        <p:blipFill rotWithShape="1">
          <a:blip r:embed="rId2">
            <a:alphaModFix/>
          </a:blip>
          <a:srcRect/>
          <a:stretch/>
        </p:blipFill>
        <p:spPr>
          <a:xfrm>
            <a:off x="5564634" y="1427784"/>
            <a:ext cx="3118820" cy="28030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59473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9E67A6-2F6E-4CD9-949F-54567BD402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10" name="Google Shape;428;p39">
            <a:extLst>
              <a:ext uri="{FF2B5EF4-FFF2-40B4-BE49-F238E27FC236}">
                <a16:creationId xmlns:a16="http://schemas.microsoft.com/office/drawing/2014/main" id="{BCDF3E28-D5E5-4597-B72E-632D6380A2FF}"/>
              </a:ext>
            </a:extLst>
          </p:cNvPr>
          <p:cNvSpPr txBox="1">
            <a:spLocks noGrp="1"/>
          </p:cNvSpPr>
          <p:nvPr>
            <p:ph type="title"/>
          </p:nvPr>
        </p:nvSpPr>
        <p:spPr>
          <a:xfrm>
            <a:off x="473275" y="104471"/>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Dataset Description</a:t>
            </a:r>
            <a:endParaRPr b="1" dirty="0"/>
          </a:p>
        </p:txBody>
      </p:sp>
      <p:sp>
        <p:nvSpPr>
          <p:cNvPr id="6" name="Google Shape;131;g100ea1da02d_0_11">
            <a:extLst>
              <a:ext uri="{FF2B5EF4-FFF2-40B4-BE49-F238E27FC236}">
                <a16:creationId xmlns:a16="http://schemas.microsoft.com/office/drawing/2014/main" id="{DE672D13-35A6-4D47-A372-B11255153735}"/>
              </a:ext>
            </a:extLst>
          </p:cNvPr>
          <p:cNvSpPr txBox="1"/>
          <p:nvPr/>
        </p:nvSpPr>
        <p:spPr>
          <a:xfrm>
            <a:off x="473275" y="1307279"/>
            <a:ext cx="3642093" cy="3226484"/>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Calibri"/>
              <a:buChar char="•"/>
            </a:pPr>
            <a:r>
              <a:rPr lang="en-US" sz="17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Data retrieved from Kaggle</a:t>
            </a:r>
            <a:endParaRPr sz="17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endParaRPr>
          </a:p>
          <a:p>
            <a:pPr marL="342900" marR="0" lvl="0" indent="-342900" algn="l" rtl="0">
              <a:lnSpc>
                <a:spcPct val="100000"/>
              </a:lnSpc>
              <a:spcBef>
                <a:spcPts val="400"/>
              </a:spcBef>
              <a:spcAft>
                <a:spcPts val="0"/>
              </a:spcAft>
              <a:buClr>
                <a:schemeClr val="dk1"/>
              </a:buClr>
              <a:buSzPts val="2000"/>
              <a:buFont typeface="Calibri"/>
              <a:buChar char="•"/>
            </a:pPr>
            <a:r>
              <a:rPr lang="en-US" sz="17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Bank customer data (credit cards)</a:t>
            </a:r>
            <a:endParaRPr sz="17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endParaRPr>
          </a:p>
          <a:p>
            <a:pPr marL="342900" marR="0" lvl="0" indent="-342900" algn="l" rtl="0">
              <a:lnSpc>
                <a:spcPct val="100000"/>
              </a:lnSpc>
              <a:spcBef>
                <a:spcPts val="400"/>
              </a:spcBef>
              <a:spcAft>
                <a:spcPts val="0"/>
              </a:spcAft>
              <a:buClr>
                <a:schemeClr val="dk1"/>
              </a:buClr>
              <a:buSzPts val="2000"/>
              <a:buFont typeface="Calibri"/>
              <a:buChar char="•"/>
            </a:pPr>
            <a:r>
              <a:rPr lang="en-US" sz="17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Dataset contains 10,127 rows and 21 columns</a:t>
            </a:r>
            <a:endParaRPr sz="17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Arial"/>
            </a:endParaRPr>
          </a:p>
          <a:p>
            <a:pPr marL="342900" marR="0" lvl="0" indent="-342900" algn="l" rtl="0">
              <a:lnSpc>
                <a:spcPct val="100000"/>
              </a:lnSpc>
              <a:spcBef>
                <a:spcPts val="400"/>
              </a:spcBef>
              <a:spcAft>
                <a:spcPts val="0"/>
              </a:spcAft>
              <a:buClr>
                <a:schemeClr val="dk1"/>
              </a:buClr>
              <a:buSzPts val="2000"/>
              <a:buFont typeface="Calibri"/>
              <a:buChar char="•"/>
            </a:pPr>
            <a:r>
              <a:rPr lang="en-US" sz="17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Binary target variable - </a:t>
            </a:r>
            <a:r>
              <a:rPr lang="en-US" sz="1700" b="1"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Attrition Flag</a:t>
            </a:r>
            <a:r>
              <a:rPr lang="en-US" sz="17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 (Existing customer/ Attrited customer) </a:t>
            </a:r>
            <a:endParaRPr sz="17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a:p>
            <a:pPr marL="342900" marR="0" lvl="0" indent="-330200" algn="l" rtl="0">
              <a:lnSpc>
                <a:spcPct val="100000"/>
              </a:lnSpc>
              <a:spcBef>
                <a:spcPts val="400"/>
              </a:spcBef>
              <a:spcAft>
                <a:spcPts val="0"/>
              </a:spcAft>
              <a:buClr>
                <a:schemeClr val="dk1"/>
              </a:buClr>
              <a:buSzPts val="1800"/>
              <a:buFont typeface="Calibri"/>
              <a:buChar char="•"/>
            </a:pPr>
            <a:r>
              <a:rPr lang="en-US" sz="17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5 Categorical and 15 continuous variables</a:t>
            </a:r>
          </a:p>
          <a:p>
            <a:pPr marL="342900" marR="0" lvl="0" indent="-330200" algn="l" rtl="0">
              <a:lnSpc>
                <a:spcPct val="100000"/>
              </a:lnSpc>
              <a:spcBef>
                <a:spcPts val="400"/>
              </a:spcBef>
              <a:spcAft>
                <a:spcPts val="0"/>
              </a:spcAft>
              <a:buClr>
                <a:schemeClr val="dk1"/>
              </a:buClr>
              <a:buSzPts val="1800"/>
              <a:buFont typeface="Calibri"/>
              <a:buChar char="•"/>
            </a:pPr>
            <a:r>
              <a:rPr lang="en-US" sz="1700"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Split: 70% Train, 30% Test</a:t>
            </a:r>
            <a:endParaRPr lang="en-US" sz="1700" b="0" i="0" u="none" strike="noStrike" cap="none"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p:txBody>
      </p:sp>
      <p:graphicFrame>
        <p:nvGraphicFramePr>
          <p:cNvPr id="12" name="Table 11">
            <a:extLst>
              <a:ext uri="{FF2B5EF4-FFF2-40B4-BE49-F238E27FC236}">
                <a16:creationId xmlns:a16="http://schemas.microsoft.com/office/drawing/2014/main" id="{DADBBE3E-A80E-434F-A1DE-813CB043E6AF}"/>
              </a:ext>
            </a:extLst>
          </p:cNvPr>
          <p:cNvGraphicFramePr>
            <a:graphicFrameLocks noGrp="1"/>
          </p:cNvGraphicFramePr>
          <p:nvPr>
            <p:extLst>
              <p:ext uri="{D42A27DB-BD31-4B8C-83A1-F6EECF244321}">
                <p14:modId xmlns:p14="http://schemas.microsoft.com/office/powerpoint/2010/main" val="658355556"/>
              </p:ext>
            </p:extLst>
          </p:nvPr>
        </p:nvGraphicFramePr>
        <p:xfrm>
          <a:off x="4351165" y="1144109"/>
          <a:ext cx="4633151" cy="3552824"/>
        </p:xfrm>
        <a:graphic>
          <a:graphicData uri="http://schemas.openxmlformats.org/drawingml/2006/table">
            <a:tbl>
              <a:tblPr>
                <a:tableStyleId>{C98665B7-6574-423E-A4B5-A6C020D860FF}</a:tableStyleId>
              </a:tblPr>
              <a:tblGrid>
                <a:gridCol w="1347623">
                  <a:extLst>
                    <a:ext uri="{9D8B030D-6E8A-4147-A177-3AD203B41FA5}">
                      <a16:colId xmlns:a16="http://schemas.microsoft.com/office/drawing/2014/main" val="4266506732"/>
                    </a:ext>
                  </a:extLst>
                </a:gridCol>
                <a:gridCol w="3285528">
                  <a:extLst>
                    <a:ext uri="{9D8B030D-6E8A-4147-A177-3AD203B41FA5}">
                      <a16:colId xmlns:a16="http://schemas.microsoft.com/office/drawing/2014/main" val="4280066521"/>
                    </a:ext>
                  </a:extLst>
                </a:gridCol>
              </a:tblGrid>
              <a:tr h="161492">
                <a:tc>
                  <a:txBody>
                    <a:bodyPr/>
                    <a:lstStyle/>
                    <a:p>
                      <a:pPr algn="l" fontAlgn="b"/>
                      <a:r>
                        <a:rPr lang="en-US" sz="1000" b="1" u="none" strike="noStrike">
                          <a:solidFill>
                            <a:schemeClr val="tx1"/>
                          </a:solidFill>
                          <a:effectLst/>
                          <a:latin typeface="Lato" panose="020F0502020204030203" pitchFamily="34" charset="0"/>
                          <a:ea typeface="Lato" panose="020F0502020204030203" pitchFamily="34" charset="0"/>
                          <a:cs typeface="Lato" panose="020F0502020204030203" pitchFamily="34" charset="0"/>
                        </a:rPr>
                        <a:t>Column Name</a:t>
                      </a:r>
                      <a:endParaRPr lang="en-US" sz="1000" b="1" i="0" u="none" strike="noStrike">
                        <a:solidFill>
                          <a:schemeClr val="tx1"/>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b"/>
                </a:tc>
                <a:tc>
                  <a:txBody>
                    <a:bodyPr/>
                    <a:lstStyle/>
                    <a:p>
                      <a:pPr algn="l" fontAlgn="b"/>
                      <a:r>
                        <a:rPr lang="en-US" sz="1000" b="1"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Description</a:t>
                      </a:r>
                      <a:endParaRPr lang="en-US" sz="1000" b="1"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b"/>
                </a:tc>
                <a:extLst>
                  <a:ext uri="{0D108BD9-81ED-4DB2-BD59-A6C34878D82A}">
                    <a16:rowId xmlns:a16="http://schemas.microsoft.com/office/drawing/2014/main" val="2735315454"/>
                  </a:ext>
                </a:extLst>
              </a:tr>
              <a:tr h="161492">
                <a:tc>
                  <a:txBody>
                    <a:bodyPr/>
                    <a:lstStyle/>
                    <a:p>
                      <a:pPr algn="l" rtl="0" fontAlgn="ctr"/>
                      <a:r>
                        <a:rPr lang="en-US" sz="900" u="none" strike="noStrike" dirty="0">
                          <a:solidFill>
                            <a:schemeClr val="bg2"/>
                          </a:solidFill>
                          <a:effectLst/>
                          <a:latin typeface="Lato" panose="020F0502020204030203" pitchFamily="34" charset="0"/>
                          <a:ea typeface="Lato" panose="020F0502020204030203" pitchFamily="34" charset="0"/>
                          <a:cs typeface="Lato" panose="020F0502020204030203" pitchFamily="34" charset="0"/>
                        </a:rPr>
                        <a:t>CLIENTNUM </a:t>
                      </a:r>
                      <a:endParaRPr lang="en-US" sz="900" b="0" i="0" u="none" strike="noStrike" dirty="0">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ctr"/>
                </a:tc>
                <a:tc>
                  <a:txBody>
                    <a:bodyPr/>
                    <a:lstStyle/>
                    <a:p>
                      <a:pPr algn="l" fontAlgn="b"/>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 Unique identifier for the customer holding the account</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b"/>
                </a:tc>
                <a:extLst>
                  <a:ext uri="{0D108BD9-81ED-4DB2-BD59-A6C34878D82A}">
                    <a16:rowId xmlns:a16="http://schemas.microsoft.com/office/drawing/2014/main" val="2367012827"/>
                  </a:ext>
                </a:extLst>
              </a:tr>
              <a:tr h="161492">
                <a:tc>
                  <a:txBody>
                    <a:bodyPr/>
                    <a:lstStyle/>
                    <a:p>
                      <a:pPr algn="l" rtl="0" fontAlgn="ctr"/>
                      <a:r>
                        <a:rPr lang="en-US" sz="900" u="none" strike="noStrike" dirty="0">
                          <a:solidFill>
                            <a:schemeClr val="bg2"/>
                          </a:solidFill>
                          <a:effectLst/>
                          <a:latin typeface="Lato" panose="020F0502020204030203" pitchFamily="34" charset="0"/>
                          <a:ea typeface="Lato" panose="020F0502020204030203" pitchFamily="34" charset="0"/>
                          <a:cs typeface="Lato" panose="020F0502020204030203" pitchFamily="34" charset="0"/>
                        </a:rPr>
                        <a:t>Attrition_Flag </a:t>
                      </a:r>
                      <a:endParaRPr lang="en-US" sz="900" b="0" i="0" u="none" strike="noStrike" dirty="0">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ctr"/>
                </a:tc>
                <a:tc>
                  <a:txBody>
                    <a:bodyPr/>
                    <a:lstStyle/>
                    <a:p>
                      <a:pPr algn="l" fontAlgn="b"/>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 Status of Customer- Existing/Attrited (Target Variable)</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b"/>
                </a:tc>
                <a:extLst>
                  <a:ext uri="{0D108BD9-81ED-4DB2-BD59-A6C34878D82A}">
                    <a16:rowId xmlns:a16="http://schemas.microsoft.com/office/drawing/2014/main" val="273664048"/>
                  </a:ext>
                </a:extLst>
              </a:tr>
              <a:tr h="161492">
                <a:tc>
                  <a:txBody>
                    <a:bodyPr/>
                    <a:lstStyle/>
                    <a:p>
                      <a:pPr algn="l" rtl="0" fontAlgn="ctr"/>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Customer_Age </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ctr"/>
                </a:tc>
                <a:tc>
                  <a:txBody>
                    <a:bodyPr/>
                    <a:lstStyle/>
                    <a:p>
                      <a:pPr algn="l" fontAlgn="b"/>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 Age of Customer</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b"/>
                </a:tc>
                <a:extLst>
                  <a:ext uri="{0D108BD9-81ED-4DB2-BD59-A6C34878D82A}">
                    <a16:rowId xmlns:a16="http://schemas.microsoft.com/office/drawing/2014/main" val="3791360768"/>
                  </a:ext>
                </a:extLst>
              </a:tr>
              <a:tr h="161492">
                <a:tc>
                  <a:txBody>
                    <a:bodyPr/>
                    <a:lstStyle/>
                    <a:p>
                      <a:pPr algn="l" rtl="0" fontAlgn="ctr"/>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Gender </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ctr"/>
                </a:tc>
                <a:tc>
                  <a:txBody>
                    <a:bodyPr/>
                    <a:lstStyle/>
                    <a:p>
                      <a:pPr algn="l" fontAlgn="b"/>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 Gender of Customer (M/F)</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b"/>
                </a:tc>
                <a:extLst>
                  <a:ext uri="{0D108BD9-81ED-4DB2-BD59-A6C34878D82A}">
                    <a16:rowId xmlns:a16="http://schemas.microsoft.com/office/drawing/2014/main" val="3871003259"/>
                  </a:ext>
                </a:extLst>
              </a:tr>
              <a:tr h="161492">
                <a:tc>
                  <a:txBody>
                    <a:bodyPr/>
                    <a:lstStyle/>
                    <a:p>
                      <a:pPr algn="l" rtl="0" fontAlgn="ctr"/>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Dependent_count </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ctr"/>
                </a:tc>
                <a:tc>
                  <a:txBody>
                    <a:bodyPr/>
                    <a:lstStyle/>
                    <a:p>
                      <a:pPr algn="l" fontAlgn="b"/>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 Number of people dependent on card holder</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b"/>
                </a:tc>
                <a:extLst>
                  <a:ext uri="{0D108BD9-81ED-4DB2-BD59-A6C34878D82A}">
                    <a16:rowId xmlns:a16="http://schemas.microsoft.com/office/drawing/2014/main" val="1302773944"/>
                  </a:ext>
                </a:extLst>
              </a:tr>
              <a:tr h="161492">
                <a:tc>
                  <a:txBody>
                    <a:bodyPr/>
                    <a:lstStyle/>
                    <a:p>
                      <a:pPr algn="l" rtl="0" fontAlgn="ctr"/>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Education_level </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ctr"/>
                </a:tc>
                <a:tc>
                  <a:txBody>
                    <a:bodyPr/>
                    <a:lstStyle/>
                    <a:p>
                      <a:pPr algn="l" fontAlgn="b"/>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 Educational Qualification of the account holder </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b"/>
                </a:tc>
                <a:extLst>
                  <a:ext uri="{0D108BD9-81ED-4DB2-BD59-A6C34878D82A}">
                    <a16:rowId xmlns:a16="http://schemas.microsoft.com/office/drawing/2014/main" val="1620844450"/>
                  </a:ext>
                </a:extLst>
              </a:tr>
              <a:tr h="161492">
                <a:tc>
                  <a:txBody>
                    <a:bodyPr/>
                    <a:lstStyle/>
                    <a:p>
                      <a:pPr algn="l" rtl="0" fontAlgn="ctr"/>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Marital_Status </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ctr"/>
                </a:tc>
                <a:tc>
                  <a:txBody>
                    <a:bodyPr/>
                    <a:lstStyle/>
                    <a:p>
                      <a:pPr algn="l" fontAlgn="b"/>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 Customer Marital Status (Married, Single, Divorced, Unknown)</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b"/>
                </a:tc>
                <a:extLst>
                  <a:ext uri="{0D108BD9-81ED-4DB2-BD59-A6C34878D82A}">
                    <a16:rowId xmlns:a16="http://schemas.microsoft.com/office/drawing/2014/main" val="1159762323"/>
                  </a:ext>
                </a:extLst>
              </a:tr>
              <a:tr h="161492">
                <a:tc>
                  <a:txBody>
                    <a:bodyPr/>
                    <a:lstStyle/>
                    <a:p>
                      <a:pPr algn="l" rtl="0" fontAlgn="ctr"/>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Income_category </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ctr"/>
                </a:tc>
                <a:tc>
                  <a:txBody>
                    <a:bodyPr/>
                    <a:lstStyle/>
                    <a:p>
                      <a:pPr algn="l" fontAlgn="b"/>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 Annual income category of the account_holder</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b"/>
                </a:tc>
                <a:extLst>
                  <a:ext uri="{0D108BD9-81ED-4DB2-BD59-A6C34878D82A}">
                    <a16:rowId xmlns:a16="http://schemas.microsoft.com/office/drawing/2014/main" val="694983242"/>
                  </a:ext>
                </a:extLst>
              </a:tr>
              <a:tr h="161492">
                <a:tc>
                  <a:txBody>
                    <a:bodyPr/>
                    <a:lstStyle/>
                    <a:p>
                      <a:pPr algn="l" rtl="0" fontAlgn="ctr"/>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Card_category </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ctr"/>
                </a:tc>
                <a:tc>
                  <a:txBody>
                    <a:bodyPr/>
                    <a:lstStyle/>
                    <a:p>
                      <a:pPr algn="l" fontAlgn="b"/>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 Type of card (Blue, Silver, Gold, Platinum)</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b"/>
                </a:tc>
                <a:extLst>
                  <a:ext uri="{0D108BD9-81ED-4DB2-BD59-A6C34878D82A}">
                    <a16:rowId xmlns:a16="http://schemas.microsoft.com/office/drawing/2014/main" val="2004352777"/>
                  </a:ext>
                </a:extLst>
              </a:tr>
              <a:tr h="161492">
                <a:tc>
                  <a:txBody>
                    <a:bodyPr/>
                    <a:lstStyle/>
                    <a:p>
                      <a:pPr algn="l" rtl="0" fontAlgn="ctr"/>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Months_on_book </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ctr"/>
                </a:tc>
                <a:tc>
                  <a:txBody>
                    <a:bodyPr/>
                    <a:lstStyle/>
                    <a:p>
                      <a:pPr algn="l" fontAlgn="b"/>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 Period of relationship with the bank</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b"/>
                </a:tc>
                <a:extLst>
                  <a:ext uri="{0D108BD9-81ED-4DB2-BD59-A6C34878D82A}">
                    <a16:rowId xmlns:a16="http://schemas.microsoft.com/office/drawing/2014/main" val="2628550109"/>
                  </a:ext>
                </a:extLst>
              </a:tr>
              <a:tr h="161492">
                <a:tc>
                  <a:txBody>
                    <a:bodyPr/>
                    <a:lstStyle/>
                    <a:p>
                      <a:pPr algn="l" rtl="0" fontAlgn="ctr"/>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Total_Relationship_Count </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ctr"/>
                </a:tc>
                <a:tc>
                  <a:txBody>
                    <a:bodyPr/>
                    <a:lstStyle/>
                    <a:p>
                      <a:pPr algn="l" fontAlgn="b"/>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 Total number of cards held by the customer</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b"/>
                </a:tc>
                <a:extLst>
                  <a:ext uri="{0D108BD9-81ED-4DB2-BD59-A6C34878D82A}">
                    <a16:rowId xmlns:a16="http://schemas.microsoft.com/office/drawing/2014/main" val="3889348155"/>
                  </a:ext>
                </a:extLst>
              </a:tr>
              <a:tr h="161492">
                <a:tc>
                  <a:txBody>
                    <a:bodyPr/>
                    <a:lstStyle/>
                    <a:p>
                      <a:pPr algn="l" rtl="0" fontAlgn="ctr"/>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Months_Inactive_12_mon </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ctr"/>
                </a:tc>
                <a:tc>
                  <a:txBody>
                    <a:bodyPr/>
                    <a:lstStyle/>
                    <a:p>
                      <a:pPr algn="l" fontAlgn="b"/>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 Number of months inactive in the last 12 months</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b"/>
                </a:tc>
                <a:extLst>
                  <a:ext uri="{0D108BD9-81ED-4DB2-BD59-A6C34878D82A}">
                    <a16:rowId xmlns:a16="http://schemas.microsoft.com/office/drawing/2014/main" val="692017428"/>
                  </a:ext>
                </a:extLst>
              </a:tr>
              <a:tr h="161492">
                <a:tc>
                  <a:txBody>
                    <a:bodyPr/>
                    <a:lstStyle/>
                    <a:p>
                      <a:pPr algn="l" rtl="0" fontAlgn="ctr"/>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Contacts_count_12_mon </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ctr"/>
                </a:tc>
                <a:tc>
                  <a:txBody>
                    <a:bodyPr/>
                    <a:lstStyle/>
                    <a:p>
                      <a:pPr algn="l" fontAlgn="b"/>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 Number of contacts in the last 12 months</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b"/>
                </a:tc>
                <a:extLst>
                  <a:ext uri="{0D108BD9-81ED-4DB2-BD59-A6C34878D82A}">
                    <a16:rowId xmlns:a16="http://schemas.microsoft.com/office/drawing/2014/main" val="3945884131"/>
                  </a:ext>
                </a:extLst>
              </a:tr>
              <a:tr h="161492">
                <a:tc>
                  <a:txBody>
                    <a:bodyPr/>
                    <a:lstStyle/>
                    <a:p>
                      <a:pPr algn="l" rtl="0" fontAlgn="ctr"/>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Credit_Limit </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ctr"/>
                </a:tc>
                <a:tc>
                  <a:txBody>
                    <a:bodyPr/>
                    <a:lstStyle/>
                    <a:p>
                      <a:pPr algn="l" fontAlgn="b"/>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 Credit limit on the credit card</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b"/>
                </a:tc>
                <a:extLst>
                  <a:ext uri="{0D108BD9-81ED-4DB2-BD59-A6C34878D82A}">
                    <a16:rowId xmlns:a16="http://schemas.microsoft.com/office/drawing/2014/main" val="1573631561"/>
                  </a:ext>
                </a:extLst>
              </a:tr>
              <a:tr h="161492">
                <a:tc>
                  <a:txBody>
                    <a:bodyPr/>
                    <a:lstStyle/>
                    <a:p>
                      <a:pPr algn="l" rtl="0" fontAlgn="ctr"/>
                      <a:r>
                        <a:rPr lang="en-US" sz="900" u="none" strike="noStrike" dirty="0">
                          <a:solidFill>
                            <a:schemeClr val="bg2"/>
                          </a:solidFill>
                          <a:effectLst/>
                          <a:latin typeface="Lato" panose="020F0502020204030203" pitchFamily="34" charset="0"/>
                          <a:ea typeface="Lato" panose="020F0502020204030203" pitchFamily="34" charset="0"/>
                          <a:cs typeface="Lato" panose="020F0502020204030203" pitchFamily="34" charset="0"/>
                        </a:rPr>
                        <a:t>Total_Revolving_Bal </a:t>
                      </a:r>
                      <a:endParaRPr lang="en-US" sz="900" b="0" i="0" u="none" strike="noStrike" dirty="0">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ctr"/>
                </a:tc>
                <a:tc>
                  <a:txBody>
                    <a:bodyPr/>
                    <a:lstStyle/>
                    <a:p>
                      <a:pPr algn="l" fontAlgn="b"/>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 Total Revolving balance on the credit card</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b"/>
                </a:tc>
                <a:extLst>
                  <a:ext uri="{0D108BD9-81ED-4DB2-BD59-A6C34878D82A}">
                    <a16:rowId xmlns:a16="http://schemas.microsoft.com/office/drawing/2014/main" val="526318537"/>
                  </a:ext>
                </a:extLst>
              </a:tr>
              <a:tr h="161492">
                <a:tc>
                  <a:txBody>
                    <a:bodyPr/>
                    <a:lstStyle/>
                    <a:p>
                      <a:pPr algn="l" rtl="0" fontAlgn="ctr"/>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Avg_Open_To_Buy </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ctr"/>
                </a:tc>
                <a:tc>
                  <a:txBody>
                    <a:bodyPr/>
                    <a:lstStyle/>
                    <a:p>
                      <a:pPr algn="l" fontAlgn="b"/>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 Open to buy credit lines (average in last 12 months)</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b"/>
                </a:tc>
                <a:extLst>
                  <a:ext uri="{0D108BD9-81ED-4DB2-BD59-A6C34878D82A}">
                    <a16:rowId xmlns:a16="http://schemas.microsoft.com/office/drawing/2014/main" val="4099044658"/>
                  </a:ext>
                </a:extLst>
              </a:tr>
              <a:tr h="161492">
                <a:tc>
                  <a:txBody>
                    <a:bodyPr/>
                    <a:lstStyle/>
                    <a:p>
                      <a:pPr algn="l" rtl="0" fontAlgn="ctr"/>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Total_Amt_Chng_Q4_Q1 </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ctr"/>
                </a:tc>
                <a:tc>
                  <a:txBody>
                    <a:bodyPr/>
                    <a:lstStyle/>
                    <a:p>
                      <a:pPr algn="l" fontAlgn="b"/>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 Change in transaction amount( Quarter4 over Quarter 1)</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b"/>
                </a:tc>
                <a:extLst>
                  <a:ext uri="{0D108BD9-81ED-4DB2-BD59-A6C34878D82A}">
                    <a16:rowId xmlns:a16="http://schemas.microsoft.com/office/drawing/2014/main" val="2274655931"/>
                  </a:ext>
                </a:extLst>
              </a:tr>
              <a:tr h="161492">
                <a:tc>
                  <a:txBody>
                    <a:bodyPr/>
                    <a:lstStyle/>
                    <a:p>
                      <a:pPr algn="l" rtl="0" fontAlgn="ctr"/>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Total_Trans_Amt </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ctr"/>
                </a:tc>
                <a:tc>
                  <a:txBody>
                    <a:bodyPr/>
                    <a:lstStyle/>
                    <a:p>
                      <a:pPr algn="l" fontAlgn="b"/>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 Total transaction amount (last 12 months)</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b"/>
                </a:tc>
                <a:extLst>
                  <a:ext uri="{0D108BD9-81ED-4DB2-BD59-A6C34878D82A}">
                    <a16:rowId xmlns:a16="http://schemas.microsoft.com/office/drawing/2014/main" val="2228136301"/>
                  </a:ext>
                </a:extLst>
              </a:tr>
              <a:tr h="161492">
                <a:tc>
                  <a:txBody>
                    <a:bodyPr/>
                    <a:lstStyle/>
                    <a:p>
                      <a:pPr algn="l" rtl="0" fontAlgn="ctr"/>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Total_Trans_Ct </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ctr"/>
                </a:tc>
                <a:tc>
                  <a:txBody>
                    <a:bodyPr/>
                    <a:lstStyle/>
                    <a:p>
                      <a:pPr algn="l" fontAlgn="b"/>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 Total Transaction Count (last 12 months)</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b"/>
                </a:tc>
                <a:extLst>
                  <a:ext uri="{0D108BD9-81ED-4DB2-BD59-A6C34878D82A}">
                    <a16:rowId xmlns:a16="http://schemas.microsoft.com/office/drawing/2014/main" val="1714408404"/>
                  </a:ext>
                </a:extLst>
              </a:tr>
              <a:tr h="161492">
                <a:tc>
                  <a:txBody>
                    <a:bodyPr/>
                    <a:lstStyle/>
                    <a:p>
                      <a:pPr algn="l" rtl="0" fontAlgn="ctr"/>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Total_Ct_Chng_Q4_Q1 </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ctr"/>
                </a:tc>
                <a:tc>
                  <a:txBody>
                    <a:bodyPr/>
                    <a:lstStyle/>
                    <a:p>
                      <a:pPr algn="l" fontAlgn="b"/>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 Change in Transaction Count (Q4 over Q1)</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b"/>
                </a:tc>
                <a:extLst>
                  <a:ext uri="{0D108BD9-81ED-4DB2-BD59-A6C34878D82A}">
                    <a16:rowId xmlns:a16="http://schemas.microsoft.com/office/drawing/2014/main" val="641256142"/>
                  </a:ext>
                </a:extLst>
              </a:tr>
              <a:tr h="161492">
                <a:tc>
                  <a:txBody>
                    <a:bodyPr/>
                    <a:lstStyle/>
                    <a:p>
                      <a:pPr algn="l" rtl="0" fontAlgn="ctr"/>
                      <a:r>
                        <a:rPr lang="en-US" sz="900" u="none" strike="noStrike">
                          <a:solidFill>
                            <a:schemeClr val="bg2"/>
                          </a:solidFill>
                          <a:effectLst/>
                          <a:latin typeface="Lato" panose="020F0502020204030203" pitchFamily="34" charset="0"/>
                          <a:ea typeface="Lato" panose="020F0502020204030203" pitchFamily="34" charset="0"/>
                          <a:cs typeface="Lato" panose="020F0502020204030203" pitchFamily="34" charset="0"/>
                        </a:rPr>
                        <a:t>Avg_Utilization_Ratio </a:t>
                      </a:r>
                      <a:endParaRPr lang="en-US" sz="900" b="0" i="0" u="none" strike="noStrike">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ctr"/>
                </a:tc>
                <a:tc>
                  <a:txBody>
                    <a:bodyPr/>
                    <a:lstStyle/>
                    <a:p>
                      <a:pPr algn="l" fontAlgn="b"/>
                      <a:r>
                        <a:rPr lang="en-US" sz="900" u="none" strike="noStrike" dirty="0">
                          <a:solidFill>
                            <a:schemeClr val="bg2"/>
                          </a:solidFill>
                          <a:effectLst/>
                          <a:latin typeface="Lato" panose="020F0502020204030203" pitchFamily="34" charset="0"/>
                          <a:ea typeface="Lato" panose="020F0502020204030203" pitchFamily="34" charset="0"/>
                          <a:cs typeface="Lato" panose="020F0502020204030203" pitchFamily="34" charset="0"/>
                        </a:rPr>
                        <a:t> Average Card Utilization Ratio</a:t>
                      </a:r>
                      <a:endParaRPr lang="en-US" sz="900" b="0" i="0" u="none" strike="noStrike" dirty="0">
                        <a:solidFill>
                          <a:schemeClr val="bg2"/>
                        </a:solidFill>
                        <a:effectLst/>
                        <a:latin typeface="Lato" panose="020F0502020204030203" pitchFamily="34" charset="0"/>
                        <a:ea typeface="Lato" panose="020F0502020204030203" pitchFamily="34" charset="0"/>
                        <a:cs typeface="Lato" panose="020F0502020204030203" pitchFamily="34" charset="0"/>
                      </a:endParaRPr>
                    </a:p>
                  </a:txBody>
                  <a:tcPr marL="5569" marR="5569" marT="5569" marB="0" anchor="b"/>
                </a:tc>
                <a:extLst>
                  <a:ext uri="{0D108BD9-81ED-4DB2-BD59-A6C34878D82A}">
                    <a16:rowId xmlns:a16="http://schemas.microsoft.com/office/drawing/2014/main" val="516498371"/>
                  </a:ext>
                </a:extLst>
              </a:tr>
            </a:tbl>
          </a:graphicData>
        </a:graphic>
      </p:graphicFrame>
    </p:spTree>
    <p:extLst>
      <p:ext uri="{BB962C8B-B14F-4D97-AF65-F5344CB8AC3E}">
        <p14:creationId xmlns:p14="http://schemas.microsoft.com/office/powerpoint/2010/main" val="1744403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9E67A6-2F6E-4CD9-949F-54567BD402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10" name="Google Shape;428;p39">
            <a:extLst>
              <a:ext uri="{FF2B5EF4-FFF2-40B4-BE49-F238E27FC236}">
                <a16:creationId xmlns:a16="http://schemas.microsoft.com/office/drawing/2014/main" id="{BCDF3E28-D5E5-4597-B72E-632D6380A2FF}"/>
              </a:ext>
            </a:extLst>
          </p:cNvPr>
          <p:cNvSpPr txBox="1">
            <a:spLocks noGrp="1"/>
          </p:cNvSpPr>
          <p:nvPr>
            <p:ph type="title"/>
          </p:nvPr>
        </p:nvSpPr>
        <p:spPr>
          <a:xfrm>
            <a:off x="473275" y="104471"/>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Data Exploration</a:t>
            </a:r>
            <a:endParaRPr b="1" dirty="0"/>
          </a:p>
        </p:txBody>
      </p:sp>
      <p:sp>
        <p:nvSpPr>
          <p:cNvPr id="9" name="Google Shape;140;gfa524384e0_0_8">
            <a:extLst>
              <a:ext uri="{FF2B5EF4-FFF2-40B4-BE49-F238E27FC236}">
                <a16:creationId xmlns:a16="http://schemas.microsoft.com/office/drawing/2014/main" id="{A16609D3-B2C2-4177-9D55-EE01962A6339}"/>
              </a:ext>
            </a:extLst>
          </p:cNvPr>
          <p:cNvSpPr txBox="1"/>
          <p:nvPr/>
        </p:nvSpPr>
        <p:spPr>
          <a:xfrm>
            <a:off x="233916" y="1061525"/>
            <a:ext cx="4621253" cy="3231614"/>
          </a:xfrm>
          <a:prstGeom prst="rect">
            <a:avLst/>
          </a:prstGeom>
          <a:noFill/>
          <a:ln>
            <a:noFill/>
          </a:ln>
        </p:spPr>
        <p:txBody>
          <a:bodyPr spcFirstLastPara="1" wrap="square" lIns="91425" tIns="45700" rIns="91425" bIns="45700" anchor="t" anchorCtr="0">
            <a:spAutoFit/>
          </a:bodyPr>
          <a:lstStyle/>
          <a:p>
            <a:pPr marL="457200" lvl="0" indent="-336550" algn="l" rtl="0">
              <a:spcBef>
                <a:spcPts val="0"/>
              </a:spcBef>
              <a:spcAft>
                <a:spcPts val="0"/>
              </a:spcAft>
              <a:buClr>
                <a:schemeClr val="dk1"/>
              </a:buClr>
              <a:buSzPts val="1700"/>
              <a:buFont typeface="Calibri"/>
              <a:buChar char="•"/>
            </a:pPr>
            <a:r>
              <a:rPr lang="en-US" sz="1700"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No missing values</a:t>
            </a:r>
            <a:endParaRPr sz="1700"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a:p>
            <a:pPr marL="457200" lvl="0" indent="-336550" algn="l" rtl="0">
              <a:spcBef>
                <a:spcPts val="0"/>
              </a:spcBef>
              <a:spcAft>
                <a:spcPts val="0"/>
              </a:spcAft>
              <a:buClr>
                <a:schemeClr val="dk1"/>
              </a:buClr>
              <a:buSzPts val="1700"/>
              <a:buFont typeface="Calibri"/>
              <a:buChar char="•"/>
            </a:pPr>
            <a:r>
              <a:rPr lang="en-US" sz="1700"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Heatmap for correlation of Target variable with other variables. </a:t>
            </a:r>
            <a:endParaRPr sz="1700"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a:p>
            <a:pPr marL="457200" lvl="0" indent="-336550" algn="l" rtl="0">
              <a:spcBef>
                <a:spcPts val="0"/>
              </a:spcBef>
              <a:spcAft>
                <a:spcPts val="0"/>
              </a:spcAft>
              <a:buClr>
                <a:schemeClr val="dk1"/>
              </a:buClr>
              <a:buSzPts val="1700"/>
              <a:buFont typeface="Calibri"/>
              <a:buChar char="•"/>
            </a:pPr>
            <a:r>
              <a:rPr lang="en-US" sz="1700"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Most significant variables are Total transaction count, Total transaction amount, Total revolving balance, Total count change from Q4 to Q1 Boxplots for distribution of continuous variables with respect to target variable</a:t>
            </a:r>
            <a:endParaRPr sz="1700"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a:p>
            <a:pPr marL="457200" lvl="0" indent="-336550" algn="l" rtl="0">
              <a:spcBef>
                <a:spcPts val="0"/>
              </a:spcBef>
              <a:spcAft>
                <a:spcPts val="0"/>
              </a:spcAft>
              <a:buClr>
                <a:schemeClr val="dk1"/>
              </a:buClr>
              <a:buSzPts val="1700"/>
              <a:buFont typeface="Calibri"/>
              <a:buChar char="•"/>
            </a:pPr>
            <a:r>
              <a:rPr lang="en-US" sz="1700" dirty="0">
                <a:solidFill>
                  <a:schemeClr val="bg2"/>
                </a:solidFill>
                <a:latin typeface="Lato" panose="020F0502020204030203" pitchFamily="34" charset="0"/>
                <a:ea typeface="Lato" panose="020F0502020204030203" pitchFamily="34" charset="0"/>
                <a:cs typeface="Lato" panose="020F0502020204030203" pitchFamily="34" charset="0"/>
                <a:sym typeface="Calibri"/>
              </a:rPr>
              <a:t>Bar plots to see distribution of Attrited/Existing customers in all categories</a:t>
            </a:r>
            <a:endParaRPr sz="1700" dirty="0">
              <a:solidFill>
                <a:schemeClr val="bg2"/>
              </a:solidFill>
              <a:latin typeface="Lato" panose="020F0502020204030203" pitchFamily="34" charset="0"/>
              <a:ea typeface="Lato" panose="020F0502020204030203" pitchFamily="34" charset="0"/>
              <a:cs typeface="Lato" panose="020F0502020204030203" pitchFamily="34" charset="0"/>
              <a:sym typeface="Calibri"/>
            </a:endParaRPr>
          </a:p>
        </p:txBody>
      </p:sp>
      <p:pic>
        <p:nvPicPr>
          <p:cNvPr id="11" name="Google Shape;141;gfa524384e0_0_8">
            <a:extLst>
              <a:ext uri="{FF2B5EF4-FFF2-40B4-BE49-F238E27FC236}">
                <a16:creationId xmlns:a16="http://schemas.microsoft.com/office/drawing/2014/main" id="{25BB4A7E-E486-40E6-88DF-D1E95C566D57}"/>
              </a:ext>
            </a:extLst>
          </p:cNvPr>
          <p:cNvPicPr preferRelativeResize="0"/>
          <p:nvPr/>
        </p:nvPicPr>
        <p:blipFill rotWithShape="1">
          <a:blip r:embed="rId2">
            <a:alphaModFix/>
          </a:blip>
          <a:srcRect/>
          <a:stretch/>
        </p:blipFill>
        <p:spPr>
          <a:xfrm>
            <a:off x="5002807" y="1401257"/>
            <a:ext cx="3866136" cy="25521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83588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9E67A6-2F6E-4CD9-949F-54567BD402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10" name="Google Shape;428;p39">
            <a:extLst>
              <a:ext uri="{FF2B5EF4-FFF2-40B4-BE49-F238E27FC236}">
                <a16:creationId xmlns:a16="http://schemas.microsoft.com/office/drawing/2014/main" id="{BCDF3E28-D5E5-4597-B72E-632D6380A2FF}"/>
              </a:ext>
            </a:extLst>
          </p:cNvPr>
          <p:cNvSpPr txBox="1">
            <a:spLocks noGrp="1"/>
          </p:cNvSpPr>
          <p:nvPr>
            <p:ph type="title"/>
          </p:nvPr>
        </p:nvSpPr>
        <p:spPr>
          <a:xfrm>
            <a:off x="194679" y="104471"/>
            <a:ext cx="8834596" cy="60770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t>Does Transaction amount impact customer churn ??</a:t>
            </a:r>
            <a:endParaRPr sz="2400" b="1" dirty="0"/>
          </a:p>
        </p:txBody>
      </p:sp>
      <p:pic>
        <p:nvPicPr>
          <p:cNvPr id="6" name="Google Shape;149;g100ea1da02d_0_50">
            <a:extLst>
              <a:ext uri="{FF2B5EF4-FFF2-40B4-BE49-F238E27FC236}">
                <a16:creationId xmlns:a16="http://schemas.microsoft.com/office/drawing/2014/main" id="{DDFEB00F-6B8F-495F-ACEC-D1F25949DC6E}"/>
              </a:ext>
            </a:extLst>
          </p:cNvPr>
          <p:cNvPicPr preferRelativeResize="0"/>
          <p:nvPr/>
        </p:nvPicPr>
        <p:blipFill rotWithShape="1">
          <a:blip r:embed="rId2">
            <a:alphaModFix/>
          </a:blip>
          <a:srcRect/>
          <a:stretch/>
        </p:blipFill>
        <p:spPr>
          <a:xfrm>
            <a:off x="2436434" y="765269"/>
            <a:ext cx="4324227" cy="30634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ectangle 7">
            <a:extLst>
              <a:ext uri="{FF2B5EF4-FFF2-40B4-BE49-F238E27FC236}">
                <a16:creationId xmlns:a16="http://schemas.microsoft.com/office/drawing/2014/main" id="{6F769A39-B1CB-4E5D-A90C-DD381853938D}"/>
              </a:ext>
            </a:extLst>
          </p:cNvPr>
          <p:cNvSpPr/>
          <p:nvPr/>
        </p:nvSpPr>
        <p:spPr>
          <a:xfrm>
            <a:off x="583514" y="4045397"/>
            <a:ext cx="7976972" cy="607707"/>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i="1" dirty="0">
                <a:solidFill>
                  <a:schemeClr val="accent1"/>
                </a:solidFill>
                <a:latin typeface="Raleway" pitchFamily="2" charset="0"/>
              </a:rPr>
              <a:t>Transaction amount &lt; 2500 - Customer at high risk of churning</a:t>
            </a:r>
          </a:p>
          <a:p>
            <a:pPr marL="285750" indent="-285750">
              <a:buFont typeface="Arial" panose="020B0604020202020204" pitchFamily="34" charset="0"/>
              <a:buChar char="•"/>
            </a:pPr>
            <a:r>
              <a:rPr lang="en-US" b="1" i="1" dirty="0">
                <a:solidFill>
                  <a:schemeClr val="accent1"/>
                </a:solidFill>
                <a:latin typeface="Raleway" pitchFamily="2" charset="0"/>
              </a:rPr>
              <a:t>Transaction amount &gt; 2500 - More probability of customer remaining loyal to the bank</a:t>
            </a:r>
          </a:p>
        </p:txBody>
      </p:sp>
    </p:spTree>
    <p:extLst>
      <p:ext uri="{BB962C8B-B14F-4D97-AF65-F5344CB8AC3E}">
        <p14:creationId xmlns:p14="http://schemas.microsoft.com/office/powerpoint/2010/main" val="4164368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14" name="Rectangle 13">
            <a:extLst>
              <a:ext uri="{FF2B5EF4-FFF2-40B4-BE49-F238E27FC236}">
                <a16:creationId xmlns:a16="http://schemas.microsoft.com/office/drawing/2014/main" id="{66ABEC3D-C246-4EA0-B079-D198136B0012}"/>
              </a:ext>
            </a:extLst>
          </p:cNvPr>
          <p:cNvSpPr/>
          <p:nvPr/>
        </p:nvSpPr>
        <p:spPr>
          <a:xfrm>
            <a:off x="503603" y="4093566"/>
            <a:ext cx="7976972" cy="607707"/>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accent1"/>
                </a:solidFill>
                <a:latin typeface="Raleway" pitchFamily="2" charset="0"/>
              </a:rPr>
              <a:t>Customer with low transaction count are at high risk of churning. On seeing the numbers, customers with transaction count less than 57 are likely to discontinue the services.</a:t>
            </a:r>
          </a:p>
        </p:txBody>
      </p:sp>
      <p:sp>
        <p:nvSpPr>
          <p:cNvPr id="7" name="Google Shape;546;p44">
            <a:extLst>
              <a:ext uri="{FF2B5EF4-FFF2-40B4-BE49-F238E27FC236}">
                <a16:creationId xmlns:a16="http://schemas.microsoft.com/office/drawing/2014/main" id="{F00AC0E8-688F-423E-AB22-492A17174990}"/>
              </a:ext>
            </a:extLst>
          </p:cNvPr>
          <p:cNvSpPr txBox="1">
            <a:spLocks/>
          </p:cNvSpPr>
          <p:nvPr/>
        </p:nvSpPr>
        <p:spPr>
          <a:xfrm>
            <a:off x="8480575" y="4696933"/>
            <a:ext cx="548700" cy="31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9pPr>
          </a:lstStyle>
          <a:p>
            <a:fld id="{00000000-1234-1234-1234-123412341234}" type="slidenum">
              <a:rPr lang="en" smtClean="0"/>
              <a:pPr/>
              <a:t>8</a:t>
            </a:fld>
            <a:endParaRPr lang="en"/>
          </a:p>
        </p:txBody>
      </p:sp>
      <p:pic>
        <p:nvPicPr>
          <p:cNvPr id="8" name="Google Shape;157;g100ea1da02d_0_76">
            <a:extLst>
              <a:ext uri="{FF2B5EF4-FFF2-40B4-BE49-F238E27FC236}">
                <a16:creationId xmlns:a16="http://schemas.microsoft.com/office/drawing/2014/main" id="{CAAF9CE1-7CA5-43CB-9804-246BE9BD970B}"/>
              </a:ext>
            </a:extLst>
          </p:cNvPr>
          <p:cNvPicPr preferRelativeResize="0"/>
          <p:nvPr/>
        </p:nvPicPr>
        <p:blipFill rotWithShape="1">
          <a:blip r:embed="rId3">
            <a:alphaModFix/>
          </a:blip>
          <a:srcRect/>
          <a:stretch/>
        </p:blipFill>
        <p:spPr>
          <a:xfrm>
            <a:off x="2076573" y="790519"/>
            <a:ext cx="4908263" cy="30391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Google Shape;428;p39">
            <a:extLst>
              <a:ext uri="{FF2B5EF4-FFF2-40B4-BE49-F238E27FC236}">
                <a16:creationId xmlns:a16="http://schemas.microsoft.com/office/drawing/2014/main" id="{718B55D2-7F39-41EF-830B-F7960BFF70AD}"/>
              </a:ext>
            </a:extLst>
          </p:cNvPr>
          <p:cNvSpPr txBox="1">
            <a:spLocks noGrp="1"/>
          </p:cNvSpPr>
          <p:nvPr>
            <p:ph type="title"/>
          </p:nvPr>
        </p:nvSpPr>
        <p:spPr>
          <a:xfrm>
            <a:off x="259572" y="104471"/>
            <a:ext cx="8601259" cy="60770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t>Does a customer with more transactions churn or leave ?</a:t>
            </a:r>
            <a:endParaRPr sz="2400" b="1" dirty="0"/>
          </a:p>
        </p:txBody>
      </p:sp>
    </p:spTree>
    <p:extLst>
      <p:ext uri="{BB962C8B-B14F-4D97-AF65-F5344CB8AC3E}">
        <p14:creationId xmlns:p14="http://schemas.microsoft.com/office/powerpoint/2010/main" val="3840843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14" name="Rectangle 13">
            <a:extLst>
              <a:ext uri="{FF2B5EF4-FFF2-40B4-BE49-F238E27FC236}">
                <a16:creationId xmlns:a16="http://schemas.microsoft.com/office/drawing/2014/main" id="{66ABEC3D-C246-4EA0-B079-D198136B0012}"/>
              </a:ext>
            </a:extLst>
          </p:cNvPr>
          <p:cNvSpPr/>
          <p:nvPr/>
        </p:nvSpPr>
        <p:spPr>
          <a:xfrm>
            <a:off x="503603" y="4093566"/>
            <a:ext cx="7976972" cy="607707"/>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accent1"/>
                </a:solidFill>
                <a:latin typeface="Raleway" pitchFamily="2" charset="0"/>
              </a:rPr>
              <a:t>Customers with 0 or low revolving balance have high probability of getting churned. Inversely, customers with greater revolving balance are more likely to stay loyal to the bank. </a:t>
            </a:r>
          </a:p>
        </p:txBody>
      </p:sp>
      <p:sp>
        <p:nvSpPr>
          <p:cNvPr id="7" name="Google Shape;546;p44">
            <a:extLst>
              <a:ext uri="{FF2B5EF4-FFF2-40B4-BE49-F238E27FC236}">
                <a16:creationId xmlns:a16="http://schemas.microsoft.com/office/drawing/2014/main" id="{F00AC0E8-688F-423E-AB22-492A17174990}"/>
              </a:ext>
            </a:extLst>
          </p:cNvPr>
          <p:cNvSpPr txBox="1">
            <a:spLocks/>
          </p:cNvSpPr>
          <p:nvPr/>
        </p:nvSpPr>
        <p:spPr>
          <a:xfrm>
            <a:off x="8480575" y="4696933"/>
            <a:ext cx="548700" cy="31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9pPr>
          </a:lstStyle>
          <a:p>
            <a:fld id="{00000000-1234-1234-1234-123412341234}" type="slidenum">
              <a:rPr lang="en" smtClean="0"/>
              <a:pPr/>
              <a:t>9</a:t>
            </a:fld>
            <a:endParaRPr lang="en"/>
          </a:p>
        </p:txBody>
      </p:sp>
      <p:sp>
        <p:nvSpPr>
          <p:cNvPr id="9" name="Google Shape;428;p39">
            <a:extLst>
              <a:ext uri="{FF2B5EF4-FFF2-40B4-BE49-F238E27FC236}">
                <a16:creationId xmlns:a16="http://schemas.microsoft.com/office/drawing/2014/main" id="{718B55D2-7F39-41EF-830B-F7960BFF70AD}"/>
              </a:ext>
            </a:extLst>
          </p:cNvPr>
          <p:cNvSpPr txBox="1">
            <a:spLocks noGrp="1"/>
          </p:cNvSpPr>
          <p:nvPr>
            <p:ph type="title"/>
          </p:nvPr>
        </p:nvSpPr>
        <p:spPr>
          <a:xfrm>
            <a:off x="259572" y="104471"/>
            <a:ext cx="8601259" cy="60770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t>Does revolving balance play key role in customer churn??</a:t>
            </a:r>
            <a:endParaRPr sz="2400" b="1" dirty="0"/>
          </a:p>
        </p:txBody>
      </p:sp>
      <p:pic>
        <p:nvPicPr>
          <p:cNvPr id="6" name="Google Shape;165;g100ea1da02d_0_84">
            <a:extLst>
              <a:ext uri="{FF2B5EF4-FFF2-40B4-BE49-F238E27FC236}">
                <a16:creationId xmlns:a16="http://schemas.microsoft.com/office/drawing/2014/main" id="{7F6F4D7F-2A8C-400F-8894-CCC50D47BB96}"/>
              </a:ext>
            </a:extLst>
          </p:cNvPr>
          <p:cNvPicPr preferRelativeResize="0"/>
          <p:nvPr/>
        </p:nvPicPr>
        <p:blipFill rotWithShape="1">
          <a:blip r:embed="rId3">
            <a:alphaModFix/>
          </a:blip>
          <a:srcRect/>
          <a:stretch/>
        </p:blipFill>
        <p:spPr>
          <a:xfrm>
            <a:off x="1840599" y="965189"/>
            <a:ext cx="5122690" cy="28693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5940606"/>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833DF788E9D429FE0EB0386D8673D" ma:contentTypeVersion="2" ma:contentTypeDescription="Create a new document." ma:contentTypeScope="" ma:versionID="6ba6955116c2b92516880d68ca605938">
  <xsd:schema xmlns:xsd="http://www.w3.org/2001/XMLSchema" xmlns:xs="http://www.w3.org/2001/XMLSchema" xmlns:p="http://schemas.microsoft.com/office/2006/metadata/properties" xmlns:ns2="f8ab9393-afeb-44b1-8a76-0a47e976b103" targetNamespace="http://schemas.microsoft.com/office/2006/metadata/properties" ma:root="true" ma:fieldsID="5b44a80fd7d2019a948256c62ad8849b" ns2:_="">
    <xsd:import namespace="f8ab9393-afeb-44b1-8a76-0a47e976b10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ab9393-afeb-44b1-8a76-0a47e976b1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4FADD7B-3DB0-4952-94D9-9F5B1D204B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ab9393-afeb-44b1-8a76-0a47e976b1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8FD79D-BA8E-40ED-A4C4-662EDF0D665B}">
  <ds:schemaRefs>
    <ds:schemaRef ds:uri="http://schemas.microsoft.com/sharepoint/v3/contenttype/forms"/>
  </ds:schemaRefs>
</ds:datastoreItem>
</file>

<file path=customXml/itemProps3.xml><?xml version="1.0" encoding="utf-8"?>
<ds:datastoreItem xmlns:ds="http://schemas.openxmlformats.org/officeDocument/2006/customXml" ds:itemID="{DFCAFEB4-4713-44F2-AE64-47EF49C5A44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95</TotalTime>
  <Words>1355</Words>
  <Application>Microsoft Office PowerPoint</Application>
  <PresentationFormat>On-screen Show (16:9)</PresentationFormat>
  <Paragraphs>232</Paragraphs>
  <Slides>21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Lato</vt:lpstr>
      <vt:lpstr>Raleway</vt:lpstr>
      <vt:lpstr>Arial</vt:lpstr>
      <vt:lpstr>Antonio template</vt:lpstr>
      <vt:lpstr>PowerPoint Presentation</vt:lpstr>
      <vt:lpstr>Agenda</vt:lpstr>
      <vt:lpstr>Problem Statement</vt:lpstr>
      <vt:lpstr>Project Objective</vt:lpstr>
      <vt:lpstr>Dataset Description</vt:lpstr>
      <vt:lpstr>Data Exploration</vt:lpstr>
      <vt:lpstr>Does Transaction amount impact customer churn ??</vt:lpstr>
      <vt:lpstr>Does a customer with more transactions churn or leave ?</vt:lpstr>
      <vt:lpstr>Does revolving balance play key role in customer churn??</vt:lpstr>
      <vt:lpstr>What about the Credit card Utilization Ratios ??</vt:lpstr>
      <vt:lpstr>Imbalanced Target Variable</vt:lpstr>
      <vt:lpstr>Handling the Imbalance</vt:lpstr>
      <vt:lpstr>Data Modification</vt:lpstr>
      <vt:lpstr>Data Conditioning</vt:lpstr>
      <vt:lpstr>Model Comparisons</vt:lpstr>
      <vt:lpstr>Recall Comparisons</vt:lpstr>
      <vt:lpstr>Best Model – Decision Tree</vt:lpstr>
      <vt:lpstr>Key insights based on Best Model</vt:lpstr>
      <vt:lpstr>Business Recommendations</vt:lpstr>
      <vt:lpstr>Tools used in this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Akshay Kumar Pydi</dc:creator>
  <cp:lastModifiedBy>Pydi, Akshay Kumar</cp:lastModifiedBy>
  <cp:revision>10</cp:revision>
  <dcterms:modified xsi:type="dcterms:W3CDTF">2021-11-26T21:01:39Z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0x0101004E0833DF788E9D429FE0EB0386D8673D</vt:lpwstr>
  </property>
</Properties>
</file>