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71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BREAST CANCER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BLITZ</a:t>
            </a:r>
          </a:p>
        </p:txBody>
      </p:sp>
    </p:spTree>
    <p:extLst>
      <p:ext uri="{BB962C8B-B14F-4D97-AF65-F5344CB8AC3E}">
        <p14:creationId xmlns:p14="http://schemas.microsoft.com/office/powerpoint/2010/main" val="281663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00C543-3CC5-401D-B7F3-74817ACD173C}"/>
              </a:ext>
            </a:extLst>
          </p:cNvPr>
          <p:cNvSpPr/>
          <p:nvPr/>
        </p:nvSpPr>
        <p:spPr>
          <a:xfrm>
            <a:off x="368445" y="499343"/>
            <a:ext cx="76022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SPLITTING THE DATASET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1DB16-E3D9-48FA-A717-A0D62FCC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62" y="3889911"/>
            <a:ext cx="7331075" cy="2278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E0F37-BACF-4ACB-8ECF-E7CCF647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97" y="1750645"/>
            <a:ext cx="8415040" cy="21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3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6D4A2-5619-40B6-9082-FCEDC797850F}"/>
              </a:ext>
            </a:extLst>
          </p:cNvPr>
          <p:cNvSpPr/>
          <p:nvPr/>
        </p:nvSpPr>
        <p:spPr>
          <a:xfrm>
            <a:off x="436635" y="73215"/>
            <a:ext cx="9028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PERFORMANCE COMPARISION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9B801-D135-49B7-9B3F-2B77C235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89" y="3716535"/>
            <a:ext cx="5888536" cy="2758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F570D-8858-4FD2-B672-E6F76786582D}"/>
              </a:ext>
            </a:extLst>
          </p:cNvPr>
          <p:cNvSpPr txBox="1"/>
          <p:nvPr/>
        </p:nvSpPr>
        <p:spPr>
          <a:xfrm>
            <a:off x="5648325" y="292893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1E8C9-99FE-4ED3-8475-37C16C434FA1}"/>
              </a:ext>
            </a:extLst>
          </p:cNvPr>
          <p:cNvSpPr txBox="1"/>
          <p:nvPr/>
        </p:nvSpPr>
        <p:spPr>
          <a:xfrm>
            <a:off x="619125" y="1486491"/>
            <a:ext cx="884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standardizing the data i.e. </a:t>
            </a:r>
            <a:r>
              <a:rPr lang="en-US" dirty="0"/>
              <a:t>rescaling the distribution of values so that the mean of observed values is 0 and the standard deviation is 1. Thus we observe that SVM shows the best performance so we will use this model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520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4472-FA2D-4625-963B-DCA9A9D7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67" y="1414865"/>
            <a:ext cx="8596668" cy="3880773"/>
          </a:xfrm>
        </p:spPr>
        <p:txBody>
          <a:bodyPr/>
          <a:lstStyle/>
          <a:p>
            <a:r>
              <a:rPr lang="en-IN" dirty="0"/>
              <a:t>After applying the different classification models, we have got below accuracies with different models: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Nearest </a:t>
            </a:r>
            <a:r>
              <a:rPr lang="en-IN" dirty="0" err="1"/>
              <a:t>Neighbor</a:t>
            </a:r>
            <a:r>
              <a:rPr lang="en-IN" dirty="0"/>
              <a:t> — 95.1%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Support Vector Machines — 99.1%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Naive Bayes — 91.6%</a:t>
            </a:r>
          </a:p>
          <a:p>
            <a:pPr lvl="1" indent="-342900">
              <a:buFont typeface="+mj-lt"/>
              <a:buAutoNum type="arabicPeriod"/>
            </a:pPr>
            <a:r>
              <a:rPr lang="en-IN" dirty="0"/>
              <a:t>Decision Tree Algorithm — 95.8%</a:t>
            </a:r>
          </a:p>
          <a:p>
            <a:pPr marL="400050" lvl="1" indent="0">
              <a:buNone/>
            </a:pP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So finally we have built our classification model and we can see that Support Vector Machines algorithm gives the best results for our dataset.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25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6FAE8F-9458-4ACC-BC51-C3F4CEA00E60}"/>
              </a:ext>
            </a:extLst>
          </p:cNvPr>
          <p:cNvSpPr/>
          <p:nvPr/>
        </p:nvSpPr>
        <p:spPr>
          <a:xfrm>
            <a:off x="0" y="383933"/>
            <a:ext cx="6176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CONFUSION MATRIX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A12069-3605-433B-95A0-BFBD97EF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30" y="4485231"/>
            <a:ext cx="8287525" cy="4924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  print((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confusion_matrix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Y_test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))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94D74-521B-46D2-AD31-944E5E45F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21"/>
          <a:stretch/>
        </p:blipFill>
        <p:spPr>
          <a:xfrm>
            <a:off x="1526959" y="5202316"/>
            <a:ext cx="3719744" cy="1449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58B8DB-5E1B-4881-B818-A1A8FB8E3A4B}"/>
              </a:ext>
            </a:extLst>
          </p:cNvPr>
          <p:cNvSpPr txBox="1"/>
          <p:nvPr/>
        </p:nvSpPr>
        <p:spPr>
          <a:xfrm>
            <a:off x="5477522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90FD3-371E-4966-ADB8-1886E9E5D8C1}"/>
              </a:ext>
            </a:extLst>
          </p:cNvPr>
          <p:cNvSpPr txBox="1"/>
          <p:nvPr/>
        </p:nvSpPr>
        <p:spPr>
          <a:xfrm>
            <a:off x="248573" y="1387244"/>
            <a:ext cx="875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confusion matrix is a table that is often used to </a:t>
            </a:r>
            <a:r>
              <a:rPr lang="en-US" b="1" dirty="0"/>
              <a:t>describe the performance of a classification model</a:t>
            </a:r>
            <a:r>
              <a:rPr lang="en-US" dirty="0"/>
              <a:t> (or "classifier") on a set of test data for which the true values are known.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838444-8F7B-48D9-8F6D-2179AE2924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7" t="15011" b="15738"/>
          <a:stretch/>
        </p:blipFill>
        <p:spPr>
          <a:xfrm>
            <a:off x="1774370" y="2228282"/>
            <a:ext cx="6169241" cy="1933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D42276-3015-4C3D-87DE-314119EB6A44}"/>
              </a:ext>
            </a:extLst>
          </p:cNvPr>
          <p:cNvSpPr txBox="1"/>
          <p:nvPr/>
        </p:nvSpPr>
        <p:spPr>
          <a:xfrm>
            <a:off x="5652119" y="5538680"/>
            <a:ext cx="280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CONFUSION MATRIX OF SVM</a:t>
            </a:r>
          </a:p>
        </p:txBody>
      </p:sp>
    </p:spTree>
    <p:extLst>
      <p:ext uri="{BB962C8B-B14F-4D97-AF65-F5344CB8AC3E}">
        <p14:creationId xmlns:p14="http://schemas.microsoft.com/office/powerpoint/2010/main" val="240627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AA543E-C55D-48E8-BA5D-4B9D697D6554}"/>
              </a:ext>
            </a:extLst>
          </p:cNvPr>
          <p:cNvSpPr/>
          <p:nvPr/>
        </p:nvSpPr>
        <p:spPr>
          <a:xfrm>
            <a:off x="587644" y="410566"/>
            <a:ext cx="3488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ACCURACY</a:t>
            </a:r>
          </a:p>
        </p:txBody>
      </p:sp>
      <p:pic>
        <p:nvPicPr>
          <p:cNvPr id="3074" name="Picture 2" descr="https://cdn-images-1.medium.com/max/1600/1*AQ3X4c8Ot2FDbyyCcOA7nA.png">
            <a:extLst>
              <a:ext uri="{FF2B5EF4-FFF2-40B4-BE49-F238E27FC236}">
                <a16:creationId xmlns:a16="http://schemas.microsoft.com/office/drawing/2014/main" id="{A5FC27AE-8C40-427C-8E92-F6FE88B1F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95525"/>
            <a:ext cx="35528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E9AA63-13DF-4B19-BBD3-F8C304674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3242221"/>
            <a:ext cx="7933107" cy="2049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B55F4-FE81-4871-B036-7E7C07563D33}"/>
              </a:ext>
            </a:extLst>
          </p:cNvPr>
          <p:cNvSpPr txBox="1"/>
          <p:nvPr/>
        </p:nvSpPr>
        <p:spPr>
          <a:xfrm>
            <a:off x="900113" y="6134470"/>
            <a:ext cx="368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Thus S.V.M shows 99.1% precision </a:t>
            </a:r>
          </a:p>
        </p:txBody>
      </p:sp>
    </p:spTree>
    <p:extLst>
      <p:ext uri="{BB962C8B-B14F-4D97-AF65-F5344CB8AC3E}">
        <p14:creationId xmlns:p14="http://schemas.microsoft.com/office/powerpoint/2010/main" val="177647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CC0E-35DD-4C9E-B6E3-D9079A95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of Our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C2756F-78AA-47E9-97E9-EF04FCAAB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435" y="1348242"/>
            <a:ext cx="8596668" cy="116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3009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have done the binary classification of the records i.e. if its malignant or benign.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Therefore, we can exceed this to multiclassification as well, by also predicting the deterioration  of the cancer the patient is suffering from.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9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D82A6B-72FA-42DA-9159-3C0B8DD12A97}"/>
              </a:ext>
            </a:extLst>
          </p:cNvPr>
          <p:cNvSpPr/>
          <p:nvPr/>
        </p:nvSpPr>
        <p:spPr>
          <a:xfrm>
            <a:off x="3424757" y="2967335"/>
            <a:ext cx="53424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  <a:endParaRPr 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75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397655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/>
              <a:t>Breast cancer is the most type of cancer in women.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It requires efficient early detection.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Existing technologies aren’t very accurate and efficient.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Screening tests done using mammograms i.e. X-ray images of breasts, is difficult for analyse.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Some women have dense breasts which leads to incorrect results.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4990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APPROACH-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0392"/>
            <a:ext cx="8668932" cy="522760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Dataset is created by:</a:t>
            </a:r>
          </a:p>
          <a:p>
            <a:pPr lvl="2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fluid samples, taken from patients with solid breast masses and </a:t>
            </a:r>
          </a:p>
          <a:p>
            <a:pPr lvl="2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an easy-to-use graphical computer program called </a:t>
            </a:r>
            <a:r>
              <a:rPr lang="en-US" sz="1800" dirty="0" err="1"/>
              <a:t>Xcyt</a:t>
            </a:r>
            <a:r>
              <a:rPr lang="en-US" sz="18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err="1"/>
              <a:t>Xcyt</a:t>
            </a:r>
            <a:r>
              <a:rPr lang="en-US" dirty="0"/>
              <a:t> uses a curve-fitting algorithm, to compute ten features from each one of the cells in the sample.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It also calculates the mean value, extreme value and standard error of each feature for the image, returning a 30 real-valuated vector.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In our dataset we have the outcome variable or Dependent variable i.e. diagnosis having only two set of values, either M (Malign) or B(Benign).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So we will use Classification algorithm of supervised learning.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6222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24" y="750499"/>
            <a:ext cx="9402793" cy="572793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The attributes computed on this basis are:</a:t>
            </a:r>
          </a:p>
          <a:p>
            <a:pPr lvl="1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radius (mean of distances from center to points on the perimeter)</a:t>
            </a:r>
          </a:p>
          <a:p>
            <a:pPr lvl="1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texture (standard deviation of gray-scale values)</a:t>
            </a:r>
          </a:p>
          <a:p>
            <a:pPr lvl="1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perimeter</a:t>
            </a:r>
          </a:p>
          <a:p>
            <a:pPr lvl="1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area</a:t>
            </a:r>
          </a:p>
          <a:p>
            <a:pPr lvl="1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smoothness (local variation in radius lengths)</a:t>
            </a:r>
          </a:p>
          <a:p>
            <a:pPr lvl="1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compactness (perimeter² / area — 1.0)</a:t>
            </a:r>
          </a:p>
          <a:p>
            <a:pPr lvl="1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concavity (severity of concave portions of the contour)</a:t>
            </a:r>
          </a:p>
          <a:p>
            <a:pPr lvl="1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concave points (number of concave portions of the contour)</a:t>
            </a:r>
          </a:p>
          <a:p>
            <a:pPr lvl="1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symmetry</a:t>
            </a:r>
          </a:p>
          <a:p>
            <a:pPr lvl="1" algn="just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fractal dimension (“coastline approximation” — 1)	</a:t>
            </a:r>
            <a:endParaRPr lang="en-IN" dirty="0"/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dirty="0"/>
              <a:t>The mean, standard error and “worst” or largest (mean of the three largest values) of these features were computed for each image, resulting in 30 features.</a:t>
            </a:r>
          </a:p>
        </p:txBody>
      </p:sp>
    </p:spTree>
    <p:extLst>
      <p:ext uri="{BB962C8B-B14F-4D97-AF65-F5344CB8AC3E}">
        <p14:creationId xmlns:p14="http://schemas.microsoft.com/office/powerpoint/2010/main" val="26260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be using </a:t>
            </a:r>
            <a:r>
              <a:rPr lang="en-US" b="1" i="1" dirty="0"/>
              <a:t>Python</a:t>
            </a:r>
            <a:r>
              <a:rPr lang="en-US" dirty="0"/>
              <a:t> to work on this dataset. We will first go with importing the necessary libraries and import our dataset to Python:</a:t>
            </a:r>
            <a:endParaRPr lang="en-IN" dirty="0"/>
          </a:p>
        </p:txBody>
      </p:sp>
      <p:pic>
        <p:nvPicPr>
          <p:cNvPr id="1026" name="Picture 2" descr="https://cdn-images-1.medium.com/max/1000/1*VLZNnUUZxPeRfg7evnjE1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326889"/>
            <a:ext cx="7713003" cy="26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79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7553" y="1834325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examine the data set using the pandas’ </a:t>
            </a:r>
            <a:r>
              <a:rPr lang="en-US" b="1" dirty="0"/>
              <a:t>head()</a:t>
            </a:r>
            <a:r>
              <a:rPr lang="en-US" dirty="0"/>
              <a:t> method.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04" y="2583520"/>
            <a:ext cx="9037710" cy="250606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42962" y="5193903"/>
            <a:ext cx="2796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dium-content-sans-serif-font"/>
              </a:rPr>
              <a:t> Top 5 data of our 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34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03385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US" dirty="0"/>
              <a:t>We can find the dimensions of the data set using the panda dataset ‘shape’ attribute.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3348757"/>
            <a:ext cx="8596667" cy="674024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‘Diagnosis’ is the column which we are going to predict , which says if the cancer is M = malignant or B = benign. 1 means the cancer is malignant and 0 means benign. </a:t>
            </a:r>
          </a:p>
          <a:p>
            <a:endParaRPr lang="en-IN" sz="2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77" y="2058928"/>
            <a:ext cx="7058025" cy="79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77" y="4549085"/>
            <a:ext cx="6249210" cy="158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3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92F133-1A74-45FF-B1AB-AED5518C9F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6254" t="7358" r="27069" b="21629"/>
          <a:stretch/>
        </p:blipFill>
        <p:spPr>
          <a:xfrm>
            <a:off x="426128" y="2713608"/>
            <a:ext cx="4012707" cy="342974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ACC091-F6C7-4DC8-A0DA-611F379D2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49" t="10365" r="25939" b="14813"/>
          <a:stretch/>
        </p:blipFill>
        <p:spPr>
          <a:xfrm>
            <a:off x="5591175" y="2713608"/>
            <a:ext cx="5829300" cy="3544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564EF9-9EF0-4E41-A2FA-3C41A9724D61}"/>
              </a:ext>
            </a:extLst>
          </p:cNvPr>
          <p:cNvSpPr txBox="1"/>
          <p:nvPr/>
        </p:nvSpPr>
        <p:spPr>
          <a:xfrm>
            <a:off x="426128" y="1590675"/>
            <a:ext cx="964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red around the diagonal suggests that attributes are correlated with each other. The yellow and green patches suggest some moderate correlation and the blue boxes show negative correlations.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7A538-5556-431B-9794-181B5E72B9C7}"/>
              </a:ext>
            </a:extLst>
          </p:cNvPr>
          <p:cNvSpPr/>
          <p:nvPr/>
        </p:nvSpPr>
        <p:spPr>
          <a:xfrm>
            <a:off x="2086252" y="915472"/>
            <a:ext cx="4026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CORRELATION BETWEEN THE ATTRIBUTES</a:t>
            </a:r>
          </a:p>
        </p:txBody>
      </p:sp>
    </p:spTree>
    <p:extLst>
      <p:ext uri="{BB962C8B-B14F-4D97-AF65-F5344CB8AC3E}">
        <p14:creationId xmlns:p14="http://schemas.microsoft.com/office/powerpoint/2010/main" val="237693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508D8-187E-4876-B3EA-095922E000D3}"/>
              </a:ext>
            </a:extLst>
          </p:cNvPr>
          <p:cNvSpPr/>
          <p:nvPr/>
        </p:nvSpPr>
        <p:spPr>
          <a:xfrm>
            <a:off x="-242562" y="437199"/>
            <a:ext cx="95641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 ALGORITHMS USED: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643EB-9F69-40E6-BB30-32A41903263C}"/>
              </a:ext>
            </a:extLst>
          </p:cNvPr>
          <p:cNvSpPr txBox="1"/>
          <p:nvPr/>
        </p:nvSpPr>
        <p:spPr>
          <a:xfrm>
            <a:off x="1349404" y="2743198"/>
            <a:ext cx="76081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CLASSIFICATION AND REGRESSION TREE ALGORITHM(CART)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SUPPORT VECTOR MACHINE(SVM)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NAÏVE BAYES(NB)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K NEAREST NEIGHBOURS(KNN)</a:t>
            </a:r>
          </a:p>
        </p:txBody>
      </p:sp>
    </p:spTree>
    <p:extLst>
      <p:ext uri="{BB962C8B-B14F-4D97-AF65-F5344CB8AC3E}">
        <p14:creationId xmlns:p14="http://schemas.microsoft.com/office/powerpoint/2010/main" val="1724195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701</TotalTime>
  <Words>481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medium-content-sans-serif-font</vt:lpstr>
      <vt:lpstr>Roboto Mono</vt:lpstr>
      <vt:lpstr>Trebuchet MS</vt:lpstr>
      <vt:lpstr>Wingdings 3</vt:lpstr>
      <vt:lpstr>Facet</vt:lpstr>
      <vt:lpstr>BREAST CANCER PREDICTION</vt:lpstr>
      <vt:lpstr>WHAT’S THE PROBLEM?</vt:lpstr>
      <vt:lpstr>OUR APPROACH- MACHINE LEARNING</vt:lpstr>
      <vt:lpstr>PowerPoint Presentation</vt:lpstr>
      <vt:lpstr>DATA EXPLORATION</vt:lpstr>
      <vt:lpstr>We can examine the data set using the pandas’ head() method.  </vt:lpstr>
      <vt:lpstr>We can find the dimensions of the data set using the panda dataset ‘shape’ attribute.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 of Our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creator>Nishita</dc:creator>
  <cp:lastModifiedBy>parul seth</cp:lastModifiedBy>
  <cp:revision>36</cp:revision>
  <dcterms:created xsi:type="dcterms:W3CDTF">2019-01-06T06:20:07Z</dcterms:created>
  <dcterms:modified xsi:type="dcterms:W3CDTF">2019-02-05T09:29:18Z</dcterms:modified>
</cp:coreProperties>
</file>