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57" r:id="rId4"/>
    <p:sldId id="258" r:id="rId5"/>
    <p:sldId id="268" r:id="rId6"/>
    <p:sldId id="262" r:id="rId7"/>
    <p:sldId id="260" r:id="rId8"/>
    <p:sldId id="263" r:id="rId9"/>
    <p:sldId id="264" r:id="rId10"/>
    <p:sldId id="265" r:id="rId11"/>
    <p:sldId id="259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6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4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9410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3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0597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72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15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7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8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6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3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7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6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4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6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416" y="1910012"/>
            <a:ext cx="9675845" cy="1646302"/>
          </a:xfrm>
        </p:spPr>
        <p:txBody>
          <a:bodyPr/>
          <a:lstStyle/>
          <a:p>
            <a:pPr algn="l"/>
            <a:r>
              <a:rPr lang="en-US" dirty="0"/>
              <a:t>FACTORS AFFECTING GREENHOUSE GAS EMISSIONS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114" y="5075508"/>
            <a:ext cx="3225315" cy="1689186"/>
          </a:xfrm>
        </p:spPr>
        <p:txBody>
          <a:bodyPr/>
          <a:lstStyle/>
          <a:p>
            <a:pPr marL="342900" indent="-342900" algn="just">
              <a:buFontTx/>
              <a:buChar char="-"/>
            </a:pPr>
            <a:r>
              <a:rPr lang="en-US" dirty="0"/>
              <a:t>Piyush Shinde</a:t>
            </a:r>
          </a:p>
          <a:p>
            <a:pPr marL="342900" indent="-342900" algn="just">
              <a:buFontTx/>
              <a:buChar char="-"/>
            </a:pPr>
            <a:r>
              <a:rPr lang="en-US" dirty="0"/>
              <a:t>Rahul Raghatate</a:t>
            </a:r>
          </a:p>
          <a:p>
            <a:pPr marL="342900" indent="-342900" algn="just">
              <a:buFontTx/>
              <a:buChar char="-"/>
            </a:pPr>
            <a:r>
              <a:rPr lang="en-US" dirty="0"/>
              <a:t>Akshay </a:t>
            </a:r>
            <a:r>
              <a:rPr lang="en-US"/>
              <a:t>Kumar Vikram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2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9175" r="7006" b="-3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FINAL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6287" y="2160589"/>
            <a:ext cx="5442758" cy="3880773"/>
          </a:xfrm>
        </p:spPr>
        <p:txBody>
          <a:bodyPr>
            <a:normAutofit/>
          </a:bodyPr>
          <a:lstStyle/>
          <a:p>
            <a:r>
              <a:rPr lang="en-US" dirty="0"/>
              <a:t>Final Regression Equation: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GHGhat</a:t>
            </a:r>
            <a:r>
              <a:rPr lang="en-US" dirty="0"/>
              <a:t> = 3610948 + 0.3482 * Exports + 24.7832 * Cement Prod + 105.72 * 	Fisheries Prod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1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12" name="Group 1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3" name="Straight Connector 11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Isosceles Triangle 1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2" name="Content Placeholder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621132" y="4256423"/>
            <a:ext cx="4457554" cy="23497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09" y="1717815"/>
            <a:ext cx="4454377" cy="2286787"/>
          </a:xfrm>
          <a:prstGeom prst="rect">
            <a:avLst/>
          </a:prstGeom>
        </p:spPr>
      </p:pic>
      <p:pic>
        <p:nvPicPr>
          <p:cNvPr id="39" name="Content Placeholder 3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975895" y="1709331"/>
            <a:ext cx="4457554" cy="2303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699" y="277016"/>
            <a:ext cx="10325345" cy="11637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800" dirty="0"/>
              <a:t>HOW ARE THESE FACTORS </a:t>
            </a:r>
            <a:br>
              <a:rPr lang="en-US" sz="3800" dirty="0"/>
            </a:br>
            <a:r>
              <a:rPr lang="en-US" sz="3800" dirty="0"/>
              <a:t>VARYING ANNUALLY</a:t>
            </a:r>
          </a:p>
        </p:txBody>
      </p:sp>
    </p:spTree>
    <p:extLst>
      <p:ext uri="{BB962C8B-B14F-4D97-AF65-F5344CB8AC3E}">
        <p14:creationId xmlns:p14="http://schemas.microsoft.com/office/powerpoint/2010/main" val="131584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Policies:</a:t>
            </a:r>
          </a:p>
          <a:p>
            <a:pPr lvl="1"/>
            <a:r>
              <a:rPr lang="en-US" dirty="0"/>
              <a:t>Clean Air Act</a:t>
            </a:r>
          </a:p>
          <a:p>
            <a:pPr lvl="1"/>
            <a:r>
              <a:rPr lang="en-US" dirty="0"/>
              <a:t>Ambient Air Quality Standards</a:t>
            </a:r>
          </a:p>
          <a:p>
            <a:endParaRPr lang="en-US" dirty="0"/>
          </a:p>
          <a:p>
            <a:r>
              <a:rPr lang="en-US" dirty="0"/>
              <a:t>Targeted approach for cement production and export activities</a:t>
            </a:r>
          </a:p>
          <a:p>
            <a:endParaRPr lang="en-US" dirty="0"/>
          </a:p>
          <a:p>
            <a:r>
              <a:rPr lang="en-US" dirty="0"/>
              <a:t>Planned: Government 220 GHG projections (17% decrease compared to 2005)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240" y="0"/>
            <a:ext cx="493776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6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192" y="2378614"/>
            <a:ext cx="4149044" cy="1507067"/>
          </a:xfrm>
        </p:spPr>
        <p:txBody>
          <a:bodyPr/>
          <a:lstStyle/>
          <a:p>
            <a:r>
              <a:rPr lang="en-US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368453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ossil fuel consum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8436077" cy="438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179871" y="973394"/>
            <a:ext cx="7167716" cy="17304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first thing that pops to your mind when you hear Greenhouse Gas Emissions?</a:t>
            </a:r>
          </a:p>
        </p:txBody>
      </p:sp>
      <p:sp>
        <p:nvSpPr>
          <p:cNvPr id="6" name="Oval 5"/>
          <p:cNvSpPr/>
          <p:nvPr/>
        </p:nvSpPr>
        <p:spPr>
          <a:xfrm>
            <a:off x="2743200" y="3018503"/>
            <a:ext cx="4041058" cy="106188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Fossil Fuel Consumption</a:t>
            </a:r>
          </a:p>
        </p:txBody>
      </p:sp>
      <p:cxnSp>
        <p:nvCxnSpPr>
          <p:cNvPr id="8" name="Straight Arrow Connector 7"/>
          <p:cNvCxnSpPr>
            <a:stCxn id="4" idx="4"/>
            <a:endCxn id="6" idx="0"/>
          </p:cNvCxnSpPr>
          <p:nvPr/>
        </p:nvCxnSpPr>
        <p:spPr>
          <a:xfrm>
            <a:off x="4763729" y="2703872"/>
            <a:ext cx="0" cy="31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1213" y="4902680"/>
            <a:ext cx="7325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true causes of greenhouse gases are much more complex than just fossil fuel consumption. </a:t>
            </a:r>
          </a:p>
        </p:txBody>
      </p:sp>
    </p:spTree>
    <p:extLst>
      <p:ext uri="{BB962C8B-B14F-4D97-AF65-F5344CB8AC3E}">
        <p14:creationId xmlns:p14="http://schemas.microsoft.com/office/powerpoint/2010/main" val="93703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5" y="122138"/>
            <a:ext cx="7890621" cy="1358153"/>
          </a:xfrm>
        </p:spPr>
        <p:txBody>
          <a:bodyPr>
            <a:normAutofit/>
          </a:bodyPr>
          <a:lstStyle/>
          <a:p>
            <a:r>
              <a:rPr lang="en-US" dirty="0"/>
              <a:t>HOW ARE HUMAN ACTIVITIES INCREASING GREENHOUSE GASES?</a:t>
            </a:r>
          </a:p>
        </p:txBody>
      </p:sp>
      <p:pic>
        <p:nvPicPr>
          <p:cNvPr id="1026" name="Picture 2" descr="Image result for ghg emi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5" y="1480291"/>
            <a:ext cx="7837714" cy="456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81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MAJOR CO</a:t>
            </a:r>
            <a:r>
              <a:rPr lang="en-US" baseline="-25000" dirty="0"/>
              <a:t>2</a:t>
            </a:r>
            <a:r>
              <a:rPr lang="en-US" dirty="0"/>
              <a:t> SOURCES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en-US" dirty="0"/>
              <a:t>Cement Production</a:t>
            </a:r>
          </a:p>
          <a:p>
            <a:r>
              <a:rPr lang="en-US" dirty="0"/>
              <a:t>Export Activities</a:t>
            </a:r>
          </a:p>
          <a:p>
            <a:r>
              <a:rPr lang="en-US" dirty="0"/>
              <a:t>Fisheries Production</a:t>
            </a:r>
          </a:p>
          <a:p>
            <a:r>
              <a:rPr lang="en-US" dirty="0"/>
              <a:t>Electric Power Consumption</a:t>
            </a:r>
          </a:p>
          <a:p>
            <a:r>
              <a:rPr lang="en-US" dirty="0"/>
              <a:t>Air Transport</a:t>
            </a:r>
          </a:p>
          <a:p>
            <a:r>
              <a:rPr lang="en-US" dirty="0"/>
              <a:t>Agriculture</a:t>
            </a:r>
          </a:p>
          <a:p>
            <a:pPr lvl="1"/>
            <a:endParaRPr lang="en-US" dirty="0"/>
          </a:p>
        </p:txBody>
      </p:sp>
      <p:pic>
        <p:nvPicPr>
          <p:cNvPr id="2050" name="Picture 2" descr="Image result for ghg emi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45" y="301594"/>
            <a:ext cx="3627289" cy="283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45" y="3396342"/>
            <a:ext cx="3649741" cy="288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7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Variable: Total Greenhouse Gas Emissions</a:t>
            </a:r>
          </a:p>
          <a:p>
            <a:r>
              <a:rPr lang="en-US" dirty="0"/>
              <a:t>Independent Variables:</a:t>
            </a:r>
          </a:p>
          <a:p>
            <a:pPr lvl="1"/>
            <a:r>
              <a:rPr lang="en-US" dirty="0"/>
              <a:t>Air Transport</a:t>
            </a:r>
          </a:p>
          <a:p>
            <a:pPr lvl="1"/>
            <a:r>
              <a:rPr lang="en-US" dirty="0"/>
              <a:t>Electric Power Consumption</a:t>
            </a:r>
          </a:p>
          <a:p>
            <a:pPr lvl="1"/>
            <a:r>
              <a:rPr lang="en-US" dirty="0"/>
              <a:t>Agricultural Land</a:t>
            </a:r>
          </a:p>
          <a:p>
            <a:pPr lvl="1"/>
            <a:r>
              <a:rPr lang="en-US" dirty="0"/>
              <a:t>Cement Production</a:t>
            </a:r>
          </a:p>
          <a:p>
            <a:pPr lvl="1"/>
            <a:r>
              <a:rPr lang="en-US" dirty="0"/>
              <a:t>Export Activities</a:t>
            </a:r>
          </a:p>
          <a:p>
            <a:pPr lvl="1"/>
            <a:r>
              <a:rPr lang="en-US" dirty="0"/>
              <a:t>Total Fisheries Production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4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799" y="375930"/>
            <a:ext cx="7950860" cy="12332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FLOW OF REGRESSION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765110" y="1681617"/>
            <a:ext cx="8339549" cy="3988687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  <p:sp>
        <p:nvSpPr>
          <p:cNvPr id="5" name="Rectangle 4"/>
          <p:cNvSpPr/>
          <p:nvPr/>
        </p:nvSpPr>
        <p:spPr>
          <a:xfrm>
            <a:off x="1767204" y="1172938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824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5" y="1115951"/>
            <a:ext cx="5244440" cy="5723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97153" y="501285"/>
            <a:ext cx="4603793" cy="946849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 COMPARISION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845" y="1115951"/>
            <a:ext cx="5321037" cy="56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68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016"/>
          </a:xfrm>
        </p:spPr>
        <p:txBody>
          <a:bodyPr/>
          <a:lstStyle/>
          <a:p>
            <a:r>
              <a:rPr lang="en-US" dirty="0"/>
              <a:t>MULTICOLLINEARITY IN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9191"/>
            <a:ext cx="8596668" cy="42021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Number of observations = 43, relatively small dataset.</a:t>
            </a:r>
          </a:p>
          <a:p>
            <a:r>
              <a:rPr lang="en-IN" dirty="0"/>
              <a:t>Data range: Year =&gt;1970 to 2012</a:t>
            </a:r>
          </a:p>
          <a:p>
            <a:pPr lvl="1"/>
            <a:r>
              <a:rPr lang="en-IN" dirty="0"/>
              <a:t>In time series data, if the independent variables move in the same direction over time. </a:t>
            </a:r>
          </a:p>
          <a:p>
            <a:r>
              <a:rPr lang="en-US" dirty="0"/>
              <a:t>Based on the VIF, COLLIN and correlation data we found multicollinearity in was being caused by –</a:t>
            </a:r>
          </a:p>
          <a:p>
            <a:pPr lvl="1"/>
            <a:r>
              <a:rPr lang="en-US" dirty="0"/>
              <a:t>Air Transport</a:t>
            </a:r>
          </a:p>
          <a:p>
            <a:pPr lvl="1"/>
            <a:r>
              <a:rPr lang="en-US" dirty="0"/>
              <a:t>Agricultural Land</a:t>
            </a:r>
          </a:p>
          <a:p>
            <a:pPr lvl="1"/>
            <a:r>
              <a:rPr lang="en-US" dirty="0"/>
              <a:t>Electric power Consumption </a:t>
            </a:r>
          </a:p>
          <a:p>
            <a:r>
              <a:rPr lang="en-US" dirty="0"/>
              <a:t>GHG = 3398456 + 0.41365 * Exports + 28.12907 * Cement Prod + 90.10901 * Fisheries Prod</a:t>
            </a:r>
          </a:p>
          <a:p>
            <a:r>
              <a:rPr lang="en-US" dirty="0"/>
              <a:t>R-squared = 88.13</a:t>
            </a:r>
          </a:p>
          <a:p>
            <a:r>
              <a:rPr lang="en-US" dirty="0"/>
              <a:t>White test: No 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359291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355"/>
          </a:xfrm>
        </p:spPr>
        <p:txBody>
          <a:bodyPr/>
          <a:lstStyle/>
          <a:p>
            <a:r>
              <a:rPr lang="en-US" dirty="0"/>
              <a:t>AUTOCORRELATION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46786"/>
            <a:ext cx="8596668" cy="4125749"/>
          </a:xfrm>
        </p:spPr>
        <p:txBody>
          <a:bodyPr/>
          <a:lstStyle/>
          <a:p>
            <a:r>
              <a:rPr lang="en-US" dirty="0"/>
              <a:t>Commonly seen in time series data.</a:t>
            </a:r>
          </a:p>
          <a:p>
            <a:r>
              <a:rPr lang="en-US" dirty="0"/>
              <a:t>Methods Used –</a:t>
            </a:r>
          </a:p>
          <a:p>
            <a:pPr lvl="1"/>
            <a:r>
              <a:rPr lang="en-US" dirty="0"/>
              <a:t>Cochrane-</a:t>
            </a:r>
            <a:r>
              <a:rPr lang="en-US" dirty="0" err="1"/>
              <a:t>Orcutt</a:t>
            </a:r>
            <a:r>
              <a:rPr lang="en-US" dirty="0"/>
              <a:t> Iterative Estimation (2 iterations of Rho parameter estimates)</a:t>
            </a:r>
          </a:p>
          <a:p>
            <a:pPr lvl="1"/>
            <a:r>
              <a:rPr lang="en-US" dirty="0"/>
              <a:t>Yule Walker Estimation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Yule Walker equation (Final):</a:t>
            </a:r>
          </a:p>
          <a:p>
            <a:pPr marL="457200" lvl="1" indent="0">
              <a:buNone/>
            </a:pPr>
            <a:r>
              <a:rPr lang="en-US" dirty="0" err="1"/>
              <a:t>GHGhat</a:t>
            </a:r>
            <a:r>
              <a:rPr lang="en-US" dirty="0"/>
              <a:t> = 3610948 + 0.3482 * Exports + 24.7832 * Cement Prod + 105.72 * Fisheries Prod</a:t>
            </a:r>
          </a:p>
          <a:p>
            <a:pPr marL="457200" lvl="1" indent="0">
              <a:buNone/>
            </a:pPr>
            <a:r>
              <a:rPr lang="en-US" dirty="0"/>
              <a:t>R-squared = 87.92</a:t>
            </a:r>
          </a:p>
        </p:txBody>
      </p:sp>
    </p:spTree>
    <p:extLst>
      <p:ext uri="{BB962C8B-B14F-4D97-AF65-F5344CB8AC3E}">
        <p14:creationId xmlns:p14="http://schemas.microsoft.com/office/powerpoint/2010/main" val="36307127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</TotalTime>
  <Words>287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FACTORS AFFECTING GREENHOUSE GAS EMISSIONS</vt:lpstr>
      <vt:lpstr>PowerPoint Presentation</vt:lpstr>
      <vt:lpstr>HOW ARE HUMAN ACTIVITIES INCREASING GREENHOUSE GASES?</vt:lpstr>
      <vt:lpstr>MAJOR CO2 SOURCES</vt:lpstr>
      <vt:lpstr>Regression Model</vt:lpstr>
      <vt:lpstr>FLOW OF REGRESSION ANALYSIS</vt:lpstr>
      <vt:lpstr>PowerPoint Presentation</vt:lpstr>
      <vt:lpstr>MULTICOLLINEARITY IN VARIABLES</vt:lpstr>
      <vt:lpstr>AUTOCORRELATION</vt:lpstr>
      <vt:lpstr>FINAL REGRESSION MODEL</vt:lpstr>
      <vt:lpstr>HOW ARE THESE FACTORS  VARYING ANNUALLY</vt:lpstr>
      <vt:lpstr>Conclusions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CAUSING GreenHOUSe GAS (GHG) EmissionS</dc:title>
  <dc:creator>Snehal Vartak</dc:creator>
  <cp:lastModifiedBy>Akshay kumar vikram</cp:lastModifiedBy>
  <cp:revision>30</cp:revision>
  <dcterms:created xsi:type="dcterms:W3CDTF">2017-04-24T15:15:53Z</dcterms:created>
  <dcterms:modified xsi:type="dcterms:W3CDTF">2018-01-08T09:30:39Z</dcterms:modified>
</cp:coreProperties>
</file>