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56A9F5-F967-4863-8AB1-0E94BE75D10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08A1B6-8F07-45C2-ADCC-6B78E4BE87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3292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525840" y="143568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396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3292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525840" y="3513240"/>
            <a:ext cx="1421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1280" y="448200"/>
            <a:ext cx="6876720" cy="29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02600" y="351324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64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802600" y="1435680"/>
            <a:ext cx="2154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9640" y="3513240"/>
            <a:ext cx="44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81640" cy="633204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000" cy="639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egoe UI Ligh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Segoe UI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2720" cy="6332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04080" y="1196280"/>
            <a:ext cx="10983240" cy="36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Edit Master text styles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r>
              <a:rPr b="0" lang="en-US" sz="1200" spc="-1" strike="noStrike">
                <a:solidFill>
                  <a:srgbClr val="404040"/>
                </a:solidFill>
                <a:latin typeface="Segoe UI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539640" y="6203880"/>
            <a:ext cx="3276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C80D71-DF61-4276-9F62-51BAE3C24374}" type="datetime">
              <a:rPr b="0" lang="en-US" sz="1200" spc="-1" strike="noStrike">
                <a:solidFill>
                  <a:srgbClr val="939393"/>
                </a:solidFill>
                <a:latin typeface="Segoe UI"/>
              </a:rPr>
              <a:t>1/24/19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4648320" y="620388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8371800" y="6203880"/>
            <a:ext cx="3276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A06496-418D-4C65-AA43-E78474108711}" type="slidenum">
              <a:rPr b="0" lang="en-US" sz="1200" spc="-1" strike="noStrike">
                <a:solidFill>
                  <a:srgbClr val="939393"/>
                </a:solidFill>
                <a:latin typeface="Segoe U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10840" y="24012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Segoe UI Light"/>
              </a:rPr>
              <a:t>Ad Click DataSet</a:t>
            </a:r>
            <a:endParaRPr b="0" lang="en-US" sz="4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55720" y="2933280"/>
            <a:ext cx="3340800" cy="20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Segoe UI Light"/>
              </a:rPr>
              <a:t>Akshay L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Segoe UI Light"/>
              </a:rPr>
              <a:t>Kailas D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Segoe UI Light"/>
              </a:rPr>
              <a:t>Vivek 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21280" y="448200"/>
            <a:ext cx="961380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Logistic Regression – To Predict the Probability of Outcome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28920" y="5832360"/>
            <a:ext cx="344952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725040" y="3601080"/>
            <a:ext cx="9705600" cy="290484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981720" y="1626840"/>
            <a:ext cx="9018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Apply Polynomial features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Use logistic regression with L1 and L2 penalty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Try different combination using RandomSearchCV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LR - Evaluation Metrics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41440" y="1431000"/>
            <a:ext cx="4413240" cy="397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br/>
            <a:br/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45" name="Picture 7" descr=""/>
          <p:cNvPicPr/>
          <p:nvPr/>
        </p:nvPicPr>
        <p:blipFill>
          <a:blip r:embed="rId1"/>
          <a:stretch/>
        </p:blipFill>
        <p:spPr>
          <a:xfrm>
            <a:off x="852480" y="1625760"/>
            <a:ext cx="9736560" cy="41259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LR - Evaluation Metrics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41440" y="1431000"/>
            <a:ext cx="4413240" cy="397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br/>
            <a:br/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48" name="Group 3"/>
          <p:cNvGrpSpPr/>
          <p:nvPr/>
        </p:nvGrpSpPr>
        <p:grpSpPr>
          <a:xfrm>
            <a:off x="4267080" y="1424520"/>
            <a:ext cx="557640" cy="409320"/>
            <a:chOff x="4267080" y="1424520"/>
            <a:chExt cx="557640" cy="409320"/>
          </a:xfrm>
        </p:grpSpPr>
        <p:sp>
          <p:nvSpPr>
            <p:cNvPr id="149" name="CustomShape 4"/>
            <p:cNvSpPr/>
            <p:nvPr/>
          </p:nvSpPr>
          <p:spPr>
            <a:xfrm>
              <a:off x="4338720" y="142452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5"/>
            <p:cNvSpPr/>
            <p:nvPr/>
          </p:nvSpPr>
          <p:spPr>
            <a:xfrm>
              <a:off x="4267080" y="144072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51" name="Group 6"/>
          <p:cNvGrpSpPr/>
          <p:nvPr/>
        </p:nvGrpSpPr>
        <p:grpSpPr>
          <a:xfrm>
            <a:off x="10324440" y="3435840"/>
            <a:ext cx="557640" cy="409320"/>
            <a:chOff x="10324440" y="3435840"/>
            <a:chExt cx="557640" cy="409320"/>
          </a:xfrm>
        </p:grpSpPr>
        <p:sp>
          <p:nvSpPr>
            <p:cNvPr id="152" name="CustomShape 7"/>
            <p:cNvSpPr/>
            <p:nvPr/>
          </p:nvSpPr>
          <p:spPr>
            <a:xfrm>
              <a:off x="10396080" y="343584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8"/>
            <p:cNvSpPr/>
            <p:nvPr/>
          </p:nvSpPr>
          <p:spPr>
            <a:xfrm>
              <a:off x="10324440" y="345204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8037000" y="4143960"/>
            <a:ext cx="3846600" cy="2575080"/>
          </a:xfrm>
          <a:prstGeom prst="rect">
            <a:avLst/>
          </a:prstGeom>
          <a:ln>
            <a:noFill/>
          </a:ln>
        </p:spPr>
      </p:pic>
      <p:grpSp>
        <p:nvGrpSpPr>
          <p:cNvPr id="155" name="Group 9"/>
          <p:cNvGrpSpPr/>
          <p:nvPr/>
        </p:nvGrpSpPr>
        <p:grpSpPr>
          <a:xfrm>
            <a:off x="416520" y="1448640"/>
            <a:ext cx="557640" cy="409320"/>
            <a:chOff x="416520" y="1448640"/>
            <a:chExt cx="557640" cy="409320"/>
          </a:xfrm>
        </p:grpSpPr>
        <p:sp>
          <p:nvSpPr>
            <p:cNvPr id="156" name="CustomShape 10"/>
            <p:cNvSpPr/>
            <p:nvPr/>
          </p:nvSpPr>
          <p:spPr>
            <a:xfrm>
              <a:off x="488160" y="144864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416520" y="146484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58" name="Picture 5" descr=""/>
          <p:cNvPicPr/>
          <p:nvPr/>
        </p:nvPicPr>
        <p:blipFill>
          <a:blip r:embed="rId2"/>
          <a:stretch/>
        </p:blipFill>
        <p:spPr>
          <a:xfrm>
            <a:off x="5115240" y="1326960"/>
            <a:ext cx="3915000" cy="2770920"/>
          </a:xfrm>
          <a:prstGeom prst="rect">
            <a:avLst/>
          </a:prstGeom>
          <a:ln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3"/>
          <a:stretch/>
        </p:blipFill>
        <p:spPr>
          <a:xfrm>
            <a:off x="1134720" y="1326960"/>
            <a:ext cx="2895120" cy="2952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Picture 10" descr=""/>
          <p:cNvPicPr/>
          <p:nvPr/>
        </p:nvPicPr>
        <p:blipFill>
          <a:blip r:embed="rId1"/>
          <a:stretch/>
        </p:blipFill>
        <p:spPr>
          <a:xfrm>
            <a:off x="554760" y="448200"/>
            <a:ext cx="10125000" cy="5747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521280" y="448200"/>
            <a:ext cx="10096920" cy="5714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521280" y="448200"/>
            <a:ext cx="10175760" cy="5745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Phase wise clicks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571680" y="1542960"/>
            <a:ext cx="5829120" cy="3771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426240" y="304560"/>
            <a:ext cx="9991440" cy="52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Problems with the data set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46400" y="1523880"/>
            <a:ext cx="5449320" cy="47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HUGE VOLUME OF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IMBALANCED DATASET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MISSING VALUES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ALL CATEGORICAL FEATURES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CATEGORICAL FEATURES WITH HIGH CARDINALITY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ANONYMIZED DATASET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6181560" y="1919160"/>
            <a:ext cx="5449320" cy="39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Solution to Problems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101" name="Group 2"/>
          <p:cNvGrpSpPr/>
          <p:nvPr/>
        </p:nvGrpSpPr>
        <p:grpSpPr>
          <a:xfrm>
            <a:off x="531720" y="1918080"/>
            <a:ext cx="557640" cy="409320"/>
            <a:chOff x="531720" y="1918080"/>
            <a:chExt cx="557640" cy="409320"/>
          </a:xfrm>
        </p:grpSpPr>
        <p:sp>
          <p:nvSpPr>
            <p:cNvPr id="102" name="CustomShape 3"/>
            <p:cNvSpPr/>
            <p:nvPr/>
          </p:nvSpPr>
          <p:spPr>
            <a:xfrm>
              <a:off x="603360" y="191808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531720" y="193428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4" name="CustomShape 5"/>
          <p:cNvSpPr/>
          <p:nvPr/>
        </p:nvSpPr>
        <p:spPr>
          <a:xfrm>
            <a:off x="1056600" y="1958040"/>
            <a:ext cx="458532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UNDERSAMPLING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5" name="Group 6"/>
          <p:cNvGrpSpPr/>
          <p:nvPr/>
        </p:nvGrpSpPr>
        <p:grpSpPr>
          <a:xfrm>
            <a:off x="531720" y="2804400"/>
            <a:ext cx="557640" cy="409320"/>
            <a:chOff x="531720" y="2804400"/>
            <a:chExt cx="557640" cy="409320"/>
          </a:xfrm>
        </p:grpSpPr>
        <p:sp>
          <p:nvSpPr>
            <p:cNvPr id="106" name="CustomShape 7"/>
            <p:cNvSpPr/>
            <p:nvPr/>
          </p:nvSpPr>
          <p:spPr>
            <a:xfrm>
              <a:off x="603360" y="28044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8"/>
            <p:cNvSpPr/>
            <p:nvPr/>
          </p:nvSpPr>
          <p:spPr>
            <a:xfrm>
              <a:off x="531720" y="282060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CustomShape 9"/>
          <p:cNvSpPr/>
          <p:nvPr/>
        </p:nvSpPr>
        <p:spPr>
          <a:xfrm>
            <a:off x="1056600" y="2844360"/>
            <a:ext cx="450396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IMPUTING MISSING VALUES.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9" name="Group 10"/>
          <p:cNvGrpSpPr/>
          <p:nvPr/>
        </p:nvGrpSpPr>
        <p:grpSpPr>
          <a:xfrm>
            <a:off x="531720" y="3801600"/>
            <a:ext cx="557640" cy="409320"/>
            <a:chOff x="531720" y="3801600"/>
            <a:chExt cx="557640" cy="409320"/>
          </a:xfrm>
        </p:grpSpPr>
        <p:sp>
          <p:nvSpPr>
            <p:cNvPr id="110" name="CustomShape 11"/>
            <p:cNvSpPr/>
            <p:nvPr/>
          </p:nvSpPr>
          <p:spPr>
            <a:xfrm>
              <a:off x="603360" y="380160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12"/>
            <p:cNvSpPr/>
            <p:nvPr/>
          </p:nvSpPr>
          <p:spPr>
            <a:xfrm>
              <a:off x="531720" y="381780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2" name="CustomShape 13"/>
          <p:cNvSpPr/>
          <p:nvPr/>
        </p:nvSpPr>
        <p:spPr>
          <a:xfrm>
            <a:off x="1056600" y="3830760"/>
            <a:ext cx="45039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ENCODING OF CATEGORICAL VARIABLES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3" name="Group 14"/>
          <p:cNvGrpSpPr/>
          <p:nvPr/>
        </p:nvGrpSpPr>
        <p:grpSpPr>
          <a:xfrm>
            <a:off x="516240" y="4784040"/>
            <a:ext cx="557640" cy="409320"/>
            <a:chOff x="516240" y="4784040"/>
            <a:chExt cx="557640" cy="409320"/>
          </a:xfrm>
        </p:grpSpPr>
        <p:sp>
          <p:nvSpPr>
            <p:cNvPr id="114" name="CustomShape 15"/>
            <p:cNvSpPr/>
            <p:nvPr/>
          </p:nvSpPr>
          <p:spPr>
            <a:xfrm>
              <a:off x="587880" y="4784040"/>
              <a:ext cx="409320" cy="40932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16"/>
            <p:cNvSpPr/>
            <p:nvPr/>
          </p:nvSpPr>
          <p:spPr>
            <a:xfrm>
              <a:off x="516240" y="4800600"/>
              <a:ext cx="557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Segoe UI Semibold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6" name="CustomShape 17"/>
          <p:cNvSpPr/>
          <p:nvPr/>
        </p:nvSpPr>
        <p:spPr>
          <a:xfrm>
            <a:off x="1056600" y="4795560"/>
            <a:ext cx="450396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CHOOSING APPROPRIATE MODEL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Undersampling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41440" y="1431000"/>
            <a:ext cx="7485480" cy="479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1. Remove rows with any missing data for Majority Classes.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541440" y="1282320"/>
            <a:ext cx="6876720" cy="199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</a:pP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StarSymbol"/>
              <a:buAutoNum type="arabicPeriod" startAt="2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Then, Random under sampling – for majority class only.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spcAft>
                <a:spcPts val="1199"/>
              </a:spcAft>
              <a:buClr>
                <a:srgbClr val="404040"/>
              </a:buClr>
              <a:buFont typeface="StarSymbol"/>
              <a:buAutoNum type="arabicPeriod" startAt="2"/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Minority class stays untouched.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6806160" y="3380040"/>
            <a:ext cx="5105160" cy="301896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2"/>
          <a:stretch/>
        </p:blipFill>
        <p:spPr>
          <a:xfrm>
            <a:off x="793440" y="3632760"/>
            <a:ext cx="3908520" cy="284868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5098680" y="4697280"/>
            <a:ext cx="1215000" cy="6397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21280" y="448200"/>
            <a:ext cx="981288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Categorical features unique values – Before &amp; After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437480" y="5549040"/>
            <a:ext cx="291924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BEFORE: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938640" y="5485320"/>
            <a:ext cx="31060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20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Segoe UI"/>
              </a:rPr>
              <a:t>AFTER 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>
            <a:off x="630360" y="2027880"/>
            <a:ext cx="3381120" cy="318096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6095880" y="2027880"/>
            <a:ext cx="297144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21280" y="35172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Imputing Missing Values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63120" y="1787040"/>
            <a:ext cx="3456360" cy="141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Browser – Based on Country</a:t>
            </a:r>
            <a:endParaRPr b="0" lang="en-US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Device -  Based on Browser</a:t>
            </a:r>
            <a:endParaRPr b="0" lang="en-US" sz="1600" spc="-1" strike="noStrike">
              <a:solidFill>
                <a:srgbClr val="000000"/>
              </a:solidFill>
              <a:latin typeface="Segoe UI"/>
            </a:endParaRPr>
          </a:p>
          <a:p>
            <a:pPr marL="228600" indent="-228240"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  <a:buClr>
                <a:srgbClr val="40404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 </a:t>
            </a:r>
            <a:r>
              <a:rPr b="0" lang="en-US" sz="1600" spc="-1" strike="noStrike">
                <a:solidFill>
                  <a:srgbClr val="404040"/>
                </a:solidFill>
                <a:latin typeface="Segoe UI"/>
              </a:rPr>
              <a:t>Site – Forward Filling</a:t>
            </a:r>
            <a:endParaRPr b="0" lang="en-US" sz="16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5162400" y="1477080"/>
            <a:ext cx="6720840" cy="4718880"/>
          </a:xfrm>
          <a:prstGeom prst="rect">
            <a:avLst/>
          </a:prstGeom>
          <a:ln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2"/>
          <a:stretch/>
        </p:blipFill>
        <p:spPr>
          <a:xfrm>
            <a:off x="414360" y="3205080"/>
            <a:ext cx="4743720" cy="2810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21280" y="448200"/>
            <a:ext cx="9812880" cy="639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Feature Engineering – Extracting time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004760" y="1633680"/>
            <a:ext cx="5667120" cy="43146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b3838"/>
                </a:solidFill>
                <a:latin typeface="Segoe UI Light"/>
              </a:rPr>
              <a:t>Mean Encoding </a:t>
            </a:r>
            <a:endParaRPr b="0" lang="en-US" sz="2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1440" y="1431000"/>
            <a:ext cx="10007280" cy="63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ts val="18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Segoe UI"/>
              </a:rPr>
              <a:t>Solution to Data having categorical features with High Cardinality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1256760" y="1854360"/>
            <a:ext cx="7752960" cy="1742760"/>
          </a:xfrm>
          <a:prstGeom prst="rect">
            <a:avLst/>
          </a:prstGeom>
          <a:ln>
            <a:noFill/>
          </a:ln>
        </p:spPr>
      </p:pic>
      <p:pic>
        <p:nvPicPr>
          <p:cNvPr id="137" name="Picture 7" descr=""/>
          <p:cNvPicPr/>
          <p:nvPr/>
        </p:nvPicPr>
        <p:blipFill>
          <a:blip r:embed="rId2"/>
          <a:stretch/>
        </p:blipFill>
        <p:spPr>
          <a:xfrm>
            <a:off x="1318680" y="4504680"/>
            <a:ext cx="7629120" cy="19861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754880" y="3734640"/>
            <a:ext cx="567360" cy="639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183</TotalTime>
  <Application>LibreOffice/6.0.7.3$Linux_X86_64 LibreOffice_project/00m0$Build-3</Application>
  <Words>171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2019-01-06T08:15:09Z</dcterms:created>
  <dc:creator>vivek shingate</dc:creator>
  <dc:description/>
  <dc:language>en-US</dc:language>
  <cp:lastModifiedBy/>
  <dcterms:modified xsi:type="dcterms:W3CDTF">2019-01-24T12:05:18Z</dcterms:modified>
  <cp:revision>34</cp:revision>
  <dc:subject/>
  <dc:title>Ad Click DataSet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