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6" r:id="rId9"/>
    <p:sldId id="262" r:id="rId10"/>
    <p:sldId id="265" r:id="rId11"/>
    <p:sldId id="264" r:id="rId12"/>
    <p:sldId id="269" r:id="rId13"/>
    <p:sldId id="268" r:id="rId14"/>
    <p:sldId id="270" r:id="rId15"/>
    <p:sldId id="271" r:id="rId16"/>
    <p:sldId id="277" r:id="rId17"/>
    <p:sldId id="278" r:id="rId18"/>
    <p:sldId id="272" r:id="rId19"/>
    <p:sldId id="281" r:id="rId20"/>
    <p:sldId id="267" r:id="rId21"/>
    <p:sldId id="273" r:id="rId22"/>
    <p:sldId id="274" r:id="rId23"/>
    <p:sldId id="275" r:id="rId24"/>
    <p:sldId id="276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344C223-74F6-4F38-B00A-182EE48458D7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26AA9D2-2CFB-4BCE-BD45-858E76E2C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C223-74F6-4F38-B00A-182EE48458D7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A9D2-2CFB-4BCE-BD45-858E76E2C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C223-74F6-4F38-B00A-182EE48458D7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A9D2-2CFB-4BCE-BD45-858E76E2C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344C223-74F6-4F38-B00A-182EE48458D7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A9D2-2CFB-4BCE-BD45-858E76E2C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344C223-74F6-4F38-B00A-182EE48458D7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26AA9D2-2CFB-4BCE-BD45-858E76E2CE7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344C223-74F6-4F38-B00A-182EE48458D7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26AA9D2-2CFB-4BCE-BD45-858E76E2C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344C223-74F6-4F38-B00A-182EE48458D7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26AA9D2-2CFB-4BCE-BD45-858E76E2C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C223-74F6-4F38-B00A-182EE48458D7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A9D2-2CFB-4BCE-BD45-858E76E2C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344C223-74F6-4F38-B00A-182EE48458D7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26AA9D2-2CFB-4BCE-BD45-858E76E2C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344C223-74F6-4F38-B00A-182EE48458D7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26AA9D2-2CFB-4BCE-BD45-858E76E2C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344C223-74F6-4F38-B00A-182EE48458D7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26AA9D2-2CFB-4BCE-BD45-858E76E2C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344C223-74F6-4F38-B00A-182EE48458D7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26AA9D2-2CFB-4BCE-BD45-858E76E2CE7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143248"/>
          </a:xfrm>
          <a:prstGeom prst="rect">
            <a:avLst/>
          </a:prstGeom>
        </p:spPr>
      </p:pic>
      <p:pic>
        <p:nvPicPr>
          <p:cNvPr id="5" name="Picture 4" descr="forecast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4686"/>
            <a:ext cx="9144000" cy="36433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61242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EDA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Number of Pri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643051"/>
            <a:ext cx="8143932" cy="4071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72" y="5857892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Decomposition of Price of max Item Id</a:t>
            </a:r>
            <a:endParaRPr lang="en-IN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EDA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Decomposition of Sa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428736"/>
            <a:ext cx="8072494" cy="4214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786" y="5857892"/>
            <a:ext cx="76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Decomposition of Sales of max Item ID</a:t>
            </a:r>
            <a:endParaRPr lang="en-IN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399032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EDA</a:t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(for Holidays)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Number of Sales of Holiday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500174"/>
            <a:ext cx="4071966" cy="2643206"/>
          </a:xfrm>
          <a:prstGeom prst="rect">
            <a:avLst/>
          </a:prstGeom>
        </p:spPr>
      </p:pic>
      <p:pic>
        <p:nvPicPr>
          <p:cNvPr id="5" name="Picture 4" descr="Price of holday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500174"/>
            <a:ext cx="4143404" cy="2643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20" y="4714884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Number of Sales on Holidays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14876" y="4857760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Price on Holidays</a:t>
            </a:r>
            <a:endParaRPr lang="en-IN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EDA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Line pl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571612"/>
            <a:ext cx="8429683" cy="4110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158" y="5929330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/>
              <a:t>Line Plot</a:t>
            </a:r>
            <a:endParaRPr lang="en-IN" sz="3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Data Driven Model</a:t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(Linear Regression and </a:t>
            </a:r>
            <a:r>
              <a:rPr lang="en-IN" b="1" dirty="0" err="1" smtClean="0">
                <a:solidFill>
                  <a:schemeClr val="tx1"/>
                </a:solidFill>
              </a:rPr>
              <a:t>XGBoost</a:t>
            </a:r>
            <a:r>
              <a:rPr lang="en-IN" b="1" dirty="0" smtClean="0">
                <a:solidFill>
                  <a:schemeClr val="tx1"/>
                </a:solidFill>
              </a:rPr>
              <a:t>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b="1" dirty="0" smtClean="0"/>
              <a:t>The </a:t>
            </a:r>
            <a:r>
              <a:rPr lang="en-IN" sz="2800" b="1" dirty="0" smtClean="0"/>
              <a:t>Time based </a:t>
            </a:r>
            <a:r>
              <a:rPr lang="en-IN" b="1" dirty="0" smtClean="0"/>
              <a:t>features we used are </a:t>
            </a:r>
            <a:r>
              <a:rPr lang="en-IN" sz="3200" b="1" dirty="0" smtClean="0"/>
              <a:t>10 </a:t>
            </a:r>
            <a:r>
              <a:rPr lang="en-IN" sz="2000" b="1" dirty="0" smtClean="0"/>
              <a:t>counts</a:t>
            </a:r>
            <a:r>
              <a:rPr lang="en-IN" sz="3200" b="1" dirty="0" smtClean="0"/>
              <a:t>:</a:t>
            </a:r>
          </a:p>
          <a:p>
            <a:pPr>
              <a:buNone/>
            </a:pPr>
            <a:r>
              <a:rPr lang="en-IN" b="1" dirty="0" smtClean="0"/>
              <a:t> </a:t>
            </a:r>
            <a:r>
              <a:rPr lang="en-IN" sz="3200" b="1" dirty="0" smtClean="0"/>
              <a:t>- day of week </a:t>
            </a:r>
          </a:p>
          <a:p>
            <a:pPr>
              <a:buNone/>
            </a:pPr>
            <a:r>
              <a:rPr lang="en-IN" sz="3200" b="1" dirty="0" smtClean="0"/>
              <a:t> - holiday</a:t>
            </a:r>
          </a:p>
          <a:p>
            <a:pPr>
              <a:buNone/>
            </a:pPr>
            <a:r>
              <a:rPr lang="en-IN" sz="3200" b="1" dirty="0" smtClean="0"/>
              <a:t> - quarter of year</a:t>
            </a:r>
          </a:p>
          <a:p>
            <a:pPr>
              <a:buNone/>
            </a:pPr>
            <a:r>
              <a:rPr lang="en-IN" sz="3200" b="1" dirty="0" smtClean="0"/>
              <a:t> - day of year</a:t>
            </a:r>
          </a:p>
          <a:p>
            <a:pPr>
              <a:buNone/>
            </a:pPr>
            <a:r>
              <a:rPr lang="en-IN" sz="3200" b="1" dirty="0" smtClean="0"/>
              <a:t> - week of year</a:t>
            </a:r>
          </a:p>
          <a:p>
            <a:pPr>
              <a:buNone/>
            </a:pPr>
            <a:r>
              <a:rPr lang="en-IN" sz="3200" b="1" dirty="0" smtClean="0"/>
              <a:t> - year</a:t>
            </a:r>
          </a:p>
          <a:p>
            <a:pPr>
              <a:buNone/>
            </a:pPr>
            <a:r>
              <a:rPr lang="en-IN" sz="3200" b="1" dirty="0" smtClean="0"/>
              <a:t> - month</a:t>
            </a:r>
          </a:p>
          <a:p>
            <a:pPr>
              <a:buNone/>
            </a:pPr>
            <a:r>
              <a:rPr lang="en-IN" sz="3200" b="1" dirty="0" smtClean="0"/>
              <a:t> - day </a:t>
            </a:r>
          </a:p>
          <a:p>
            <a:pPr>
              <a:buNone/>
            </a:pPr>
            <a:r>
              <a:rPr lang="en-IN" sz="3200" b="1" dirty="0" smtClean="0"/>
              <a:t> - </a:t>
            </a:r>
            <a:r>
              <a:rPr lang="en-IN" sz="3200" b="1" dirty="0" err="1" smtClean="0"/>
              <a:t>Ismonthend</a:t>
            </a:r>
            <a:r>
              <a:rPr lang="en-IN" sz="3200" b="1" dirty="0" smtClean="0"/>
              <a:t> </a:t>
            </a:r>
          </a:p>
          <a:p>
            <a:pPr>
              <a:buNone/>
            </a:pPr>
            <a:r>
              <a:rPr lang="en-IN" sz="3200" b="1" dirty="0" smtClean="0"/>
              <a:t> - </a:t>
            </a:r>
            <a:r>
              <a:rPr lang="en-IN" sz="3200" b="1" dirty="0" err="1" smtClean="0"/>
              <a:t>Isyearend</a:t>
            </a:r>
            <a:endParaRPr lang="en-IN" sz="3200" b="1" dirty="0" smtClean="0"/>
          </a:p>
          <a:p>
            <a:pPr>
              <a:buNone/>
            </a:pPr>
            <a:endParaRPr lang="en-IN" sz="3200" b="1" dirty="0" smtClean="0"/>
          </a:p>
          <a:p>
            <a:pPr>
              <a:buNone/>
            </a:pPr>
            <a:endParaRPr lang="en-IN" sz="3200" b="1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Data Driven Model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b="1" dirty="0" smtClean="0"/>
              <a:t> Feature hashing </a:t>
            </a:r>
          </a:p>
          <a:p>
            <a:pPr>
              <a:buNone/>
            </a:pPr>
            <a:r>
              <a:rPr lang="en-IN" b="1" dirty="0" smtClean="0"/>
              <a:t> - item ID (feature vector of10).</a:t>
            </a:r>
          </a:p>
          <a:p>
            <a:pPr>
              <a:buFont typeface="Arial" pitchFamily="34" charset="0"/>
              <a:buChar char="•"/>
            </a:pPr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 Two new </a:t>
            </a:r>
            <a:r>
              <a:rPr lang="en-IN" sz="4400" b="1" dirty="0" smtClean="0"/>
              <a:t>columns</a:t>
            </a:r>
          </a:p>
          <a:p>
            <a:pPr>
              <a:buNone/>
            </a:pPr>
            <a:r>
              <a:rPr lang="en-IN" b="1" dirty="0" smtClean="0"/>
              <a:t> - lag variables of price</a:t>
            </a:r>
          </a:p>
          <a:p>
            <a:pPr>
              <a:buNone/>
            </a:pPr>
            <a:r>
              <a:rPr lang="en-IN" b="1" dirty="0" smtClean="0"/>
              <a:t> - lag variables of number of sales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Linear with Lasso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61763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b="1" dirty="0" smtClean="0"/>
              <a:t>RMSE for Price: 2.53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 RMSE for Number of Sales: 1245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 Alpha: 0.1</a:t>
            </a:r>
            <a:endParaRPr lang="en-IN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723886"/>
          </a:xfrm>
        </p:spPr>
        <p:txBody>
          <a:bodyPr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</a:rPr>
              <a:t>Linear with Ridge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b="1" dirty="0" smtClean="0"/>
              <a:t>RMSE for Price: 2.48</a:t>
            </a:r>
          </a:p>
          <a:p>
            <a:pPr algn="l">
              <a:buFont typeface="Arial" pitchFamily="34" charset="0"/>
              <a:buChar char="•"/>
            </a:pPr>
            <a:r>
              <a:rPr lang="en-IN" b="1" dirty="0" smtClean="0"/>
              <a:t> RMSE for Number of Sales: 1243</a:t>
            </a:r>
          </a:p>
          <a:p>
            <a:pPr algn="l">
              <a:buFont typeface="Arial" pitchFamily="34" charset="0"/>
              <a:buChar char="•"/>
            </a:pPr>
            <a:r>
              <a:rPr lang="en-IN" b="1" dirty="0" smtClean="0"/>
              <a:t> Alpha: 0.1</a:t>
            </a:r>
            <a:endParaRPr lang="en-IN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Data Driven Model for </a:t>
            </a:r>
            <a:r>
              <a:rPr lang="en-IN" b="1" dirty="0" err="1" smtClean="0">
                <a:solidFill>
                  <a:schemeClr val="tx1"/>
                </a:solidFill>
              </a:rPr>
              <a:t>XGBoost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RMSE for price: 2.45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RMSE for number of Sales: 1200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After Hyper parameter Tuning and grid Search and cross validation score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- RMSE for Price: 2.43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- RMSE for number of Sales:1200</a:t>
            </a:r>
            <a:endParaRPr lang="en-I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866762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Cross Validation Score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b="1" dirty="0" smtClean="0">
                <a:solidFill>
                  <a:schemeClr val="tx1"/>
                </a:solidFill>
              </a:rPr>
              <a:t>0.9539</a:t>
            </a:r>
          </a:p>
          <a:p>
            <a:pPr algn="l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0.9357</a:t>
            </a:r>
          </a:p>
          <a:p>
            <a:pPr algn="l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0.9273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14348" y="428605"/>
            <a:ext cx="7772400" cy="85725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Team Members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57158" y="1857364"/>
            <a:ext cx="8501122" cy="464347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b="1" dirty="0" err="1" smtClean="0">
                <a:solidFill>
                  <a:schemeClr val="tx1"/>
                </a:solidFill>
              </a:rPr>
              <a:t>Saurabh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Poojary</a:t>
            </a:r>
            <a:endParaRPr lang="en-IN" b="1" dirty="0" smtClean="0">
              <a:solidFill>
                <a:schemeClr val="tx1"/>
              </a:solidFill>
            </a:endParaRPr>
          </a:p>
          <a:p>
            <a:pPr algn="l"/>
            <a:endParaRPr lang="en-IN" b="1" dirty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Sunil </a:t>
            </a:r>
            <a:r>
              <a:rPr lang="en-IN" b="1" dirty="0" err="1" smtClean="0">
                <a:solidFill>
                  <a:schemeClr val="tx1"/>
                </a:solidFill>
              </a:rPr>
              <a:t>Hariharan</a:t>
            </a:r>
            <a:endParaRPr lang="en-IN" b="1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IN" b="1" dirty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b="1" dirty="0" err="1" smtClean="0">
                <a:solidFill>
                  <a:schemeClr val="tx1"/>
                </a:solidFill>
              </a:rPr>
              <a:t>Akshay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Lakde</a:t>
            </a:r>
            <a:endParaRPr lang="en-IN" b="1" dirty="0" smtClean="0">
              <a:solidFill>
                <a:schemeClr val="tx1"/>
              </a:solidFill>
            </a:endParaRPr>
          </a:p>
          <a:p>
            <a:pPr algn="l"/>
            <a:endParaRPr lang="en-IN" b="1" dirty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b="1" dirty="0" err="1" smtClean="0">
                <a:solidFill>
                  <a:schemeClr val="tx1"/>
                </a:solidFill>
              </a:rPr>
              <a:t>Dhawal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Charaniya</a:t>
            </a:r>
            <a:endParaRPr lang="en-IN" b="1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IN" b="1" dirty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b="1" dirty="0" err="1" smtClean="0">
                <a:solidFill>
                  <a:schemeClr val="tx1"/>
                </a:solidFill>
              </a:rPr>
              <a:t>Vaibhav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Rane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67494"/>
            <a:ext cx="8472518" cy="732614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EDA for Data Driven Model 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71546"/>
            <a:ext cx="8286808" cy="48577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Traditional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Methods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811758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Naïve Forecast</a:t>
            </a:r>
          </a:p>
          <a:p>
            <a:pPr>
              <a:buNone/>
            </a:pPr>
            <a:r>
              <a:rPr lang="en-IN" dirty="0" smtClean="0"/>
              <a:t>    - Price RMSE: 4.966 </a:t>
            </a:r>
          </a:p>
          <a:p>
            <a:pPr>
              <a:buNone/>
            </a:pPr>
            <a:r>
              <a:rPr lang="en-IN" dirty="0" smtClean="0"/>
              <a:t>    - Volume RMSE: 1490.555</a:t>
            </a:r>
          </a:p>
          <a:p>
            <a:pPr>
              <a:buNone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Simple Moving Average</a:t>
            </a:r>
          </a:p>
          <a:p>
            <a:pPr>
              <a:buNone/>
            </a:pPr>
            <a:r>
              <a:rPr lang="en-IN" dirty="0" smtClean="0"/>
              <a:t>    - Price RMSE: 2.646</a:t>
            </a:r>
          </a:p>
          <a:p>
            <a:pPr>
              <a:buNone/>
            </a:pPr>
            <a:r>
              <a:rPr lang="en-IN" dirty="0" smtClean="0"/>
              <a:t>    - Volume RMSE: 28.977</a:t>
            </a:r>
          </a:p>
          <a:p>
            <a:pPr>
              <a:buNone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Exponential Moving Average</a:t>
            </a:r>
          </a:p>
          <a:p>
            <a:pPr>
              <a:buNone/>
            </a:pPr>
            <a:r>
              <a:rPr lang="en-IN" dirty="0" smtClean="0"/>
              <a:t>    - Price RMSE:  0.504</a:t>
            </a:r>
          </a:p>
          <a:p>
            <a:pPr>
              <a:buNone/>
            </a:pPr>
            <a:r>
              <a:rPr lang="en-IN" dirty="0" smtClean="0"/>
              <a:t>    - Volume RMSE: 125.192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Metrics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metric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928802"/>
            <a:ext cx="7358114" cy="37147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Prediction of Price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Prediction of Pric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571612"/>
            <a:ext cx="8286808" cy="493932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Prediction of Sales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Prediction of Number of Sal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643050"/>
            <a:ext cx="8215370" cy="479984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PACF and ACF Plot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pric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333188"/>
            <a:ext cx="8358246" cy="21916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786058"/>
            <a:ext cx="8229600" cy="1399032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Thank You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3268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Problem Set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4294967295"/>
          </p:nvPr>
        </p:nvSpPr>
        <p:spPr>
          <a:xfrm>
            <a:off x="0" y="1357313"/>
            <a:ext cx="8643938" cy="535781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b="1" dirty="0" smtClean="0"/>
              <a:t> To forecast the number of Sales.</a:t>
            </a:r>
          </a:p>
          <a:p>
            <a:pPr algn="l">
              <a:buNone/>
            </a:pPr>
            <a:endParaRPr lang="en-IN" sz="2800" b="1" dirty="0" smtClean="0"/>
          </a:p>
          <a:p>
            <a:pPr algn="l">
              <a:buFont typeface="Arial" pitchFamily="34" charset="0"/>
              <a:buChar char="•"/>
            </a:pPr>
            <a:r>
              <a:rPr lang="en-IN" sz="2800" b="1" dirty="0"/>
              <a:t> T</a:t>
            </a:r>
            <a:r>
              <a:rPr lang="en-IN" sz="2800" b="1" dirty="0" smtClean="0"/>
              <a:t>o forecast the number of price.</a:t>
            </a:r>
          </a:p>
          <a:p>
            <a:pPr algn="l">
              <a:buNone/>
            </a:pPr>
            <a:endParaRPr lang="en-IN" sz="2800" b="1" dirty="0" smtClean="0"/>
          </a:p>
          <a:p>
            <a:pPr algn="l">
              <a:buFont typeface="Arial" pitchFamily="34" charset="0"/>
              <a:buChar char="•"/>
            </a:pPr>
            <a:r>
              <a:rPr lang="en-IN" sz="2800" b="1" dirty="0"/>
              <a:t> </a:t>
            </a:r>
            <a:r>
              <a:rPr lang="en-IN" sz="2800" b="1" dirty="0" smtClean="0"/>
              <a:t>Goal – Forecasting the optimized inventory Strategy.</a:t>
            </a:r>
          </a:p>
          <a:p>
            <a:pPr algn="l">
              <a:buNone/>
            </a:pPr>
            <a:endParaRPr lang="en-IN" sz="2800" b="1" dirty="0" smtClean="0"/>
          </a:p>
          <a:p>
            <a:pPr algn="l">
              <a:buFont typeface="Arial" pitchFamily="34" charset="0"/>
              <a:buChar char="•"/>
            </a:pPr>
            <a:r>
              <a:rPr lang="en-IN" sz="2800" b="1" dirty="0"/>
              <a:t> </a:t>
            </a:r>
            <a:r>
              <a:rPr lang="en-IN" sz="2800" b="1" dirty="0" smtClean="0"/>
              <a:t>Target Variable</a:t>
            </a:r>
          </a:p>
          <a:p>
            <a:pPr algn="l">
              <a:buNone/>
            </a:pPr>
            <a:r>
              <a:rPr lang="en-IN" sz="2800" b="1" dirty="0" smtClean="0"/>
              <a:t>   - Number of Sales</a:t>
            </a:r>
          </a:p>
          <a:p>
            <a:pPr algn="l">
              <a:buNone/>
            </a:pPr>
            <a:r>
              <a:rPr lang="en-IN" sz="2800" b="1" dirty="0" smtClean="0"/>
              <a:t>   - Price</a:t>
            </a:r>
          </a:p>
          <a:p>
            <a:pPr algn="l"/>
            <a:endParaRPr lang="en-IN" sz="28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89852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 Data Description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85720" y="1571612"/>
            <a:ext cx="8501122" cy="4000528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b="1" dirty="0" smtClean="0"/>
              <a:t>Total of 1529 unique items.</a:t>
            </a:r>
          </a:p>
          <a:p>
            <a:pPr algn="l"/>
            <a:endParaRPr lang="en-IN" b="1" dirty="0" smtClean="0"/>
          </a:p>
          <a:p>
            <a:pPr algn="l">
              <a:buFont typeface="Arial" pitchFamily="34" charset="0"/>
              <a:buChar char="•"/>
            </a:pPr>
            <a:r>
              <a:rPr lang="en-IN" b="1" dirty="0" smtClean="0"/>
              <a:t> category1, category2 contains missing values and category 3 are binary masked features, ordered masked feature, unordered masked feature.</a:t>
            </a:r>
          </a:p>
          <a:p>
            <a:pPr algn="l">
              <a:buFont typeface="Arial" pitchFamily="34" charset="0"/>
              <a:buChar char="•"/>
            </a:pPr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100010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</a:rPr>
              <a:t>EDA of </a:t>
            </a:r>
            <a:r>
              <a:rPr lang="en-IN" sz="3600" b="1" smtClean="0">
                <a:solidFill>
                  <a:schemeClr val="tx1"/>
                </a:solidFill>
              </a:rPr>
              <a:t>old Dataset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7861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Old Data set</a:t>
            </a:r>
            <a:endParaRPr lang="en-IN" sz="2400" b="1" dirty="0"/>
          </a:p>
        </p:txBody>
      </p:sp>
      <p:pic>
        <p:nvPicPr>
          <p:cNvPr id="12" name="Picture 11" descr="old datas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500174"/>
            <a:ext cx="8429684" cy="2000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62912" cy="71437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Feature Selection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142984"/>
            <a:ext cx="8715436" cy="542928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 For </a:t>
            </a:r>
            <a:r>
              <a:rPr lang="en-IN" sz="4400" b="1" dirty="0" smtClean="0">
                <a:solidFill>
                  <a:schemeClr val="tx1"/>
                </a:solidFill>
              </a:rPr>
              <a:t>Time series</a:t>
            </a:r>
            <a:r>
              <a:rPr lang="en-IN" b="1" dirty="0" smtClean="0">
                <a:solidFill>
                  <a:schemeClr val="tx1"/>
                </a:solidFill>
              </a:rPr>
              <a:t> model 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  </a:t>
            </a:r>
            <a:r>
              <a:rPr lang="en-IN" b="1" dirty="0" err="1" smtClean="0">
                <a:solidFill>
                  <a:schemeClr val="tx1"/>
                </a:solidFill>
              </a:rPr>
              <a:t>Uni</a:t>
            </a:r>
            <a:r>
              <a:rPr lang="en-IN" b="1" dirty="0" smtClean="0">
                <a:solidFill>
                  <a:schemeClr val="tx1"/>
                </a:solidFill>
              </a:rPr>
              <a:t>-variant analysis used.</a:t>
            </a:r>
          </a:p>
          <a:p>
            <a:pPr algn="l"/>
            <a:endParaRPr lang="en-IN" b="1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 For data driven models: 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  all the time related features from </a:t>
            </a:r>
            <a:r>
              <a:rPr lang="en-IN" b="1" dirty="0" err="1" smtClean="0">
                <a:solidFill>
                  <a:schemeClr val="tx1"/>
                </a:solidFill>
              </a:rPr>
              <a:t>datetime</a:t>
            </a:r>
            <a:r>
              <a:rPr lang="en-IN" b="1" dirty="0" smtClean="0">
                <a:solidFill>
                  <a:schemeClr val="tx1"/>
                </a:solidFill>
              </a:rPr>
              <a:t>     column and done some feature engineering for some extra predicted features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4692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EDA </a:t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(By Week)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Number of Sales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4071966" cy="2786064"/>
          </a:xfrm>
        </p:spPr>
      </p:pic>
      <p:pic>
        <p:nvPicPr>
          <p:cNvPr id="5" name="Picture 4" descr="Number of pric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1500174"/>
            <a:ext cx="4357718" cy="27860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500571"/>
            <a:ext cx="4286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Sum of Number of </a:t>
            </a:r>
          </a:p>
          <a:p>
            <a:pPr algn="ctr"/>
            <a:r>
              <a:rPr lang="en-IN" sz="3200" b="1" dirty="0" smtClean="0"/>
              <a:t>Sales</a:t>
            </a:r>
            <a:endParaRPr lang="en-IN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4876" y="4500570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Sum of Price</a:t>
            </a:r>
            <a:endParaRPr lang="en-IN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EDA</a:t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(Quarter of Year)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5000636"/>
            <a:ext cx="371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Sum of Number of Sales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7" name="Picture 6" descr="Sum of Number of Sal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000240"/>
            <a:ext cx="4071966" cy="2857520"/>
          </a:xfrm>
          <a:prstGeom prst="rect">
            <a:avLst/>
          </a:prstGeom>
        </p:spPr>
      </p:pic>
      <p:pic>
        <p:nvPicPr>
          <p:cNvPr id="8" name="Picture 7" descr="Sum of price by quart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000240"/>
            <a:ext cx="4214842" cy="2857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4876" y="5072074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Sum of Price</a:t>
            </a:r>
            <a:endParaRPr lang="en-IN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EDA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6072206"/>
            <a:ext cx="778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Auto co related Plot for max Item ID</a:t>
            </a:r>
            <a:endParaRPr lang="en-IN" sz="3200" b="1" dirty="0"/>
          </a:p>
        </p:txBody>
      </p:sp>
      <p:pic>
        <p:nvPicPr>
          <p:cNvPr id="8" name="Picture 7" descr="auto corelated plot(1).p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500174"/>
            <a:ext cx="8429684" cy="421484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280</TotalTime>
  <Words>431</Words>
  <Application>Microsoft Office PowerPoint</Application>
  <PresentationFormat>On-screen Show (4:3)</PresentationFormat>
  <Paragraphs>109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Verve</vt:lpstr>
      <vt:lpstr>Slide 1</vt:lpstr>
      <vt:lpstr>Team Members</vt:lpstr>
      <vt:lpstr>Problem Set</vt:lpstr>
      <vt:lpstr> Data Description</vt:lpstr>
      <vt:lpstr>EDA of old Dataset</vt:lpstr>
      <vt:lpstr>Feature Selection </vt:lpstr>
      <vt:lpstr>EDA  (By Week)</vt:lpstr>
      <vt:lpstr>EDA (Quarter of Year)</vt:lpstr>
      <vt:lpstr>EDA</vt:lpstr>
      <vt:lpstr>EDA</vt:lpstr>
      <vt:lpstr>EDA</vt:lpstr>
      <vt:lpstr>EDA (for Holidays)</vt:lpstr>
      <vt:lpstr>EDA</vt:lpstr>
      <vt:lpstr>Data Driven Model (Linear Regression and XGBoost)</vt:lpstr>
      <vt:lpstr>Data Driven Model</vt:lpstr>
      <vt:lpstr>Linear with Lasso</vt:lpstr>
      <vt:lpstr>Linear with Ridge</vt:lpstr>
      <vt:lpstr>Data Driven Model for XGBoost</vt:lpstr>
      <vt:lpstr>Cross Validation Score</vt:lpstr>
      <vt:lpstr>EDA for Data Driven Model </vt:lpstr>
      <vt:lpstr>Traditional Methods</vt:lpstr>
      <vt:lpstr>Metrics</vt:lpstr>
      <vt:lpstr>Prediction of Price</vt:lpstr>
      <vt:lpstr>Prediction of Sales</vt:lpstr>
      <vt:lpstr>PACF and ACF Plot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vaibhav rane</dc:creator>
  <cp:lastModifiedBy>vaibhav rane</cp:lastModifiedBy>
  <cp:revision>67</cp:revision>
  <dcterms:created xsi:type="dcterms:W3CDTF">2019-02-10T05:47:09Z</dcterms:created>
  <dcterms:modified xsi:type="dcterms:W3CDTF">2019-02-10T10:42:23Z</dcterms:modified>
</cp:coreProperties>
</file>