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2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576" autoAdjust="0"/>
  </p:normalViewPr>
  <p:slideViewPr>
    <p:cSldViewPr>
      <p:cViewPr varScale="1">
        <p:scale>
          <a:sx n="36" d="100"/>
          <a:sy n="36" d="100"/>
        </p:scale>
        <p:origin x="-378" y="-10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Black and white photo of the Zeeland Bridge in the Netherlands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Black and white photo looking up at the suspension cables of a bridge with clouds in the background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4" name="Black and white photo of the Zeeland Bridge in the Netherlands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5" name="Black and white photo of the underside of a bridge going over a river and against the sky 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13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photo looking up at the suspension cables of a bridge with clouds in the background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Black and white photo of the underside of a bridge going over a river and against the sky 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Black and white photo of the underside of a bridge going over a river and against the sky "/>
          <p:cNvSpPr>
            <a:spLocks noGrp="1"/>
          </p:cNvSpPr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4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5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100" y="13017500"/>
            <a:ext cx="419100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Amith.N.P"/>
          <p:cNvSpPr txBox="1">
            <a:spLocks noGrp="1"/>
          </p:cNvSpPr>
          <p:nvPr>
            <p:ph type="body" idx="21"/>
          </p:nvPr>
        </p:nvSpPr>
        <p:spPr>
          <a:xfrm>
            <a:off x="833358" y="8501074"/>
            <a:ext cx="13500100" cy="665760"/>
          </a:xfrm>
          <a:prstGeom prst="rect">
            <a:avLst/>
          </a:prstGeom>
        </p:spPr>
        <p:txBody>
          <a:bodyPr/>
          <a:lstStyle/>
          <a:p>
            <a:r>
              <a:rPr lang="en-US" sz="3600" i="0" dirty="0" err="1" smtClean="0">
                <a:solidFill>
                  <a:srgbClr val="002060"/>
                </a:solidFill>
                <a:latin typeface="Franklin Gothic Heavy" pitchFamily="34" charset="0"/>
              </a:rPr>
              <a:t>Akshay</a:t>
            </a:r>
            <a:r>
              <a:rPr lang="en-US" sz="3600" i="0" dirty="0" smtClean="0">
                <a:solidFill>
                  <a:srgbClr val="002060"/>
                </a:solidFill>
                <a:latin typeface="Franklin Gothic Heavy" pitchFamily="34" charset="0"/>
              </a:rPr>
              <a:t> M</a:t>
            </a:r>
            <a:endParaRPr sz="3600" i="0">
              <a:solidFill>
                <a:srgbClr val="002060"/>
              </a:solidFill>
              <a:latin typeface="Franklin Gothic Heavy" pitchFamily="34" charset="0"/>
            </a:endParaRPr>
          </a:p>
        </p:txBody>
      </p:sp>
      <p:pic>
        <p:nvPicPr>
          <p:cNvPr id="160" name="sales.jpeg" descr="sales.jpeg"/>
          <p:cNvPicPr>
            <a:picLocks noGrp="1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823022" y="801904"/>
            <a:ext cx="22733001" cy="7658101"/>
          </a:xfrm>
          <a:prstGeom prst="rect">
            <a:avLst/>
          </a:prstGeom>
        </p:spPr>
      </p:pic>
      <p:sp>
        <p:nvSpPr>
          <p:cNvPr id="161" name="Analysing Amazon sales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Analysing Amazon sales data</a:t>
            </a:r>
          </a:p>
        </p:txBody>
      </p:sp>
      <p:pic>
        <p:nvPicPr>
          <p:cNvPr id="162" name="Amazon.png" descr="Amazon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7176301" y="10183595"/>
            <a:ext cx="3353122" cy="188613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extBox 7"/>
          <p:cNvSpPr txBox="1"/>
          <p:nvPr/>
        </p:nvSpPr>
        <p:spPr>
          <a:xfrm>
            <a:off x="12977818" y="8072446"/>
            <a:ext cx="10501386" cy="1092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r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August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 9, 2024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Conclusion</a:t>
            </a:r>
            <a:endParaRPr/>
          </a:p>
        </p:txBody>
      </p:sp>
      <p:sp>
        <p:nvSpPr>
          <p:cNvPr id="168" name="Sales management has gained importance to meet increasing competition and the…"/>
          <p:cNvSpPr txBox="1"/>
          <p:nvPr/>
        </p:nvSpPr>
        <p:spPr>
          <a:xfrm>
            <a:off x="904796" y="3500414"/>
            <a:ext cx="22494922" cy="948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1. </a:t>
            </a:r>
            <a:r>
              <a:rPr lang="en-IN" sz="4000" b="1" dirty="0" smtClean="0">
                <a:latin typeface="Arial Narrow" pitchFamily="34" charset="0"/>
              </a:rPr>
              <a:t>Seasonality </a:t>
            </a:r>
            <a:r>
              <a:rPr lang="en-IN" sz="4000" b="1" dirty="0" smtClean="0">
                <a:latin typeface="Arial Narrow" pitchFamily="34" charset="0"/>
              </a:rPr>
              <a:t>in Sales</a:t>
            </a:r>
            <a:r>
              <a:rPr lang="en-IN" sz="4000" b="1" dirty="0" smtClean="0">
                <a:latin typeface="Arial Narrow" pitchFamily="34" charset="0"/>
              </a:rPr>
              <a:t>: </a:t>
            </a:r>
            <a:r>
              <a:rPr lang="en-IN" sz="4000" b="1" dirty="0" smtClean="0">
                <a:latin typeface="Arial Narrow" pitchFamily="34" charset="0"/>
              </a:rPr>
              <a:t>Sales peak in November and February, likely due to holiday shopping or promotions. Businesses should target marketing efforts during these months to boost revenue.</a:t>
            </a: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en-IN" sz="4000" b="1" dirty="0" smtClean="0">
              <a:latin typeface="Arial Narrow" pitchFamily="34" charset="0"/>
            </a:endParaRP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2. </a:t>
            </a:r>
            <a:r>
              <a:rPr lang="en-IN" sz="4000" b="1" dirty="0" smtClean="0">
                <a:latin typeface="Arial Narrow" pitchFamily="34" charset="0"/>
              </a:rPr>
              <a:t>Revenue </a:t>
            </a:r>
            <a:r>
              <a:rPr lang="en-IN" sz="4000" b="1" dirty="0" smtClean="0">
                <a:latin typeface="Arial Narrow" pitchFamily="34" charset="0"/>
              </a:rPr>
              <a:t>Growth</a:t>
            </a:r>
            <a:r>
              <a:rPr lang="en-IN" sz="4000" b="1" dirty="0" smtClean="0">
                <a:latin typeface="Arial Narrow" pitchFamily="34" charset="0"/>
              </a:rPr>
              <a:t>: </a:t>
            </a:r>
            <a:r>
              <a:rPr lang="en-IN" sz="4000" b="1" dirty="0" smtClean="0">
                <a:latin typeface="Arial Narrow" pitchFamily="34" charset="0"/>
              </a:rPr>
              <a:t>A significant revenue spike in 2012 suggests successful marketing, product launches, or expansion.</a:t>
            </a: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en-IN" sz="4000" b="1" dirty="0" smtClean="0">
              <a:latin typeface="Arial Narrow" pitchFamily="34" charset="0"/>
            </a:endParaRP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3. </a:t>
            </a:r>
            <a:r>
              <a:rPr lang="en-IN" sz="4000" b="1" dirty="0" smtClean="0">
                <a:latin typeface="Arial Narrow" pitchFamily="34" charset="0"/>
              </a:rPr>
              <a:t>Profitability: </a:t>
            </a:r>
            <a:r>
              <a:rPr lang="en-IN" sz="4000" b="1" dirty="0" smtClean="0">
                <a:latin typeface="Arial Narrow" pitchFamily="34" charset="0"/>
              </a:rPr>
              <a:t>Despite revenue fluctuations, the business has maintained strong annual profits, reflecting effective cost management.</a:t>
            </a: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en-IN" sz="4000" b="1" dirty="0" smtClean="0">
              <a:latin typeface="Arial Narrow" pitchFamily="34" charset="0"/>
            </a:endParaRP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Overall, the business shows strong performance with opportunities to leverage seasonal trends and sustain profitability</a:t>
            </a:r>
            <a:r>
              <a:rPr lang="en-IN" sz="3200" dirty="0" smtClean="0"/>
              <a:t>.</a:t>
            </a:r>
            <a:endParaRPr sz="320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–Amith.N.P"/>
          <p:cNvSpPr txBox="1">
            <a:spLocks noGrp="1"/>
          </p:cNvSpPr>
          <p:nvPr>
            <p:ph type="body" idx="21"/>
          </p:nvPr>
        </p:nvSpPr>
        <p:spPr>
          <a:xfrm>
            <a:off x="990600" y="8420100"/>
            <a:ext cx="22390100" cy="748923"/>
          </a:xfrm>
          <a:prstGeom prst="rect">
            <a:avLst/>
          </a:prstGeom>
        </p:spPr>
        <p:txBody>
          <a:bodyPr/>
          <a:lstStyle/>
          <a:p>
            <a:r>
              <a:rPr lang="en-US" i="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Britannic Bold" pitchFamily="34" charset="0"/>
              </a:rPr>
              <a:t>Presented by </a:t>
            </a:r>
            <a:r>
              <a:rPr lang="en-US" i="0" dirty="0" err="1" smtClean="0">
                <a:solidFill>
                  <a:schemeClr val="bg1">
                    <a:lumMod val="90000"/>
                    <a:lumOff val="10000"/>
                  </a:schemeClr>
                </a:solidFill>
                <a:latin typeface="Britannic Bold" pitchFamily="34" charset="0"/>
              </a:rPr>
              <a:t>Akshay</a:t>
            </a:r>
            <a:r>
              <a:rPr lang="en-US" i="0" dirty="0" smtClean="0">
                <a:solidFill>
                  <a:schemeClr val="bg1">
                    <a:lumMod val="90000"/>
                    <a:lumOff val="10000"/>
                  </a:schemeClr>
                </a:solidFill>
                <a:latin typeface="Britannic Bold" pitchFamily="34" charset="0"/>
              </a:rPr>
              <a:t> M</a:t>
            </a:r>
            <a:endParaRPr i="0">
              <a:solidFill>
                <a:schemeClr val="bg1">
                  <a:lumMod val="90000"/>
                  <a:lumOff val="10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186" name="“Thank You”"/>
          <p:cNvSpPr txBox="1">
            <a:spLocks noGrp="1"/>
          </p:cNvSpPr>
          <p:nvPr>
            <p:ph type="body" idx="22"/>
          </p:nvPr>
        </p:nvSpPr>
        <p:spPr>
          <a:xfrm>
            <a:off x="2374900" y="6000750"/>
            <a:ext cx="19621500" cy="1579920"/>
          </a:xfrm>
          <a:prstGeom prst="rect">
            <a:avLst/>
          </a:prstGeom>
        </p:spPr>
        <p:txBody>
          <a:bodyPr/>
          <a:lstStyle/>
          <a:p>
            <a:r>
              <a:rPr sz="9600">
                <a:solidFill>
                  <a:srgbClr val="FF0000"/>
                </a:solidFill>
              </a:rPr>
              <a:t>“Thank You”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Detailed project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Detailed project report</a:t>
            </a:r>
          </a:p>
        </p:txBody>
      </p:sp>
      <p:sp>
        <p:nvSpPr>
          <p:cNvPr id="165" name="Introduction: Brief overview of the project and objectives.…"/>
          <p:cNvSpPr txBox="1"/>
          <p:nvPr/>
        </p:nvSpPr>
        <p:spPr>
          <a:xfrm>
            <a:off x="1614510" y="4080588"/>
            <a:ext cx="21170901" cy="746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/>
            </a:r>
            <a:br/>
            <a:r>
              <a:rPr>
                <a:solidFill>
                  <a:srgbClr val="C84B36"/>
                </a:solidFill>
              </a:rPr>
              <a:t>Introduction</a:t>
            </a:r>
            <a:r>
              <a:t>: Brief overview of the project and objectives. </a:t>
            </a:r>
          </a:p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C84B36"/>
                </a:solidFill>
              </a:rPr>
              <a:t>Data Description</a:t>
            </a:r>
            <a:r>
              <a:t>: Information about the dataset and the ETL process.</a:t>
            </a:r>
            <a:endParaRPr sz="1200"/>
          </a:p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C84A36"/>
                </a:solidFill>
              </a:rPr>
              <a:t>Analysis</a:t>
            </a:r>
            <a:r>
              <a:t>: Detailed analysis with visualisations.</a:t>
            </a:r>
            <a:endParaRPr sz="1200"/>
          </a:p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C84B36"/>
                </a:solidFill>
              </a:rPr>
              <a:t>Findings</a:t>
            </a:r>
            <a:r>
              <a:t>: Key insights and relationships discovered.</a:t>
            </a:r>
            <a:endParaRPr sz="1200"/>
          </a:p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>
                <a:solidFill>
                  <a:srgbClr val="C84B36"/>
                </a:solidFill>
              </a:rPr>
              <a:t>Conclusion</a:t>
            </a:r>
            <a:r>
              <a:t>: Summary of the project and potential recommendations.</a:t>
            </a:r>
          </a:p>
          <a:p>
            <a:pPr>
              <a:lnSpc>
                <a:spcPts val="6100"/>
              </a:lnSpc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sz="120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68" name="Sales management has gained importance to meet increasing competition and the…"/>
          <p:cNvSpPr txBox="1"/>
          <p:nvPr/>
        </p:nvSpPr>
        <p:spPr>
          <a:xfrm>
            <a:off x="952500" y="4991100"/>
            <a:ext cx="22494922" cy="599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Sales management has gained importance to meet increasing competition and the</a:t>
            </a:r>
            <a:endParaRPr sz="1200"/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need for improved methods of distribution to reduce cost and to increase profits. Sales</a:t>
            </a:r>
            <a:endParaRPr sz="1200"/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management today is the most important function in a commercial and business</a:t>
            </a:r>
            <a:r>
              <a:rPr sz="1200"/>
              <a:t>   </a:t>
            </a:r>
            <a:r>
              <a:t>enterprise.</a:t>
            </a:r>
            <a:endParaRPr sz="120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Month-Wise Sa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Month-Wise Sales</a:t>
            </a:r>
          </a:p>
        </p:txBody>
      </p:sp>
      <p:pic>
        <p:nvPicPr>
          <p:cNvPr id="171" name="C6B0AF5F-4360-4F27-BE95-0BFECD41FD9A.png" descr="C6B0AF5F-4360-4F27-BE95-0BFECD41FD9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807" y="3965082"/>
            <a:ext cx="15301671" cy="839419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sp>
        <p:nvSpPr>
          <p:cNvPr id="172" name="In this Graph we can see that the revenue was in its peek in February and was low in August"/>
          <p:cNvSpPr txBox="1"/>
          <p:nvPr/>
        </p:nvSpPr>
        <p:spPr>
          <a:xfrm>
            <a:off x="16259568" y="5906425"/>
            <a:ext cx="7433580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In this Graph we can see that the revenue was in its peek in February and was low in August </a:t>
            </a:r>
          </a:p>
        </p:txBody>
      </p:sp>
      <p:sp>
        <p:nvSpPr>
          <p:cNvPr id="173" name="Graph:"/>
          <p:cNvSpPr txBox="1"/>
          <p:nvPr/>
        </p:nvSpPr>
        <p:spPr>
          <a:xfrm>
            <a:off x="16336677" y="4624669"/>
            <a:ext cx="21939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4B3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Graph: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Yearly-Wise Sa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Yearly-Wise Sales</a:t>
            </a:r>
          </a:p>
        </p:txBody>
      </p:sp>
      <p:sp>
        <p:nvSpPr>
          <p:cNvPr id="176" name="In this Graph we can see that the revenue was in its peek in 2011-2012 and gradual declined from 2013 to 2015 and form graph we can see that form 2016 it is slightly in increase"/>
          <p:cNvSpPr txBox="1"/>
          <p:nvPr/>
        </p:nvSpPr>
        <p:spPr>
          <a:xfrm>
            <a:off x="16306962" y="5807639"/>
            <a:ext cx="7433580" cy="673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In this Graph we can see that the revenue was in its peek in 2011-2012 and gradual declined from 2013 to 2015 and form graph we can see that form 2016 it is slightly in increase </a:t>
            </a:r>
          </a:p>
        </p:txBody>
      </p:sp>
      <p:sp>
        <p:nvSpPr>
          <p:cNvPr id="177" name="Graph:"/>
          <p:cNvSpPr txBox="1"/>
          <p:nvPr/>
        </p:nvSpPr>
        <p:spPr>
          <a:xfrm>
            <a:off x="16336677" y="4624669"/>
            <a:ext cx="219392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4B3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Graph:</a:t>
            </a:r>
          </a:p>
        </p:txBody>
      </p:sp>
      <p:pic>
        <p:nvPicPr>
          <p:cNvPr id="178" name="59753480-6F2B-478C-9834-7843284F138D.png" descr="59753480-6F2B-478C-9834-7843284F138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997" y="4278569"/>
            <a:ext cx="15166323" cy="8319941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Yearly Month-Wise Sa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Yearly Month-Wise Sales</a:t>
            </a:r>
          </a:p>
        </p:txBody>
      </p:sp>
      <p:pic>
        <p:nvPicPr>
          <p:cNvPr id="181" name="0A6D98DC-33E2-42F4-AA85-3F3A53B31C70.png" descr="0A6D98DC-33E2-42F4-AA85-3F3A53B31C7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2378" y="3724210"/>
            <a:ext cx="14811908" cy="8924644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</p:pic>
      <p:sp>
        <p:nvSpPr>
          <p:cNvPr id="182" name="In this graph we can see That the sales were all time high in march 2013 and low in may 2011 ,July 2013,2014"/>
          <p:cNvSpPr txBox="1"/>
          <p:nvPr/>
        </p:nvSpPr>
        <p:spPr>
          <a:xfrm>
            <a:off x="15830619" y="5899149"/>
            <a:ext cx="8139793" cy="378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1" algn="just">
              <a:defRPr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t>In this graph we can see</a:t>
            </a:r>
            <a:br/>
            <a:r>
              <a:t>That the sales were all time high in march 2013 and low in may 2011 ,July 2013,2014</a:t>
            </a:r>
          </a:p>
        </p:txBody>
      </p:sp>
      <p:sp>
        <p:nvSpPr>
          <p:cNvPr id="183" name="Graph:"/>
          <p:cNvSpPr txBox="1"/>
          <p:nvPr/>
        </p:nvSpPr>
        <p:spPr>
          <a:xfrm>
            <a:off x="15910134" y="4490542"/>
            <a:ext cx="2352676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C84B36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Graph: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Trends and Key Metrics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047804" y="3643290"/>
            <a:ext cx="9715568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5400" b="1" dirty="0" smtClean="0">
                <a:solidFill>
                  <a:srgbClr val="002060"/>
                </a:solidFill>
              </a:rPr>
              <a:t>Month-Wise </a:t>
            </a:r>
            <a:r>
              <a:rPr lang="en-IN" sz="5400" b="1" dirty="0" smtClean="0">
                <a:solidFill>
                  <a:srgbClr val="002060"/>
                </a:solidFill>
              </a:rPr>
              <a:t>Sales Trends</a:t>
            </a:r>
            <a:r>
              <a:rPr lang="en-IN" sz="5400" b="1" dirty="0" smtClean="0">
                <a:solidFill>
                  <a:srgbClr val="002060"/>
                </a:solidFill>
              </a:rPr>
              <a:t>: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Months for Revenue: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February: $24,740,517.77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November: $20,568,222.76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April: $16,187,186.33</a:t>
            </a:r>
          </a:p>
          <a:p>
            <a:endParaRPr lang="en-IN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2977818" y="3643290"/>
            <a:ext cx="9286940" cy="5822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5400" b="1" dirty="0" smtClean="0">
                <a:solidFill>
                  <a:srgbClr val="002060"/>
                </a:solidFill>
              </a:rPr>
              <a:t>Year-Wise Sales Trends: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Years for Revenue: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2012: $31,898,644.52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2013: $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20,330,448.66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2010: $19,186,024.92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Yearly Month-wise Sales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90746" y="5143488"/>
            <a:ext cx="8501122" cy="70275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5400" b="1" dirty="0" smtClean="0">
                <a:solidFill>
                  <a:srgbClr val="002060"/>
                </a:solidFill>
                <a:latin typeface="Franklin Gothic Demi Cond" pitchFamily="34" charset="0"/>
              </a:rPr>
              <a:t>• </a:t>
            </a:r>
            <a:r>
              <a:rPr lang="en-IN" sz="5400" b="1" dirty="0" smtClean="0">
                <a:solidFill>
                  <a:srgbClr val="002060"/>
                </a:solidFill>
                <a:latin typeface="Franklin Gothic Demi Cond" pitchFamily="34" charset="0"/>
              </a:rPr>
              <a:t>Top Periods</a:t>
            </a:r>
            <a:r>
              <a:rPr lang="en-IN" sz="5400" b="1" dirty="0" smtClean="0">
                <a:solidFill>
                  <a:srgbClr val="002060"/>
                </a:solidFill>
                <a:latin typeface="Franklin Gothic Demi Cond" pitchFamily="34" charset="0"/>
              </a:rPr>
              <a:t>:</a:t>
            </a:r>
          </a:p>
          <a:p>
            <a:endParaRPr lang="en-IN" sz="4400" dirty="0" smtClean="0"/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October 2010: $6,064,933.75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November 2011: $5,938,385.58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November 2016: $5,876,405.20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0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1110" y="5000612"/>
            <a:ext cx="11072890" cy="5914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4800" b="1" dirty="0" smtClean="0">
                <a:solidFill>
                  <a:srgbClr val="002060"/>
                </a:solidFill>
                <a:latin typeface="Franklin Gothic Demi Cond" pitchFamily="34" charset="0"/>
              </a:rPr>
              <a:t>• </a:t>
            </a:r>
            <a:r>
              <a:rPr lang="en-IN" b="1" dirty="0" smtClean="0">
                <a:solidFill>
                  <a:srgbClr val="002060"/>
                </a:solidFill>
                <a:latin typeface="Franklin Gothic Demi Cond" pitchFamily="34" charset="0"/>
              </a:rPr>
              <a:t>Key </a:t>
            </a:r>
            <a:r>
              <a:rPr lang="en-IN" b="1" dirty="0" smtClean="0">
                <a:solidFill>
                  <a:srgbClr val="002060"/>
                </a:solidFill>
                <a:latin typeface="Franklin Gothic Demi Cond" pitchFamily="34" charset="0"/>
              </a:rPr>
              <a:t>Metrics:</a:t>
            </a:r>
          </a:p>
          <a:p>
            <a:endParaRPr lang="en-IN" dirty="0" smtClean="0"/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Total Units Sold: 512,871 units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Average Unit Price: $276.76</a:t>
            </a:r>
          </a:p>
          <a:p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• </a:t>
            </a:r>
            <a:r>
              <a:rPr lang="en-IN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Average Total Profit: $441,681.98</a:t>
            </a:r>
            <a:endParaRPr kumimoji="0" lang="en-IN" sz="4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 Narrow" pitchFamily="34" charset="0"/>
              <a:sym typeface="Palatin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3108" y="3214662"/>
            <a:ext cx="3000396" cy="26673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6000" b="1" dirty="0" smtClean="0">
                <a:solidFill>
                  <a:srgbClr val="C00000"/>
                </a:solidFill>
              </a:rPr>
              <a:t>Trends: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0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Findings</a:t>
            </a:r>
            <a:endParaRPr/>
          </a:p>
        </p:txBody>
      </p:sp>
      <p:sp>
        <p:nvSpPr>
          <p:cNvPr id="168" name="Sales management has gained importance to meet increasing competition and the…"/>
          <p:cNvSpPr txBox="1"/>
          <p:nvPr/>
        </p:nvSpPr>
        <p:spPr>
          <a:xfrm>
            <a:off x="952500" y="4991100"/>
            <a:ext cx="22494922" cy="677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• </a:t>
            </a:r>
            <a:r>
              <a:rPr lang="en-IN" sz="4000" b="1" dirty="0" smtClean="0">
                <a:latin typeface="Arial Narrow" pitchFamily="34" charset="0"/>
              </a:rPr>
              <a:t>Seasonality: Sales peak in November and February, indicating potential seasonal trends, possibly due to holiday shopping or promotions.</a:t>
            </a: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en-IN" sz="4000" b="1" dirty="0" smtClean="0">
              <a:latin typeface="Arial Narrow" pitchFamily="34" charset="0"/>
            </a:endParaRP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• Revenue </a:t>
            </a:r>
            <a:r>
              <a:rPr lang="en-IN" sz="4000" b="1" dirty="0" smtClean="0">
                <a:latin typeface="Arial Narrow" pitchFamily="34" charset="0"/>
              </a:rPr>
              <a:t>Growth: Significant </a:t>
            </a:r>
            <a:r>
              <a:rPr lang="en-IN" sz="4000" b="1" dirty="0" smtClean="0">
                <a:latin typeface="Arial Narrow" pitchFamily="34" charset="0"/>
              </a:rPr>
              <a:t>revenue spikes in 2012, suggesting potential business expansion or successful campaigns during that year.</a:t>
            </a: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endParaRPr lang="en-IN" sz="4000" b="1" dirty="0" smtClean="0">
              <a:latin typeface="Arial Narrow" pitchFamily="34" charset="0"/>
            </a:endParaRPr>
          </a:p>
          <a:p>
            <a:pPr algn="just">
              <a:defRPr>
                <a:solidFill>
                  <a:srgbClr val="000000"/>
                </a:solidFill>
                <a:latin typeface="American Typewriter"/>
                <a:ea typeface="American Typewriter"/>
                <a:cs typeface="American Typewriter"/>
                <a:sym typeface="American Typewriter"/>
              </a:defRPr>
            </a:pPr>
            <a:r>
              <a:rPr lang="en-IN" sz="4000" b="1" dirty="0" smtClean="0">
                <a:latin typeface="Arial Narrow" pitchFamily="34" charset="0"/>
              </a:rPr>
              <a:t>• Profitability: Despite fluctuations in revenue, the average total profit remains robust, implying effective cost management</a:t>
            </a:r>
            <a:r>
              <a:rPr lang="en-IN" sz="3200" dirty="0" smtClean="0"/>
              <a:t>.</a:t>
            </a:r>
            <a:endParaRPr sz="320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403</Words>
  <PresentationFormat>Custom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New_Template4</vt:lpstr>
      <vt:lpstr>Analysing Amazon sales data</vt:lpstr>
      <vt:lpstr>Detailed project report</vt:lpstr>
      <vt:lpstr>Introduction</vt:lpstr>
      <vt:lpstr>Month-Wise Sales</vt:lpstr>
      <vt:lpstr>Yearly-Wise Sales</vt:lpstr>
      <vt:lpstr>Yearly Month-Wise Sales</vt:lpstr>
      <vt:lpstr>Sales Trends and Key Metrics</vt:lpstr>
      <vt:lpstr> Yearly Month-wise Sales</vt:lpstr>
      <vt:lpstr>Findings</vt:lpstr>
      <vt:lpstr>Conclusion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Analysing Amazon sales data</dc:title>
  <dc:creator>USER</dc:creator>
  <cp:lastModifiedBy>USER</cp:lastModifiedBy>
  <cp:revision>7</cp:revision>
  <dcterms:modified xsi:type="dcterms:W3CDTF">2024-08-11T06:40:15Z</dcterms:modified>
</cp:coreProperties>
</file>