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Oswald" charset="0"/>
      <p:regular r:id="rId14"/>
      <p:bold r:id="rId15"/>
    </p:embeddedFont>
    <p:embeddedFont>
      <p:font typeface="Average" charset="0"/>
      <p:regular r:id="rId16"/>
    </p:embeddedFont>
    <p:embeddedFont>
      <p:font typeface="Georgia" pitchFamily="18"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4" d="100"/>
          <a:sy n="94" d="100"/>
        </p:scale>
        <p:origin x="-474" y="-90"/>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80f91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c6f980f91_0_2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f17f417759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f17f417759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6f980f91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f17f417759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f17f41775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f17f417759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f17f417759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f17f417759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f17f41775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f17f417759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f17f417759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f17f417759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f17f41775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f17f417759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f17f41775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f17f417759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f17f417759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154850" y="3821900"/>
            <a:ext cx="8870100" cy="774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Supply Chain Management Dashboard</a:t>
            </a:r>
            <a:endParaRPr/>
          </a:p>
        </p:txBody>
      </p:sp>
      <p:sp>
        <p:nvSpPr>
          <p:cNvPr id="60" name="Google Shape;60;p13"/>
          <p:cNvSpPr txBox="1">
            <a:spLocks noGrp="1"/>
          </p:cNvSpPr>
          <p:nvPr>
            <p:ph type="subTitle" idx="1"/>
          </p:nvPr>
        </p:nvSpPr>
        <p:spPr>
          <a:xfrm>
            <a:off x="3832400" y="4512500"/>
            <a:ext cx="7801500" cy="46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rPr>
              <a:t>August 9, 2024</a:t>
            </a:r>
            <a:endParaRPr>
              <a:solidFill>
                <a:schemeClr val="dk1"/>
              </a:solidFill>
            </a:endParaRPr>
          </a:p>
        </p:txBody>
      </p:sp>
      <p:sp>
        <p:nvSpPr>
          <p:cNvPr id="61" name="Google Shape;61;p13"/>
          <p:cNvSpPr txBox="1"/>
          <p:nvPr/>
        </p:nvSpPr>
        <p:spPr>
          <a:xfrm>
            <a:off x="6786650" y="4512500"/>
            <a:ext cx="1893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accent3"/>
              </a:solidFill>
              <a:latin typeface="Average"/>
              <a:ea typeface="Average"/>
              <a:cs typeface="Average"/>
              <a:sym typeface="Average"/>
            </a:endParaRPr>
          </a:p>
        </p:txBody>
      </p:sp>
      <p:pic>
        <p:nvPicPr>
          <p:cNvPr id="62" name="Google Shape;62;p13"/>
          <p:cNvPicPr preferRelativeResize="0"/>
          <p:nvPr/>
        </p:nvPicPr>
        <p:blipFill>
          <a:blip r:embed="rId3">
            <a:alphaModFix/>
          </a:blip>
          <a:stretch>
            <a:fillRect/>
          </a:stretch>
        </p:blipFill>
        <p:spPr>
          <a:xfrm>
            <a:off x="331000" y="325775"/>
            <a:ext cx="8491526" cy="3329526"/>
          </a:xfrm>
          <a:prstGeom prst="rect">
            <a:avLst/>
          </a:prstGeom>
          <a:noFill/>
          <a:ln>
            <a:noFill/>
          </a:ln>
        </p:spPr>
      </p:pic>
      <p:sp>
        <p:nvSpPr>
          <p:cNvPr id="63" name="Google Shape;63;p13"/>
          <p:cNvSpPr txBox="1"/>
          <p:nvPr/>
        </p:nvSpPr>
        <p:spPr>
          <a:xfrm>
            <a:off x="331000" y="4512500"/>
            <a:ext cx="4524300" cy="46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rPr>
              <a:t>Akshay M</a:t>
            </a:r>
            <a:endParaRPr sz="2400" b="1">
              <a:solidFill>
                <a:schemeClr val="dk1"/>
              </a:solidFill>
            </a:endParaRPr>
          </a:p>
        </p:txBody>
      </p:sp>
      <p:cxnSp>
        <p:nvCxnSpPr>
          <p:cNvPr id="64" name="Google Shape;64;p13"/>
          <p:cNvCxnSpPr/>
          <p:nvPr/>
        </p:nvCxnSpPr>
        <p:spPr>
          <a:xfrm rot="10800000" flipH="1">
            <a:off x="178600" y="3833725"/>
            <a:ext cx="8846400" cy="12000"/>
          </a:xfrm>
          <a:prstGeom prst="straightConnector1">
            <a:avLst/>
          </a:prstGeom>
          <a:noFill/>
          <a:ln w="9525" cap="flat" cmpd="sng">
            <a:solidFill>
              <a:schemeClr val="dk2"/>
            </a:solidFill>
            <a:prstDash val="solid"/>
            <a:round/>
            <a:headEnd type="none" w="med" len="med"/>
            <a:tailEnd type="none" w="med" len="med"/>
          </a:ln>
        </p:spPr>
      </p:cxnSp>
      <p:cxnSp>
        <p:nvCxnSpPr>
          <p:cNvPr id="65" name="Google Shape;65;p13"/>
          <p:cNvCxnSpPr/>
          <p:nvPr/>
        </p:nvCxnSpPr>
        <p:spPr>
          <a:xfrm>
            <a:off x="142875" y="4583900"/>
            <a:ext cx="8894100" cy="47700"/>
          </a:xfrm>
          <a:prstGeom prst="straightConnector1">
            <a:avLst/>
          </a:prstGeom>
          <a:noFill/>
          <a:ln w="9525" cap="flat" cmpd="sng">
            <a:solidFill>
              <a:schemeClr val="dk2"/>
            </a:solidFill>
            <a:prstDash val="solid"/>
            <a:round/>
            <a:headEnd type="none" w="med" len="med"/>
            <a:tailEnd type="none" w="med" len="med"/>
          </a:ln>
        </p:spPr>
      </p:cxnSp>
      <p:sp>
        <p:nvSpPr>
          <p:cNvPr id="66" name="Google Shape;66;p13"/>
          <p:cNvSpPr txBox="1"/>
          <p:nvPr/>
        </p:nvSpPr>
        <p:spPr>
          <a:xfrm>
            <a:off x="3345675" y="4546850"/>
            <a:ext cx="2976600" cy="3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CCCCCC"/>
                </a:solidFill>
                <a:latin typeface="Average"/>
                <a:ea typeface="Average"/>
                <a:cs typeface="Average"/>
                <a:sym typeface="Average"/>
              </a:rPr>
              <a:t>Business Analysis internship</a:t>
            </a:r>
            <a:endParaRPr sz="1800">
              <a:solidFill>
                <a:srgbClr val="CCCCCC"/>
              </a:solidFill>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490250" y="526350"/>
            <a:ext cx="81774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200" b="1"/>
              <a:t>Conclusion: </a:t>
            </a:r>
            <a:endParaRPr sz="4200" b="1"/>
          </a:p>
          <a:p>
            <a:pPr marL="0" lvl="0" indent="0" algn="l" rtl="0">
              <a:spcBef>
                <a:spcPts val="0"/>
              </a:spcBef>
              <a:spcAft>
                <a:spcPts val="0"/>
              </a:spcAft>
              <a:buNone/>
            </a:pPr>
            <a:r>
              <a:rPr lang="en" sz="2300"/>
              <a:t>Data analysis is vital for optimizing supply chain operations and enhancing decision-making. It provides visibility across the supply chain, improving demand forecasting, inventory management, and supplier relationships. By identifying inefficiencies and potential risks, data analysis helps reduce costs and streamline operations. Additionally, it supports informed decision-making and enhances customer satisfaction by aligning supply chain strategies with customer needs. In essence, effective data analysis leads to a more efficient, resilient, and competitive supply chain.</a:t>
            </a:r>
            <a:endParaRPr sz="23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490250" y="526350"/>
            <a:ext cx="80226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rgbClr val="0000FF"/>
                </a:solidFill>
              </a:rPr>
              <a:t>Thank You:</a:t>
            </a:r>
            <a:endParaRPr sz="6000">
              <a:solidFill>
                <a:srgbClr val="0000FF"/>
              </a:solidFill>
            </a:endParaRPr>
          </a:p>
          <a:p>
            <a:pPr marL="0" lvl="0" indent="0" algn="l" rtl="0">
              <a:spcBef>
                <a:spcPts val="0"/>
              </a:spcBef>
              <a:spcAft>
                <a:spcPts val="0"/>
              </a:spcAft>
              <a:buNone/>
            </a:pPr>
            <a:r>
              <a:rPr lang="en">
                <a:latin typeface="Georgia"/>
                <a:ea typeface="Georgia"/>
                <a:cs typeface="Georgia"/>
                <a:sym typeface="Georgia"/>
              </a:rPr>
              <a:t>Presented by </a:t>
            </a:r>
            <a:r>
              <a:rPr lang="en" b="1" u="sng">
                <a:solidFill>
                  <a:srgbClr val="4A86E8"/>
                </a:solidFill>
                <a:latin typeface="Average"/>
                <a:ea typeface="Average"/>
                <a:cs typeface="Average"/>
                <a:sym typeface="Average"/>
              </a:rPr>
              <a:t>Akshay M</a:t>
            </a:r>
            <a:endParaRPr b="1" u="sng">
              <a:solidFill>
                <a:srgbClr val="4A86E8"/>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Detailed Project Report</a:t>
            </a:r>
            <a:endParaRPr b="1"/>
          </a:p>
        </p:txBody>
      </p:sp>
      <p:sp>
        <p:nvSpPr>
          <p:cNvPr id="72" name="Google Shape;72;p14"/>
          <p:cNvSpPr txBox="1">
            <a:spLocks noGrp="1"/>
          </p:cNvSpPr>
          <p:nvPr>
            <p:ph type="body" idx="1"/>
          </p:nvPr>
        </p:nvSpPr>
        <p:spPr>
          <a:xfrm>
            <a:off x="311700" y="11644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D9D9D9"/>
                </a:solidFill>
                <a:latin typeface="Arial"/>
                <a:ea typeface="Arial"/>
                <a:cs typeface="Arial"/>
                <a:sym typeface="Arial"/>
              </a:rPr>
              <a:t>Introduction</a:t>
            </a:r>
            <a:r>
              <a:rPr lang="en" sz="2400">
                <a:solidFill>
                  <a:schemeClr val="dk1"/>
                </a:solidFill>
                <a:latin typeface="Arial"/>
                <a:ea typeface="Arial"/>
                <a:cs typeface="Arial"/>
                <a:sym typeface="Arial"/>
              </a:rPr>
              <a:t>: Brief overview of the project and objectives.</a:t>
            </a:r>
            <a:endParaRPr sz="2400">
              <a:solidFill>
                <a:schemeClr val="dk1"/>
              </a:solidFill>
              <a:latin typeface="Arial"/>
              <a:ea typeface="Arial"/>
              <a:cs typeface="Arial"/>
              <a:sym typeface="Arial"/>
            </a:endParaRPr>
          </a:p>
          <a:p>
            <a:pPr marL="0" lvl="0" indent="0" algn="l" rtl="0">
              <a:spcBef>
                <a:spcPts val="1600"/>
              </a:spcBef>
              <a:spcAft>
                <a:spcPts val="0"/>
              </a:spcAft>
              <a:buNone/>
            </a:pPr>
            <a:r>
              <a:rPr lang="en" sz="2400">
                <a:solidFill>
                  <a:srgbClr val="CCCCCC"/>
                </a:solidFill>
                <a:latin typeface="Arial"/>
                <a:ea typeface="Arial"/>
                <a:cs typeface="Arial"/>
                <a:sym typeface="Arial"/>
              </a:rPr>
              <a:t>Data:</a:t>
            </a:r>
            <a:r>
              <a:rPr lang="en" sz="2400">
                <a:solidFill>
                  <a:schemeClr val="dk1"/>
                </a:solidFill>
                <a:latin typeface="Arial"/>
                <a:ea typeface="Arial"/>
                <a:cs typeface="Arial"/>
                <a:sym typeface="Arial"/>
              </a:rPr>
              <a:t> Information about the dataset and ETL process.</a:t>
            </a:r>
            <a:endParaRPr sz="2400">
              <a:solidFill>
                <a:schemeClr val="dk1"/>
              </a:solidFill>
              <a:latin typeface="Arial"/>
              <a:ea typeface="Arial"/>
              <a:cs typeface="Arial"/>
              <a:sym typeface="Arial"/>
            </a:endParaRPr>
          </a:p>
          <a:p>
            <a:pPr marL="0" lvl="0" indent="0" algn="l" rtl="0">
              <a:spcBef>
                <a:spcPts val="1600"/>
              </a:spcBef>
              <a:spcAft>
                <a:spcPts val="0"/>
              </a:spcAft>
              <a:buNone/>
            </a:pPr>
            <a:r>
              <a:rPr lang="en" sz="2400">
                <a:solidFill>
                  <a:srgbClr val="CCCCCC"/>
                </a:solidFill>
                <a:latin typeface="Arial"/>
                <a:ea typeface="Arial"/>
                <a:cs typeface="Arial"/>
                <a:sym typeface="Arial"/>
              </a:rPr>
              <a:t>Analysis:</a:t>
            </a:r>
            <a:r>
              <a:rPr lang="en" sz="2400">
                <a:solidFill>
                  <a:schemeClr val="dk1"/>
                </a:solidFill>
                <a:latin typeface="Arial"/>
                <a:ea typeface="Arial"/>
                <a:cs typeface="Arial"/>
                <a:sym typeface="Arial"/>
              </a:rPr>
              <a:t> Detailed analysis with visualization.</a:t>
            </a:r>
            <a:endParaRPr sz="2400">
              <a:solidFill>
                <a:schemeClr val="dk1"/>
              </a:solidFill>
              <a:latin typeface="Arial"/>
              <a:ea typeface="Arial"/>
              <a:cs typeface="Arial"/>
              <a:sym typeface="Arial"/>
            </a:endParaRPr>
          </a:p>
          <a:p>
            <a:pPr marL="0" lvl="0" indent="0" algn="l" rtl="0">
              <a:spcBef>
                <a:spcPts val="1600"/>
              </a:spcBef>
              <a:spcAft>
                <a:spcPts val="0"/>
              </a:spcAft>
              <a:buNone/>
            </a:pPr>
            <a:r>
              <a:rPr lang="en" sz="2400">
                <a:solidFill>
                  <a:srgbClr val="CCCCCC"/>
                </a:solidFill>
                <a:latin typeface="Arial"/>
                <a:ea typeface="Arial"/>
                <a:cs typeface="Arial"/>
                <a:sym typeface="Arial"/>
              </a:rPr>
              <a:t>Findings:</a:t>
            </a:r>
            <a:r>
              <a:rPr lang="en" sz="2400">
                <a:solidFill>
                  <a:schemeClr val="dk1"/>
                </a:solidFill>
                <a:latin typeface="Arial"/>
                <a:ea typeface="Arial"/>
                <a:cs typeface="Arial"/>
                <a:sym typeface="Arial"/>
              </a:rPr>
              <a:t> Key insights and relationship discovered.</a:t>
            </a:r>
            <a:endParaRPr sz="2400">
              <a:solidFill>
                <a:schemeClr val="dk1"/>
              </a:solidFill>
              <a:latin typeface="Arial"/>
              <a:ea typeface="Arial"/>
              <a:cs typeface="Arial"/>
              <a:sym typeface="Arial"/>
            </a:endParaRPr>
          </a:p>
          <a:p>
            <a:pPr marL="0" lvl="0" indent="0" algn="l" rtl="0">
              <a:spcBef>
                <a:spcPts val="1600"/>
              </a:spcBef>
              <a:spcAft>
                <a:spcPts val="1600"/>
              </a:spcAft>
              <a:buNone/>
            </a:pPr>
            <a:r>
              <a:rPr lang="en" sz="2400">
                <a:solidFill>
                  <a:srgbClr val="CCCCCC"/>
                </a:solidFill>
                <a:latin typeface="Arial"/>
                <a:ea typeface="Arial"/>
                <a:cs typeface="Arial"/>
                <a:sym typeface="Arial"/>
              </a:rPr>
              <a:t>Conclusion:</a:t>
            </a:r>
            <a:r>
              <a:rPr lang="en" sz="2400">
                <a:solidFill>
                  <a:schemeClr val="dk1"/>
                </a:solidFill>
                <a:latin typeface="Arial"/>
                <a:ea typeface="Arial"/>
                <a:cs typeface="Arial"/>
                <a:sym typeface="Arial"/>
              </a:rPr>
              <a:t> A Brief summary of the project.</a:t>
            </a:r>
            <a:endParaRPr sz="2400">
              <a:solidFill>
                <a:schemeClr val="dk1"/>
              </a:solidFill>
              <a:latin typeface="Arial"/>
              <a:ea typeface="Arial"/>
              <a:cs typeface="Arial"/>
              <a:sym typeface="Arial"/>
            </a:endParaRPr>
          </a:p>
        </p:txBody>
      </p:sp>
      <p:cxnSp>
        <p:nvCxnSpPr>
          <p:cNvPr id="73" name="Google Shape;73;p14"/>
          <p:cNvCxnSpPr/>
          <p:nvPr/>
        </p:nvCxnSpPr>
        <p:spPr>
          <a:xfrm>
            <a:off x="345275" y="416725"/>
            <a:ext cx="8608200" cy="12000"/>
          </a:xfrm>
          <a:prstGeom prst="straightConnector1">
            <a:avLst/>
          </a:prstGeom>
          <a:noFill/>
          <a:ln w="9525" cap="flat" cmpd="sng">
            <a:solidFill>
              <a:schemeClr val="dk2"/>
            </a:solidFill>
            <a:prstDash val="solid"/>
            <a:round/>
            <a:headEnd type="none" w="med" len="med"/>
            <a:tailEnd type="none" w="med" len="med"/>
          </a:ln>
        </p:spPr>
      </p:cxnSp>
      <p:cxnSp>
        <p:nvCxnSpPr>
          <p:cNvPr id="74" name="Google Shape;74;p14"/>
          <p:cNvCxnSpPr/>
          <p:nvPr/>
        </p:nvCxnSpPr>
        <p:spPr>
          <a:xfrm rot="10800000" flipH="1">
            <a:off x="333375" y="1000025"/>
            <a:ext cx="8584500" cy="120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Introduction</a:t>
            </a:r>
            <a:endParaRPr b="1"/>
          </a:p>
        </p:txBody>
      </p:sp>
      <p:sp>
        <p:nvSpPr>
          <p:cNvPr id="80" name="Google Shape;80;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Oswald"/>
                <a:ea typeface="Oswald"/>
                <a:cs typeface="Oswald"/>
                <a:sym typeface="Oswald"/>
              </a:rPr>
              <a:t>The objective of this project is to create a comprehensive Supply Chain Management</a:t>
            </a:r>
            <a:endParaRPr>
              <a:solidFill>
                <a:schemeClr val="dk1"/>
              </a:solidFill>
              <a:latin typeface="Oswald"/>
              <a:ea typeface="Oswald"/>
              <a:cs typeface="Oswald"/>
              <a:sym typeface="Oswald"/>
            </a:endParaRPr>
          </a:p>
          <a:p>
            <a:pPr marL="0" lvl="0" indent="0" algn="l" rtl="0">
              <a:spcBef>
                <a:spcPts val="1600"/>
              </a:spcBef>
              <a:spcAft>
                <a:spcPts val="0"/>
              </a:spcAft>
              <a:buNone/>
            </a:pPr>
            <a:r>
              <a:rPr lang="en">
                <a:solidFill>
                  <a:schemeClr val="dk1"/>
                </a:solidFill>
                <a:latin typeface="Oswald"/>
                <a:ea typeface="Oswald"/>
                <a:cs typeface="Oswald"/>
                <a:sym typeface="Oswald"/>
              </a:rPr>
              <a:t>(SCM) Dashboard using Tableau. This dashboard will help monitor and optimize various</a:t>
            </a:r>
            <a:endParaRPr>
              <a:solidFill>
                <a:schemeClr val="dk1"/>
              </a:solidFill>
              <a:latin typeface="Oswald"/>
              <a:ea typeface="Oswald"/>
              <a:cs typeface="Oswald"/>
              <a:sym typeface="Oswald"/>
            </a:endParaRPr>
          </a:p>
          <a:p>
            <a:pPr marL="0" lvl="0" indent="0" algn="l" rtl="0">
              <a:spcBef>
                <a:spcPts val="1600"/>
              </a:spcBef>
              <a:spcAft>
                <a:spcPts val="0"/>
              </a:spcAft>
              <a:buNone/>
            </a:pPr>
            <a:r>
              <a:rPr lang="en">
                <a:solidFill>
                  <a:schemeClr val="dk1"/>
                </a:solidFill>
                <a:latin typeface="Oswald"/>
                <a:ea typeface="Oswald"/>
                <a:cs typeface="Oswald"/>
                <a:sym typeface="Oswald"/>
              </a:rPr>
              <a:t>aspects of the supply chain, including inventory levels, order fulfillment, supplier</a:t>
            </a:r>
            <a:endParaRPr>
              <a:solidFill>
                <a:schemeClr val="dk1"/>
              </a:solidFill>
              <a:latin typeface="Oswald"/>
              <a:ea typeface="Oswald"/>
              <a:cs typeface="Oswald"/>
              <a:sym typeface="Oswald"/>
            </a:endParaRPr>
          </a:p>
          <a:p>
            <a:pPr marL="0" lvl="0" indent="0" algn="l" rtl="0">
              <a:spcBef>
                <a:spcPts val="1600"/>
              </a:spcBef>
              <a:spcAft>
                <a:spcPts val="0"/>
              </a:spcAft>
              <a:buNone/>
            </a:pPr>
            <a:r>
              <a:rPr lang="en">
                <a:solidFill>
                  <a:schemeClr val="dk1"/>
                </a:solidFill>
                <a:latin typeface="Oswald"/>
                <a:ea typeface="Oswald"/>
                <a:cs typeface="Oswald"/>
                <a:sym typeface="Oswald"/>
              </a:rPr>
              <a:t>performance, transportation efficiency, and overall supply chain costs.</a:t>
            </a:r>
            <a:endParaRPr>
              <a:solidFill>
                <a:schemeClr val="dk1"/>
              </a:solidFill>
              <a:latin typeface="Oswald"/>
              <a:ea typeface="Oswald"/>
              <a:cs typeface="Oswald"/>
              <a:sym typeface="Oswald"/>
            </a:endParaRPr>
          </a:p>
          <a:p>
            <a:pPr marL="0" lvl="0" indent="0" algn="l" rtl="0">
              <a:spcBef>
                <a:spcPts val="1600"/>
              </a:spcBef>
              <a:spcAft>
                <a:spcPts val="1600"/>
              </a:spcAft>
              <a:buNone/>
            </a:pPr>
            <a:endParaRPr>
              <a:latin typeface="Oswald"/>
              <a:ea typeface="Oswald"/>
              <a:cs typeface="Oswald"/>
              <a:sym typeface="Oswald"/>
            </a:endParaRPr>
          </a:p>
        </p:txBody>
      </p:sp>
      <p:cxnSp>
        <p:nvCxnSpPr>
          <p:cNvPr id="81" name="Google Shape;81;p15"/>
          <p:cNvCxnSpPr/>
          <p:nvPr/>
        </p:nvCxnSpPr>
        <p:spPr>
          <a:xfrm rot="10800000" flipH="1">
            <a:off x="333375" y="452350"/>
            <a:ext cx="8513100" cy="12000"/>
          </a:xfrm>
          <a:prstGeom prst="straightConnector1">
            <a:avLst/>
          </a:prstGeom>
          <a:noFill/>
          <a:ln w="9525" cap="flat" cmpd="sng">
            <a:solidFill>
              <a:schemeClr val="dk2"/>
            </a:solidFill>
            <a:prstDash val="solid"/>
            <a:round/>
            <a:headEnd type="none" w="med" len="med"/>
            <a:tailEnd type="none" w="med" len="med"/>
          </a:ln>
        </p:spPr>
      </p:cxnSp>
      <p:cxnSp>
        <p:nvCxnSpPr>
          <p:cNvPr id="82" name="Google Shape;82;p15"/>
          <p:cNvCxnSpPr/>
          <p:nvPr/>
        </p:nvCxnSpPr>
        <p:spPr>
          <a:xfrm>
            <a:off x="345275" y="1023950"/>
            <a:ext cx="84891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252175" y="3140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Inventory Levels Across SKU’s</a:t>
            </a:r>
            <a:endParaRPr/>
          </a:p>
        </p:txBody>
      </p:sp>
      <p:cxnSp>
        <p:nvCxnSpPr>
          <p:cNvPr id="88" name="Google Shape;88;p16"/>
          <p:cNvCxnSpPr/>
          <p:nvPr/>
        </p:nvCxnSpPr>
        <p:spPr>
          <a:xfrm>
            <a:off x="273850" y="321475"/>
            <a:ext cx="8477400" cy="0"/>
          </a:xfrm>
          <a:prstGeom prst="straightConnector1">
            <a:avLst/>
          </a:prstGeom>
          <a:noFill/>
          <a:ln w="9525" cap="flat" cmpd="sng">
            <a:solidFill>
              <a:schemeClr val="dk2"/>
            </a:solidFill>
            <a:prstDash val="solid"/>
            <a:round/>
            <a:headEnd type="none" w="med" len="med"/>
            <a:tailEnd type="none" w="med" len="med"/>
          </a:ln>
        </p:spPr>
      </p:cxnSp>
      <p:cxnSp>
        <p:nvCxnSpPr>
          <p:cNvPr id="89" name="Google Shape;89;p16"/>
          <p:cNvCxnSpPr/>
          <p:nvPr/>
        </p:nvCxnSpPr>
        <p:spPr>
          <a:xfrm>
            <a:off x="273850" y="881075"/>
            <a:ext cx="8524800" cy="0"/>
          </a:xfrm>
          <a:prstGeom prst="straightConnector1">
            <a:avLst/>
          </a:prstGeom>
          <a:noFill/>
          <a:ln w="9525" cap="flat" cmpd="sng">
            <a:solidFill>
              <a:schemeClr val="dk2"/>
            </a:solidFill>
            <a:prstDash val="solid"/>
            <a:round/>
            <a:headEnd type="none" w="med" len="med"/>
            <a:tailEnd type="none" w="med" len="med"/>
          </a:ln>
        </p:spPr>
      </p:cxnSp>
      <p:pic>
        <p:nvPicPr>
          <p:cNvPr id="90" name="Google Shape;90;p16"/>
          <p:cNvPicPr preferRelativeResize="0"/>
          <p:nvPr/>
        </p:nvPicPr>
        <p:blipFill>
          <a:blip r:embed="rId3">
            <a:alphaModFix/>
          </a:blip>
          <a:stretch>
            <a:fillRect/>
          </a:stretch>
        </p:blipFill>
        <p:spPr>
          <a:xfrm>
            <a:off x="523875" y="1152475"/>
            <a:ext cx="5883826" cy="3416400"/>
          </a:xfrm>
          <a:prstGeom prst="rect">
            <a:avLst/>
          </a:prstGeom>
          <a:noFill/>
          <a:ln>
            <a:noFill/>
          </a:ln>
        </p:spPr>
      </p:pic>
      <p:sp>
        <p:nvSpPr>
          <p:cNvPr id="91" name="Google Shape;91;p16"/>
          <p:cNvSpPr txBox="1"/>
          <p:nvPr/>
        </p:nvSpPr>
        <p:spPr>
          <a:xfrm>
            <a:off x="6560350" y="1321600"/>
            <a:ext cx="2095500" cy="307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accent3"/>
                </a:solidFill>
                <a:latin typeface="Average"/>
                <a:ea typeface="Average"/>
                <a:cs typeface="Average"/>
                <a:sym typeface="Average"/>
              </a:rPr>
              <a:t>Stock levels across different SKUs</a:t>
            </a:r>
            <a:endParaRPr sz="1800">
              <a:solidFill>
                <a:schemeClr val="accent3"/>
              </a:solidFill>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311700" y="3259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Order Fulfillment: </a:t>
            </a:r>
            <a:endParaRPr/>
          </a:p>
        </p:txBody>
      </p:sp>
      <p:sp>
        <p:nvSpPr>
          <p:cNvPr id="97" name="Google Shape;97;p17"/>
          <p:cNvSpPr txBox="1">
            <a:spLocks noGrp="1"/>
          </p:cNvSpPr>
          <p:nvPr>
            <p:ph type="body" idx="1"/>
          </p:nvPr>
        </p:nvSpPr>
        <p:spPr>
          <a:xfrm>
            <a:off x="6524625" y="1152475"/>
            <a:ext cx="2307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Lead times compared to the number of products sold.</a:t>
            </a:r>
            <a:endParaRPr/>
          </a:p>
        </p:txBody>
      </p:sp>
      <p:pic>
        <p:nvPicPr>
          <p:cNvPr id="98" name="Google Shape;98;p17"/>
          <p:cNvPicPr preferRelativeResize="0"/>
          <p:nvPr/>
        </p:nvPicPr>
        <p:blipFill>
          <a:blip r:embed="rId3">
            <a:alphaModFix/>
          </a:blip>
          <a:stretch>
            <a:fillRect/>
          </a:stretch>
        </p:blipFill>
        <p:spPr>
          <a:xfrm>
            <a:off x="552850" y="1152475"/>
            <a:ext cx="5854850" cy="3467150"/>
          </a:xfrm>
          <a:prstGeom prst="rect">
            <a:avLst/>
          </a:prstGeom>
          <a:noFill/>
          <a:ln>
            <a:noFill/>
          </a:ln>
        </p:spPr>
      </p:pic>
      <p:cxnSp>
        <p:nvCxnSpPr>
          <p:cNvPr id="99" name="Google Shape;99;p17"/>
          <p:cNvCxnSpPr/>
          <p:nvPr/>
        </p:nvCxnSpPr>
        <p:spPr>
          <a:xfrm rot="10800000" flipH="1">
            <a:off x="321475" y="285650"/>
            <a:ext cx="8524800" cy="12000"/>
          </a:xfrm>
          <a:prstGeom prst="straightConnector1">
            <a:avLst/>
          </a:prstGeom>
          <a:noFill/>
          <a:ln w="9525" cap="flat" cmpd="sng">
            <a:solidFill>
              <a:schemeClr val="dk2"/>
            </a:solidFill>
            <a:prstDash val="solid"/>
            <a:round/>
            <a:headEnd type="none" w="med" len="med"/>
            <a:tailEnd type="none" w="med" len="med"/>
          </a:ln>
        </p:spPr>
      </p:cxnSp>
      <p:cxnSp>
        <p:nvCxnSpPr>
          <p:cNvPr id="100" name="Google Shape;100;p17"/>
          <p:cNvCxnSpPr/>
          <p:nvPr/>
        </p:nvCxnSpPr>
        <p:spPr>
          <a:xfrm>
            <a:off x="333375" y="881075"/>
            <a:ext cx="8524800" cy="237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311700" y="26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Supplier Performance: Defect Rates by Supplier</a:t>
            </a:r>
            <a:endParaRPr/>
          </a:p>
        </p:txBody>
      </p:sp>
      <p:pic>
        <p:nvPicPr>
          <p:cNvPr id="106" name="Google Shape;106;p18"/>
          <p:cNvPicPr preferRelativeResize="0"/>
          <p:nvPr/>
        </p:nvPicPr>
        <p:blipFill>
          <a:blip r:embed="rId3">
            <a:alphaModFix/>
          </a:blip>
          <a:stretch>
            <a:fillRect/>
          </a:stretch>
        </p:blipFill>
        <p:spPr>
          <a:xfrm>
            <a:off x="476250" y="1152475"/>
            <a:ext cx="5931450" cy="3416400"/>
          </a:xfrm>
          <a:prstGeom prst="rect">
            <a:avLst/>
          </a:prstGeom>
          <a:noFill/>
          <a:ln>
            <a:noFill/>
          </a:ln>
        </p:spPr>
      </p:pic>
      <p:sp>
        <p:nvSpPr>
          <p:cNvPr id="107" name="Google Shape;107;p18"/>
          <p:cNvSpPr txBox="1"/>
          <p:nvPr/>
        </p:nvSpPr>
        <p:spPr>
          <a:xfrm>
            <a:off x="6596075" y="1345400"/>
            <a:ext cx="1905000" cy="247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accent3"/>
                </a:solidFill>
                <a:latin typeface="Average"/>
                <a:ea typeface="Average"/>
                <a:cs typeface="Average"/>
                <a:sym typeface="Average"/>
              </a:rPr>
              <a:t>A bar chart showing defect rates for each supplier, categorized by inspection</a:t>
            </a:r>
            <a:endParaRPr sz="1800">
              <a:solidFill>
                <a:schemeClr val="accent3"/>
              </a:solidFill>
              <a:latin typeface="Average"/>
              <a:ea typeface="Average"/>
              <a:cs typeface="Average"/>
              <a:sym typeface="Average"/>
            </a:endParaRPr>
          </a:p>
        </p:txBody>
      </p:sp>
      <p:cxnSp>
        <p:nvCxnSpPr>
          <p:cNvPr id="108" name="Google Shape;108;p18"/>
          <p:cNvCxnSpPr/>
          <p:nvPr/>
        </p:nvCxnSpPr>
        <p:spPr>
          <a:xfrm rot="10800000" flipH="1">
            <a:off x="321475" y="273750"/>
            <a:ext cx="8513100" cy="12000"/>
          </a:xfrm>
          <a:prstGeom prst="straightConnector1">
            <a:avLst/>
          </a:prstGeom>
          <a:noFill/>
          <a:ln w="9525" cap="flat" cmpd="sng">
            <a:solidFill>
              <a:schemeClr val="dk2"/>
            </a:solidFill>
            <a:prstDash val="solid"/>
            <a:round/>
            <a:headEnd type="none" w="med" len="med"/>
            <a:tailEnd type="none" w="med" len="med"/>
          </a:ln>
        </p:spPr>
      </p:cxnSp>
      <p:cxnSp>
        <p:nvCxnSpPr>
          <p:cNvPr id="109" name="Google Shape;109;p18"/>
          <p:cNvCxnSpPr/>
          <p:nvPr/>
        </p:nvCxnSpPr>
        <p:spPr>
          <a:xfrm>
            <a:off x="333375" y="845350"/>
            <a:ext cx="85131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9"/>
          <p:cNvSpPr txBox="1">
            <a:spLocks noGrp="1"/>
          </p:cNvSpPr>
          <p:nvPr>
            <p:ph type="title"/>
          </p:nvPr>
        </p:nvSpPr>
        <p:spPr>
          <a:xfrm>
            <a:off x="341450" y="3378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Transportation Efficiency</a:t>
            </a:r>
            <a:endParaRPr/>
          </a:p>
        </p:txBody>
      </p:sp>
      <p:pic>
        <p:nvPicPr>
          <p:cNvPr id="115" name="Google Shape;115;p19"/>
          <p:cNvPicPr preferRelativeResize="0"/>
          <p:nvPr/>
        </p:nvPicPr>
        <p:blipFill>
          <a:blip r:embed="rId3">
            <a:alphaModFix/>
          </a:blip>
          <a:stretch>
            <a:fillRect/>
          </a:stretch>
        </p:blipFill>
        <p:spPr>
          <a:xfrm>
            <a:off x="341450" y="1152475"/>
            <a:ext cx="6254626" cy="3416400"/>
          </a:xfrm>
          <a:prstGeom prst="rect">
            <a:avLst/>
          </a:prstGeom>
          <a:noFill/>
          <a:ln>
            <a:noFill/>
          </a:ln>
        </p:spPr>
      </p:pic>
      <p:cxnSp>
        <p:nvCxnSpPr>
          <p:cNvPr id="116" name="Google Shape;116;p19"/>
          <p:cNvCxnSpPr/>
          <p:nvPr/>
        </p:nvCxnSpPr>
        <p:spPr>
          <a:xfrm>
            <a:off x="297650" y="273850"/>
            <a:ext cx="8608200" cy="12000"/>
          </a:xfrm>
          <a:prstGeom prst="straightConnector1">
            <a:avLst/>
          </a:prstGeom>
          <a:noFill/>
          <a:ln w="9525" cap="flat" cmpd="sng">
            <a:solidFill>
              <a:schemeClr val="dk2"/>
            </a:solidFill>
            <a:prstDash val="solid"/>
            <a:round/>
            <a:headEnd type="none" w="med" len="med"/>
            <a:tailEnd type="none" w="med" len="med"/>
          </a:ln>
        </p:spPr>
      </p:cxnSp>
      <p:cxnSp>
        <p:nvCxnSpPr>
          <p:cNvPr id="117" name="Google Shape;117;p19"/>
          <p:cNvCxnSpPr/>
          <p:nvPr/>
        </p:nvCxnSpPr>
        <p:spPr>
          <a:xfrm>
            <a:off x="321475" y="1000125"/>
            <a:ext cx="8548800" cy="12000"/>
          </a:xfrm>
          <a:prstGeom prst="straightConnector1">
            <a:avLst/>
          </a:prstGeom>
          <a:noFill/>
          <a:ln w="9525" cap="flat" cmpd="sng">
            <a:solidFill>
              <a:schemeClr val="dk2"/>
            </a:solidFill>
            <a:prstDash val="solid"/>
            <a:round/>
            <a:headEnd type="none" w="med" len="med"/>
            <a:tailEnd type="none" w="med" len="med"/>
          </a:ln>
        </p:spPr>
      </p:cxnSp>
      <p:sp>
        <p:nvSpPr>
          <p:cNvPr id="118" name="Google Shape;118;p19"/>
          <p:cNvSpPr txBox="1"/>
          <p:nvPr/>
        </p:nvSpPr>
        <p:spPr>
          <a:xfrm>
            <a:off x="6738950" y="1333500"/>
            <a:ext cx="1988400" cy="303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Average"/>
                <a:ea typeface="Average"/>
                <a:cs typeface="Average"/>
                <a:sym typeface="Average"/>
              </a:rPr>
              <a:t>A bar chart showing the costs associated with different transportation  modes.</a:t>
            </a:r>
            <a:endParaRPr sz="1800">
              <a:solidFill>
                <a:schemeClr val="dk1"/>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0"/>
          <p:cNvSpPr txBox="1">
            <a:spLocks noGrp="1"/>
          </p:cNvSpPr>
          <p:nvPr>
            <p:ph type="title"/>
          </p:nvPr>
        </p:nvSpPr>
        <p:spPr>
          <a:xfrm>
            <a:off x="119075" y="135475"/>
            <a:ext cx="8941500" cy="6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Line Graphs: Lead Times and Manufacturing Lead Times Over SKUs</a:t>
            </a:r>
            <a:endParaRPr sz="2800"/>
          </a:p>
        </p:txBody>
      </p:sp>
      <p:sp>
        <p:nvSpPr>
          <p:cNvPr id="124" name="Google Shape;124;p20"/>
          <p:cNvSpPr txBox="1">
            <a:spLocks noGrp="1"/>
          </p:cNvSpPr>
          <p:nvPr>
            <p:ph type="body" idx="1"/>
          </p:nvPr>
        </p:nvSpPr>
        <p:spPr>
          <a:xfrm>
            <a:off x="6441275" y="952500"/>
            <a:ext cx="2391000" cy="361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Lead Times Over SKUs:</a:t>
            </a:r>
            <a:endParaRPr b="1">
              <a:solidFill>
                <a:schemeClr val="dk1"/>
              </a:solidFill>
            </a:endParaRPr>
          </a:p>
          <a:p>
            <a:pPr marL="0" lvl="0" indent="0" algn="l" rtl="0">
              <a:spcBef>
                <a:spcPts val="1600"/>
              </a:spcBef>
              <a:spcAft>
                <a:spcPts val="1600"/>
              </a:spcAft>
              <a:buNone/>
            </a:pPr>
            <a:r>
              <a:rPr lang="en"/>
              <a:t>This graph shows how lead times vary across different SKUs, with data grouped by product type.</a:t>
            </a:r>
            <a:endParaRPr/>
          </a:p>
        </p:txBody>
      </p:sp>
      <p:cxnSp>
        <p:nvCxnSpPr>
          <p:cNvPr id="125" name="Google Shape;125;p20"/>
          <p:cNvCxnSpPr/>
          <p:nvPr/>
        </p:nvCxnSpPr>
        <p:spPr>
          <a:xfrm rot="10800000" flipH="1">
            <a:off x="130975" y="130875"/>
            <a:ext cx="8953500" cy="12000"/>
          </a:xfrm>
          <a:prstGeom prst="straightConnector1">
            <a:avLst/>
          </a:prstGeom>
          <a:noFill/>
          <a:ln w="9525" cap="flat" cmpd="sng">
            <a:solidFill>
              <a:schemeClr val="dk2"/>
            </a:solidFill>
            <a:prstDash val="solid"/>
            <a:round/>
            <a:headEnd type="none" w="med" len="med"/>
            <a:tailEnd type="none" w="med" len="med"/>
          </a:ln>
        </p:spPr>
      </p:cxnSp>
      <p:cxnSp>
        <p:nvCxnSpPr>
          <p:cNvPr id="126" name="Google Shape;126;p20"/>
          <p:cNvCxnSpPr/>
          <p:nvPr/>
        </p:nvCxnSpPr>
        <p:spPr>
          <a:xfrm>
            <a:off x="130975" y="797725"/>
            <a:ext cx="8965500" cy="12000"/>
          </a:xfrm>
          <a:prstGeom prst="straightConnector1">
            <a:avLst/>
          </a:prstGeom>
          <a:noFill/>
          <a:ln w="9525" cap="flat" cmpd="sng">
            <a:solidFill>
              <a:schemeClr val="dk2"/>
            </a:solidFill>
            <a:prstDash val="solid"/>
            <a:round/>
            <a:headEnd type="none" w="med" len="med"/>
            <a:tailEnd type="none" w="med" len="med"/>
          </a:ln>
        </p:spPr>
      </p:cxnSp>
      <p:pic>
        <p:nvPicPr>
          <p:cNvPr id="127" name="Google Shape;127;p20"/>
          <p:cNvPicPr preferRelativeResize="0"/>
          <p:nvPr/>
        </p:nvPicPr>
        <p:blipFill>
          <a:blip r:embed="rId3">
            <a:alphaModFix/>
          </a:blip>
          <a:stretch>
            <a:fillRect/>
          </a:stretch>
        </p:blipFill>
        <p:spPr>
          <a:xfrm>
            <a:off x="311700" y="952500"/>
            <a:ext cx="5802450" cy="3616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83350" y="230725"/>
            <a:ext cx="892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Line Graphs: Lead Times and Manufacturing Lead Times Over SKUs</a:t>
            </a:r>
            <a:endParaRPr/>
          </a:p>
        </p:txBody>
      </p:sp>
      <p:sp>
        <p:nvSpPr>
          <p:cNvPr id="133" name="Google Shape;133;p21"/>
          <p:cNvSpPr txBox="1">
            <a:spLocks noGrp="1"/>
          </p:cNvSpPr>
          <p:nvPr>
            <p:ph type="body" idx="1"/>
          </p:nvPr>
        </p:nvSpPr>
        <p:spPr>
          <a:xfrm>
            <a:off x="6715125" y="1152475"/>
            <a:ext cx="2117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Manufacturing Lead Time Over SKUs:</a:t>
            </a:r>
            <a:endParaRPr b="1">
              <a:solidFill>
                <a:schemeClr val="dk1"/>
              </a:solidFill>
            </a:endParaRPr>
          </a:p>
          <a:p>
            <a:pPr marL="0" lvl="0" indent="0" algn="l" rtl="0">
              <a:spcBef>
                <a:spcPts val="1600"/>
              </a:spcBef>
              <a:spcAft>
                <a:spcPts val="1600"/>
              </a:spcAft>
              <a:buNone/>
            </a:pPr>
            <a:r>
              <a:rPr lang="en"/>
              <a:t>This graph visualizes the variation in manufacturing lead times for different SKUs, also grouped by product type.</a:t>
            </a:r>
            <a:endParaRPr/>
          </a:p>
        </p:txBody>
      </p:sp>
      <p:cxnSp>
        <p:nvCxnSpPr>
          <p:cNvPr id="134" name="Google Shape;134;p21"/>
          <p:cNvCxnSpPr/>
          <p:nvPr/>
        </p:nvCxnSpPr>
        <p:spPr>
          <a:xfrm rot="10800000" flipH="1">
            <a:off x="107150" y="226125"/>
            <a:ext cx="8894100" cy="12000"/>
          </a:xfrm>
          <a:prstGeom prst="straightConnector1">
            <a:avLst/>
          </a:prstGeom>
          <a:noFill/>
          <a:ln w="9525" cap="flat" cmpd="sng">
            <a:solidFill>
              <a:schemeClr val="dk2"/>
            </a:solidFill>
            <a:prstDash val="solid"/>
            <a:round/>
            <a:headEnd type="none" w="med" len="med"/>
            <a:tailEnd type="none" w="med" len="med"/>
          </a:ln>
        </p:spPr>
      </p:cxnSp>
      <p:cxnSp>
        <p:nvCxnSpPr>
          <p:cNvPr id="135" name="Google Shape;135;p21"/>
          <p:cNvCxnSpPr/>
          <p:nvPr/>
        </p:nvCxnSpPr>
        <p:spPr>
          <a:xfrm rot="10800000" flipH="1">
            <a:off x="95250" y="785925"/>
            <a:ext cx="8941500" cy="23700"/>
          </a:xfrm>
          <a:prstGeom prst="straightConnector1">
            <a:avLst/>
          </a:prstGeom>
          <a:noFill/>
          <a:ln w="9525" cap="flat" cmpd="sng">
            <a:solidFill>
              <a:schemeClr val="dk2"/>
            </a:solidFill>
            <a:prstDash val="solid"/>
            <a:round/>
            <a:headEnd type="none" w="med" len="med"/>
            <a:tailEnd type="none" w="med" len="med"/>
          </a:ln>
        </p:spPr>
      </p:cxnSp>
      <p:pic>
        <p:nvPicPr>
          <p:cNvPr id="136" name="Google Shape;136;p21"/>
          <p:cNvPicPr preferRelativeResize="0"/>
          <p:nvPr/>
        </p:nvPicPr>
        <p:blipFill>
          <a:blip r:embed="rId3">
            <a:alphaModFix/>
          </a:blip>
          <a:stretch>
            <a:fillRect/>
          </a:stretch>
        </p:blipFill>
        <p:spPr>
          <a:xfrm>
            <a:off x="311700" y="1152463"/>
            <a:ext cx="6096000" cy="3609975"/>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335</Words>
  <PresentationFormat>On-screen Show (16:9)</PresentationFormat>
  <Paragraphs>33</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Oswald</vt:lpstr>
      <vt:lpstr>Average</vt:lpstr>
      <vt:lpstr>Georgia</vt:lpstr>
      <vt:lpstr>Slate</vt:lpstr>
      <vt:lpstr>Supply Chain Management Dashboard</vt:lpstr>
      <vt:lpstr>Detailed Project Report</vt:lpstr>
      <vt:lpstr>Introduction</vt:lpstr>
      <vt:lpstr>Inventory Levels Across SKU’s</vt:lpstr>
      <vt:lpstr>Order Fulfillment: </vt:lpstr>
      <vt:lpstr>Supplier Performance: Defect Rates by Supplier</vt:lpstr>
      <vt:lpstr>Transportation Efficiency</vt:lpstr>
      <vt:lpstr>Line Graphs: Lead Times and Manufacturing Lead Times Over SKUs</vt:lpstr>
      <vt:lpstr>Line Graphs: Lead Times and Manufacturing Lead Times Over SKUs</vt:lpstr>
      <vt:lpstr>Conclusion:  Data analysis is vital for optimizing supply chain operations and enhancing decision-making. It provides visibility across the supply chain, improving demand forecasting, inventory management, and supplier relationships. By identifying inefficiencies and potential risks, data analysis helps reduce costs and streamline operations. Additionally, it supports informed decision-making and enhances customer satisfaction by aligning supply chain strategies with customer needs. In essence, effective data analysis leads to a more efficient, resilient, and competitive supply chain.</vt:lpstr>
      <vt:lpstr>Thank You: Presented by Akshay 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Management Dashboard</dc:title>
  <dc:creator>USER</dc:creator>
  <cp:lastModifiedBy>USER</cp:lastModifiedBy>
  <cp:revision>1</cp:revision>
  <dcterms:modified xsi:type="dcterms:W3CDTF">2024-08-18T14:03:23Z</dcterms:modified>
</cp:coreProperties>
</file>