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277" r:id="rId6"/>
    <p:sldId id="27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247D-859C-4EAB-BCC1-1B6AD5ED29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0C7453-1611-4D4C-BAFB-6586E832F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DD171D-667D-4DE5-BE2E-776D10FE4149}"/>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5" name="Footer Placeholder 4">
            <a:extLst>
              <a:ext uri="{FF2B5EF4-FFF2-40B4-BE49-F238E27FC236}">
                <a16:creationId xmlns:a16="http://schemas.microsoft.com/office/drawing/2014/main" id="{D5AE6931-5E4C-414C-A463-3FC895BD1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5D15E-90CD-4E09-A258-5F0430BB818A}"/>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199707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9E30-83FE-466B-8158-EEA4D77220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90A71-62A2-44AD-B8E3-A67F904A4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8260C-3AF8-4A20-BBEA-22272007FFA3}"/>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5" name="Footer Placeholder 4">
            <a:extLst>
              <a:ext uri="{FF2B5EF4-FFF2-40B4-BE49-F238E27FC236}">
                <a16:creationId xmlns:a16="http://schemas.microsoft.com/office/drawing/2014/main" id="{59D424BD-2F05-43B2-BFFA-E24E90D99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616CE-817A-4CFF-923C-20A2C5506A97}"/>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131733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ABA8E-975C-4B66-B7FD-21618C0191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65EE3E-3A23-477B-BD09-E4F793850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F1432-1320-482B-803E-800E8EFF01C9}"/>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5" name="Footer Placeholder 4">
            <a:extLst>
              <a:ext uri="{FF2B5EF4-FFF2-40B4-BE49-F238E27FC236}">
                <a16:creationId xmlns:a16="http://schemas.microsoft.com/office/drawing/2014/main" id="{DFF741EB-6FC9-4168-AA8B-294EDF9AC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6CE93-71B2-47DC-B5A7-64417471DC1B}"/>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87298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A50F-A6D7-43BC-BD6E-C2494AF0C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09930D-F076-48B8-8333-902015C4C6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65E37-A24F-4C3C-BC63-818CD79282D8}"/>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5" name="Footer Placeholder 4">
            <a:extLst>
              <a:ext uri="{FF2B5EF4-FFF2-40B4-BE49-F238E27FC236}">
                <a16:creationId xmlns:a16="http://schemas.microsoft.com/office/drawing/2014/main" id="{D65935C1-217E-48A5-8472-EEBECD44C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D0E94-F0A6-4C0E-B393-CF357B572DF3}"/>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233093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EE59-A07E-419B-986A-6F87E3CF45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3F6B1C-BD92-4B2D-ACA2-5AB3324BA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C075B-51D1-4692-B3CB-2BD7A98712EE}"/>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5" name="Footer Placeholder 4">
            <a:extLst>
              <a:ext uri="{FF2B5EF4-FFF2-40B4-BE49-F238E27FC236}">
                <a16:creationId xmlns:a16="http://schemas.microsoft.com/office/drawing/2014/main" id="{81D6F463-E2AC-47B6-BCA3-F6224FAC2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50C04-5878-46A1-822E-B0E631C322FB}"/>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421060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8CE1-ABF4-48D6-B458-1F3278277B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A4333-D3D5-4440-9A49-7258E4605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3D0C38-A901-4C76-8B35-0A68F34A77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F091EC-5E3F-4625-B6AF-B160A874B5E9}"/>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6" name="Footer Placeholder 5">
            <a:extLst>
              <a:ext uri="{FF2B5EF4-FFF2-40B4-BE49-F238E27FC236}">
                <a16:creationId xmlns:a16="http://schemas.microsoft.com/office/drawing/2014/main" id="{CB412D0E-6171-4E89-A887-3EDBF759B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5F81C-AE66-4E70-A16D-4167ADF028DA}"/>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42443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6C62-D123-46A5-9A8A-C28FCA7A85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1852D3-A944-4027-914E-E149E8CBC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2502EA-BE89-4505-922D-303FDA12F3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6AAA72-83E8-4920-A685-2F1B65D8C4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93998-214E-4138-8725-480FB9E95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D50442-0D2C-4C71-ADCC-4748006BAF92}"/>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8" name="Footer Placeholder 7">
            <a:extLst>
              <a:ext uri="{FF2B5EF4-FFF2-40B4-BE49-F238E27FC236}">
                <a16:creationId xmlns:a16="http://schemas.microsoft.com/office/drawing/2014/main" id="{7A06030E-9046-481E-BC57-C5A9C7ADB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2BA803-7B50-45FE-9D4E-C005E06D214A}"/>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67588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1D86-EC99-4796-9659-0EDC28DDAA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201C8B-2856-44E9-9BCB-AAA6E2FB7ECF}"/>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4" name="Footer Placeholder 3">
            <a:extLst>
              <a:ext uri="{FF2B5EF4-FFF2-40B4-BE49-F238E27FC236}">
                <a16:creationId xmlns:a16="http://schemas.microsoft.com/office/drawing/2014/main" id="{4263A6A2-105B-4F6F-88BE-8E2BD81DA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A275F-19ED-4251-9F87-C19CA699E605}"/>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325304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6A18B-7F39-444F-A99B-DDEDBD6663E4}"/>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3" name="Footer Placeholder 2">
            <a:extLst>
              <a:ext uri="{FF2B5EF4-FFF2-40B4-BE49-F238E27FC236}">
                <a16:creationId xmlns:a16="http://schemas.microsoft.com/office/drawing/2014/main" id="{0D993E3D-0DFE-4211-9F7A-A09EE4B2A5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F77F82-296E-4BFA-8D8C-5C2BCF80EF65}"/>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6621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FFC6-95AA-419B-81B7-4C0E16952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21CCD1-CDA2-41FA-AE14-B5F72B155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EC9441-B94D-4F92-BA06-EDD60B302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FCDB-FC8A-4AA8-BF81-9ACEEB7B96CD}"/>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6" name="Footer Placeholder 5">
            <a:extLst>
              <a:ext uri="{FF2B5EF4-FFF2-40B4-BE49-F238E27FC236}">
                <a16:creationId xmlns:a16="http://schemas.microsoft.com/office/drawing/2014/main" id="{40FF3335-0E81-4112-9886-936812AF9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13443-CCD1-4B09-8F35-53E47DE79550}"/>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225991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B037-2751-4378-9F2D-0892BAE0D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7CB00-525B-474D-9C09-0BACE537E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E61DA-C6A6-4C50-AD78-293CB3C91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3503A-7E26-4B97-87CD-DAB05B6E2449}"/>
              </a:ext>
            </a:extLst>
          </p:cNvPr>
          <p:cNvSpPr>
            <a:spLocks noGrp="1"/>
          </p:cNvSpPr>
          <p:nvPr>
            <p:ph type="dt" sz="half" idx="10"/>
          </p:nvPr>
        </p:nvSpPr>
        <p:spPr/>
        <p:txBody>
          <a:bodyPr/>
          <a:lstStyle/>
          <a:p>
            <a:fld id="{159CA176-25D5-4CBC-B326-0E53CF77D75E}" type="datetimeFigureOut">
              <a:rPr lang="en-US" smtClean="0"/>
              <a:t>10/14/2020</a:t>
            </a:fld>
            <a:endParaRPr lang="en-US"/>
          </a:p>
        </p:txBody>
      </p:sp>
      <p:sp>
        <p:nvSpPr>
          <p:cNvPr id="6" name="Footer Placeholder 5">
            <a:extLst>
              <a:ext uri="{FF2B5EF4-FFF2-40B4-BE49-F238E27FC236}">
                <a16:creationId xmlns:a16="http://schemas.microsoft.com/office/drawing/2014/main" id="{5F769A65-D439-4937-A6FE-80B2F4579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FE275-DA9B-4503-AA87-EC088771053E}"/>
              </a:ext>
            </a:extLst>
          </p:cNvPr>
          <p:cNvSpPr>
            <a:spLocks noGrp="1"/>
          </p:cNvSpPr>
          <p:nvPr>
            <p:ph type="sldNum" sz="quarter" idx="12"/>
          </p:nvPr>
        </p:nvSpPr>
        <p:spPr/>
        <p:txBody>
          <a:bodyPr/>
          <a:lstStyle/>
          <a:p>
            <a:fld id="{7B344BA9-973F-44FA-A54B-46437C561659}" type="slidenum">
              <a:rPr lang="en-US" smtClean="0"/>
              <a:t>‹#›</a:t>
            </a:fld>
            <a:endParaRPr lang="en-US"/>
          </a:p>
        </p:txBody>
      </p:sp>
    </p:spTree>
    <p:extLst>
      <p:ext uri="{BB962C8B-B14F-4D97-AF65-F5344CB8AC3E}">
        <p14:creationId xmlns:p14="http://schemas.microsoft.com/office/powerpoint/2010/main" val="46563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7065E-1DDE-4713-AF2C-21621031E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E3EBDE-F671-4E51-B51E-943635EB2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65C1E-9491-4428-A03E-E920D6251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A176-25D5-4CBC-B326-0E53CF77D75E}" type="datetimeFigureOut">
              <a:rPr lang="en-US" smtClean="0"/>
              <a:t>10/14/2020</a:t>
            </a:fld>
            <a:endParaRPr lang="en-US"/>
          </a:p>
        </p:txBody>
      </p:sp>
      <p:sp>
        <p:nvSpPr>
          <p:cNvPr id="5" name="Footer Placeholder 4">
            <a:extLst>
              <a:ext uri="{FF2B5EF4-FFF2-40B4-BE49-F238E27FC236}">
                <a16:creationId xmlns:a16="http://schemas.microsoft.com/office/drawing/2014/main" id="{C7CE1084-053B-42FC-BD93-E80E63DB5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16D55-5874-42FE-B914-15D6F183E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44BA9-973F-44FA-A54B-46437C561659}" type="slidenum">
              <a:rPr lang="en-US" smtClean="0"/>
              <a:t>‹#›</a:t>
            </a:fld>
            <a:endParaRPr lang="en-US"/>
          </a:p>
        </p:txBody>
      </p:sp>
    </p:spTree>
    <p:extLst>
      <p:ext uri="{BB962C8B-B14F-4D97-AF65-F5344CB8AC3E}">
        <p14:creationId xmlns:p14="http://schemas.microsoft.com/office/powerpoint/2010/main" val="267295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CDD8-8DBE-429E-86FA-08D93DE8EED0}"/>
              </a:ext>
            </a:extLst>
          </p:cNvPr>
          <p:cNvSpPr>
            <a:spLocks noGrp="1"/>
          </p:cNvSpPr>
          <p:nvPr>
            <p:ph type="title"/>
          </p:nvPr>
        </p:nvSpPr>
        <p:spPr>
          <a:xfrm>
            <a:off x="794864" y="187445"/>
            <a:ext cx="10515600" cy="1325563"/>
          </a:xfrm>
        </p:spPr>
        <p:txBody>
          <a:bodyPr/>
          <a:lstStyle/>
          <a:p>
            <a:r>
              <a:rPr lang="en-US" b="1" dirty="0"/>
              <a:t>Updates to the Prediction Model</a:t>
            </a:r>
          </a:p>
        </p:txBody>
      </p:sp>
      <p:sp>
        <p:nvSpPr>
          <p:cNvPr id="3" name="Content Placeholder 2">
            <a:extLst>
              <a:ext uri="{FF2B5EF4-FFF2-40B4-BE49-F238E27FC236}">
                <a16:creationId xmlns:a16="http://schemas.microsoft.com/office/drawing/2014/main" id="{4F904B8C-FE03-4BA0-B0AA-2FAE98542FE1}"/>
              </a:ext>
            </a:extLst>
          </p:cNvPr>
          <p:cNvSpPr>
            <a:spLocks noGrp="1"/>
          </p:cNvSpPr>
          <p:nvPr>
            <p:ph idx="1"/>
          </p:nvPr>
        </p:nvSpPr>
        <p:spPr>
          <a:xfrm>
            <a:off x="794864" y="1435242"/>
            <a:ext cx="10515600" cy="4351338"/>
          </a:xfrm>
        </p:spPr>
        <p:txBody>
          <a:bodyPr>
            <a:normAutofit/>
          </a:bodyPr>
          <a:lstStyle/>
          <a:p>
            <a:r>
              <a:rPr lang="en-US" sz="2400" b="1" dirty="0"/>
              <a:t>Pre-processing Data to Increase Data Size</a:t>
            </a:r>
          </a:p>
          <a:p>
            <a:r>
              <a:rPr lang="en-US" sz="2400" b="1" dirty="0"/>
              <a:t>Ensemble and Stacking Classifier Added</a:t>
            </a:r>
          </a:p>
          <a:p>
            <a:r>
              <a:rPr lang="en-US" sz="2400" b="1" dirty="0"/>
              <a:t>Added Hyperparameter Tuning (Grid Search)</a:t>
            </a:r>
          </a:p>
          <a:p>
            <a:r>
              <a:rPr lang="en-US" sz="2400" b="1" dirty="0"/>
              <a:t>Implemented K-Fold Validation</a:t>
            </a:r>
          </a:p>
          <a:p>
            <a:pPr lvl="1"/>
            <a:endParaRPr lang="en-US" sz="1600" dirty="0"/>
          </a:p>
        </p:txBody>
      </p:sp>
      <p:pic>
        <p:nvPicPr>
          <p:cNvPr id="6" name="Picture 5">
            <a:extLst>
              <a:ext uri="{FF2B5EF4-FFF2-40B4-BE49-F238E27FC236}">
                <a16:creationId xmlns:a16="http://schemas.microsoft.com/office/drawing/2014/main" id="{A90280C8-8E94-444B-AD37-CEEDC1929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0993" y="407119"/>
            <a:ext cx="2556143" cy="6263436"/>
          </a:xfrm>
          <a:prstGeom prst="rect">
            <a:avLst/>
          </a:prstGeom>
        </p:spPr>
      </p:pic>
    </p:spTree>
    <p:extLst>
      <p:ext uri="{BB962C8B-B14F-4D97-AF65-F5344CB8AC3E}">
        <p14:creationId xmlns:p14="http://schemas.microsoft.com/office/powerpoint/2010/main" val="143443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CDD8-8DBE-429E-86FA-08D93DE8EED0}"/>
              </a:ext>
            </a:extLst>
          </p:cNvPr>
          <p:cNvSpPr>
            <a:spLocks noGrp="1"/>
          </p:cNvSpPr>
          <p:nvPr>
            <p:ph type="title"/>
          </p:nvPr>
        </p:nvSpPr>
        <p:spPr>
          <a:xfrm>
            <a:off x="794864" y="187445"/>
            <a:ext cx="10515600" cy="1325563"/>
          </a:xfrm>
        </p:spPr>
        <p:txBody>
          <a:bodyPr/>
          <a:lstStyle/>
          <a:p>
            <a:r>
              <a:rPr lang="en-US" b="1" dirty="0"/>
              <a:t>Pre-processing Data to Increase Data Size</a:t>
            </a:r>
          </a:p>
        </p:txBody>
      </p:sp>
      <p:sp>
        <p:nvSpPr>
          <p:cNvPr id="3" name="Content Placeholder 2">
            <a:extLst>
              <a:ext uri="{FF2B5EF4-FFF2-40B4-BE49-F238E27FC236}">
                <a16:creationId xmlns:a16="http://schemas.microsoft.com/office/drawing/2014/main" id="{4F904B8C-FE03-4BA0-B0AA-2FAE98542FE1}"/>
              </a:ext>
            </a:extLst>
          </p:cNvPr>
          <p:cNvSpPr>
            <a:spLocks noGrp="1"/>
          </p:cNvSpPr>
          <p:nvPr>
            <p:ph idx="1"/>
          </p:nvPr>
        </p:nvSpPr>
        <p:spPr>
          <a:xfrm>
            <a:off x="750569" y="1513008"/>
            <a:ext cx="10515600" cy="4351338"/>
          </a:xfrm>
        </p:spPr>
        <p:txBody>
          <a:bodyPr>
            <a:normAutofit/>
          </a:bodyPr>
          <a:lstStyle/>
          <a:p>
            <a:pPr marL="0" indent="0">
              <a:buNone/>
            </a:pPr>
            <a:endParaRPr lang="en-US" sz="2400" dirty="0"/>
          </a:p>
          <a:p>
            <a:r>
              <a:rPr lang="en-US" sz="2400" b="1" dirty="0"/>
              <a:t>Before</a:t>
            </a:r>
            <a:r>
              <a:rPr lang="en-US" sz="2400" dirty="0"/>
              <a:t> : Drop all rows with null values without pre-processing</a:t>
            </a:r>
          </a:p>
          <a:p>
            <a:r>
              <a:rPr lang="en-US" sz="2400" b="1" dirty="0"/>
              <a:t>After</a:t>
            </a:r>
            <a:r>
              <a:rPr lang="en-US" sz="2400" dirty="0"/>
              <a:t>: Additional pre-processing to drop less rows </a:t>
            </a:r>
          </a:p>
          <a:p>
            <a:r>
              <a:rPr lang="en-US" sz="2400" b="1" dirty="0"/>
              <a:t>Result</a:t>
            </a:r>
            <a:r>
              <a:rPr lang="en-US" sz="2400" dirty="0"/>
              <a:t>: Saved 1971 rows from being unnecessary deleted</a:t>
            </a:r>
          </a:p>
          <a:p>
            <a:pPr lvl="1"/>
            <a:endParaRPr lang="en-US" sz="2000" dirty="0"/>
          </a:p>
          <a:p>
            <a:endParaRPr lang="en-US" sz="2400" dirty="0"/>
          </a:p>
          <a:p>
            <a:pPr lvl="1"/>
            <a:endParaRPr lang="en-US" sz="1600" dirty="0"/>
          </a:p>
        </p:txBody>
      </p:sp>
      <p:pic>
        <p:nvPicPr>
          <p:cNvPr id="4" name="Picture 3">
            <a:extLst>
              <a:ext uri="{FF2B5EF4-FFF2-40B4-BE49-F238E27FC236}">
                <a16:creationId xmlns:a16="http://schemas.microsoft.com/office/drawing/2014/main" id="{634A8AAD-5F2F-498A-87EF-FF6FBF6DC5CB}"/>
              </a:ext>
            </a:extLst>
          </p:cNvPr>
          <p:cNvPicPr>
            <a:picLocks noChangeAspect="1"/>
          </p:cNvPicPr>
          <p:nvPr/>
        </p:nvPicPr>
        <p:blipFill rotWithShape="1">
          <a:blip r:embed="rId2"/>
          <a:srcRect r="68344"/>
          <a:stretch/>
        </p:blipFill>
        <p:spPr>
          <a:xfrm>
            <a:off x="8952697" y="1456137"/>
            <a:ext cx="2875421" cy="4653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683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CDD8-8DBE-429E-86FA-08D93DE8EED0}"/>
              </a:ext>
            </a:extLst>
          </p:cNvPr>
          <p:cNvSpPr>
            <a:spLocks noGrp="1"/>
          </p:cNvSpPr>
          <p:nvPr>
            <p:ph type="title"/>
          </p:nvPr>
        </p:nvSpPr>
        <p:spPr>
          <a:xfrm>
            <a:off x="794864" y="187445"/>
            <a:ext cx="10515600" cy="1325563"/>
          </a:xfrm>
        </p:spPr>
        <p:txBody>
          <a:bodyPr/>
          <a:lstStyle/>
          <a:p>
            <a:r>
              <a:rPr lang="en-US" b="1" dirty="0"/>
              <a:t>Ensemble and Stacking Classifier Added</a:t>
            </a:r>
          </a:p>
        </p:txBody>
      </p:sp>
      <p:sp>
        <p:nvSpPr>
          <p:cNvPr id="3" name="Content Placeholder 2">
            <a:extLst>
              <a:ext uri="{FF2B5EF4-FFF2-40B4-BE49-F238E27FC236}">
                <a16:creationId xmlns:a16="http://schemas.microsoft.com/office/drawing/2014/main" id="{4F904B8C-FE03-4BA0-B0AA-2FAE98542FE1}"/>
              </a:ext>
            </a:extLst>
          </p:cNvPr>
          <p:cNvSpPr>
            <a:spLocks noGrp="1"/>
          </p:cNvSpPr>
          <p:nvPr>
            <p:ph idx="1"/>
          </p:nvPr>
        </p:nvSpPr>
        <p:spPr>
          <a:xfrm>
            <a:off x="691593" y="1027554"/>
            <a:ext cx="10515600" cy="4690857"/>
          </a:xfrm>
        </p:spPr>
        <p:txBody>
          <a:bodyPr>
            <a:normAutofit/>
          </a:bodyPr>
          <a:lstStyle/>
          <a:p>
            <a:pPr marL="0" indent="0">
              <a:buNone/>
            </a:pPr>
            <a:endParaRPr lang="en-US" sz="2400" dirty="0"/>
          </a:p>
          <a:p>
            <a:r>
              <a:rPr lang="en-US" sz="2400" dirty="0"/>
              <a:t>Definitions</a:t>
            </a:r>
          </a:p>
          <a:p>
            <a:pPr lvl="1"/>
            <a:r>
              <a:rPr lang="en-US" sz="2000" dirty="0"/>
              <a:t>Ensemble Classifier</a:t>
            </a:r>
          </a:p>
          <a:p>
            <a:pPr lvl="2"/>
            <a:r>
              <a:rPr lang="en-US" dirty="0"/>
              <a:t>This combines different machine learning classifier output into one (average)</a:t>
            </a:r>
          </a:p>
          <a:p>
            <a:pPr lvl="2"/>
            <a:r>
              <a:rPr lang="en-US" dirty="0"/>
              <a:t>Allows different weights for each ML classifiers</a:t>
            </a:r>
          </a:p>
          <a:p>
            <a:pPr lvl="1"/>
            <a:r>
              <a:rPr lang="en-US" sz="2000" dirty="0"/>
              <a:t>Stacking Classifier</a:t>
            </a:r>
          </a:p>
          <a:p>
            <a:pPr lvl="2"/>
            <a:r>
              <a:rPr lang="en-US" dirty="0"/>
              <a:t>Stacking Classifier is more advanced ML algorithm that combines multiple machine learning algorithms into one</a:t>
            </a:r>
          </a:p>
          <a:p>
            <a:pPr lvl="1"/>
            <a:endParaRPr lang="en-US" sz="2000" dirty="0"/>
          </a:p>
          <a:p>
            <a:r>
              <a:rPr lang="en-US" sz="2400" b="1" dirty="0"/>
              <a:t>Before</a:t>
            </a:r>
            <a:r>
              <a:rPr lang="en-US" sz="2400" dirty="0"/>
              <a:t>: No ensemble methods</a:t>
            </a:r>
          </a:p>
          <a:p>
            <a:r>
              <a:rPr lang="en-US" sz="2400" b="1" dirty="0"/>
              <a:t>After</a:t>
            </a:r>
            <a:r>
              <a:rPr lang="en-US" sz="2400" dirty="0"/>
              <a:t>: Added Ensemble and Stacking Classifier</a:t>
            </a:r>
          </a:p>
          <a:p>
            <a:r>
              <a:rPr lang="en-US" sz="2400" b="1" dirty="0"/>
              <a:t>Result</a:t>
            </a:r>
            <a:r>
              <a:rPr lang="en-US" sz="2400" dirty="0"/>
              <a:t>:  </a:t>
            </a:r>
          </a:p>
          <a:p>
            <a:pPr lvl="1"/>
            <a:endParaRPr lang="en-US" sz="2000" dirty="0"/>
          </a:p>
          <a:p>
            <a:pPr lvl="1"/>
            <a:endParaRPr lang="en-US" sz="2000" dirty="0"/>
          </a:p>
          <a:p>
            <a:endParaRPr lang="en-US" sz="2400" dirty="0"/>
          </a:p>
          <a:p>
            <a:pPr lvl="1"/>
            <a:endParaRPr lang="en-US" sz="1600" dirty="0"/>
          </a:p>
        </p:txBody>
      </p:sp>
      <p:pic>
        <p:nvPicPr>
          <p:cNvPr id="5" name="Picture 4">
            <a:extLst>
              <a:ext uri="{FF2B5EF4-FFF2-40B4-BE49-F238E27FC236}">
                <a16:creationId xmlns:a16="http://schemas.microsoft.com/office/drawing/2014/main" id="{64B91802-1A36-4254-A33F-BEFDD512A2DE}"/>
              </a:ext>
            </a:extLst>
          </p:cNvPr>
          <p:cNvPicPr>
            <a:picLocks noChangeAspect="1"/>
          </p:cNvPicPr>
          <p:nvPr/>
        </p:nvPicPr>
        <p:blipFill>
          <a:blip r:embed="rId2"/>
          <a:stretch>
            <a:fillRect/>
          </a:stretch>
        </p:blipFill>
        <p:spPr>
          <a:xfrm>
            <a:off x="7772711" y="3531122"/>
            <a:ext cx="3765052" cy="3258088"/>
          </a:xfrm>
          <a:prstGeom prst="rect">
            <a:avLst/>
          </a:prstGeom>
        </p:spPr>
      </p:pic>
    </p:spTree>
    <p:extLst>
      <p:ext uri="{BB962C8B-B14F-4D97-AF65-F5344CB8AC3E}">
        <p14:creationId xmlns:p14="http://schemas.microsoft.com/office/powerpoint/2010/main" val="84494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CDD8-8DBE-429E-86FA-08D93DE8EED0}"/>
              </a:ext>
            </a:extLst>
          </p:cNvPr>
          <p:cNvSpPr>
            <a:spLocks noGrp="1"/>
          </p:cNvSpPr>
          <p:nvPr>
            <p:ph type="title"/>
          </p:nvPr>
        </p:nvSpPr>
        <p:spPr>
          <a:xfrm>
            <a:off x="794864" y="187445"/>
            <a:ext cx="10515600" cy="1325563"/>
          </a:xfrm>
        </p:spPr>
        <p:txBody>
          <a:bodyPr/>
          <a:lstStyle/>
          <a:p>
            <a:r>
              <a:rPr lang="en-US" b="1" dirty="0"/>
              <a:t>Added Hyperparameter Tuning (Grid Search)</a:t>
            </a:r>
          </a:p>
        </p:txBody>
      </p:sp>
      <p:sp>
        <p:nvSpPr>
          <p:cNvPr id="3" name="Content Placeholder 2">
            <a:extLst>
              <a:ext uri="{FF2B5EF4-FFF2-40B4-BE49-F238E27FC236}">
                <a16:creationId xmlns:a16="http://schemas.microsoft.com/office/drawing/2014/main" id="{4F904B8C-FE03-4BA0-B0AA-2FAE98542FE1}"/>
              </a:ext>
            </a:extLst>
          </p:cNvPr>
          <p:cNvSpPr>
            <a:spLocks noGrp="1"/>
          </p:cNvSpPr>
          <p:nvPr>
            <p:ph idx="1"/>
          </p:nvPr>
        </p:nvSpPr>
        <p:spPr>
          <a:xfrm>
            <a:off x="691593" y="1027555"/>
            <a:ext cx="10515600" cy="4351338"/>
          </a:xfrm>
        </p:spPr>
        <p:txBody>
          <a:bodyPr>
            <a:normAutofit/>
          </a:bodyPr>
          <a:lstStyle/>
          <a:p>
            <a:pPr marL="0" indent="0">
              <a:buNone/>
            </a:pPr>
            <a:endParaRPr lang="en-US" sz="2400" dirty="0"/>
          </a:p>
          <a:p>
            <a:r>
              <a:rPr lang="en-US" sz="2400" dirty="0"/>
              <a:t>Definitions</a:t>
            </a:r>
          </a:p>
          <a:p>
            <a:pPr lvl="1"/>
            <a:r>
              <a:rPr lang="en-US" sz="2000" dirty="0"/>
              <a:t>GridsearchCV</a:t>
            </a:r>
          </a:p>
          <a:p>
            <a:pPr lvl="2"/>
            <a:r>
              <a:rPr lang="en-US" dirty="0"/>
              <a:t>GridsearchCV processes multiple hyperparameters of ML algorithms and chooses the parameters with the best results</a:t>
            </a:r>
          </a:p>
          <a:p>
            <a:pPr lvl="1"/>
            <a:endParaRPr lang="en-US" sz="2000" dirty="0"/>
          </a:p>
          <a:p>
            <a:pPr lvl="1"/>
            <a:endParaRPr lang="en-US" sz="2000" dirty="0"/>
          </a:p>
          <a:p>
            <a:r>
              <a:rPr lang="en-US" sz="2400" b="1" dirty="0"/>
              <a:t>Before</a:t>
            </a:r>
            <a:r>
              <a:rPr lang="en-US" sz="2400" dirty="0"/>
              <a:t>: Manual Hyperparameter Tuning</a:t>
            </a:r>
          </a:p>
          <a:p>
            <a:r>
              <a:rPr lang="en-US" sz="2400" b="1" dirty="0"/>
              <a:t>After</a:t>
            </a:r>
            <a:r>
              <a:rPr lang="en-US" sz="2400" dirty="0"/>
              <a:t>: Automatic Hyperparameter Tuning</a:t>
            </a:r>
          </a:p>
          <a:p>
            <a:r>
              <a:rPr lang="en-US" sz="2400" b="1" dirty="0"/>
              <a:t>Result</a:t>
            </a:r>
            <a:r>
              <a:rPr lang="en-US" sz="2400" dirty="0"/>
              <a:t>: More accurate prediction models</a:t>
            </a:r>
          </a:p>
          <a:p>
            <a:pPr lvl="1"/>
            <a:endParaRPr lang="en-US" sz="1600" dirty="0"/>
          </a:p>
        </p:txBody>
      </p:sp>
      <p:sp>
        <p:nvSpPr>
          <p:cNvPr id="4" name="AutoShape 2" descr="Image for post">
            <a:extLst>
              <a:ext uri="{FF2B5EF4-FFF2-40B4-BE49-F238E27FC236}">
                <a16:creationId xmlns:a16="http://schemas.microsoft.com/office/drawing/2014/main" id="{F4DEAE1E-F777-4634-9AF1-D492874D5242}"/>
              </a:ext>
            </a:extLst>
          </p:cNvPr>
          <p:cNvSpPr>
            <a:spLocks noChangeAspect="1" noChangeArrowheads="1"/>
          </p:cNvSpPr>
          <p:nvPr/>
        </p:nvSpPr>
        <p:spPr bwMode="auto">
          <a:xfrm>
            <a:off x="4576763" y="1905000"/>
            <a:ext cx="3038475" cy="304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2169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CDD8-8DBE-429E-86FA-08D93DE8EED0}"/>
              </a:ext>
            </a:extLst>
          </p:cNvPr>
          <p:cNvSpPr>
            <a:spLocks noGrp="1"/>
          </p:cNvSpPr>
          <p:nvPr>
            <p:ph type="title"/>
          </p:nvPr>
        </p:nvSpPr>
        <p:spPr>
          <a:xfrm>
            <a:off x="794864" y="187445"/>
            <a:ext cx="10515600" cy="1325563"/>
          </a:xfrm>
        </p:spPr>
        <p:txBody>
          <a:bodyPr/>
          <a:lstStyle/>
          <a:p>
            <a:r>
              <a:rPr lang="en-US" b="1" dirty="0"/>
              <a:t>Implemented K-Fold Validation</a:t>
            </a:r>
          </a:p>
        </p:txBody>
      </p:sp>
      <p:sp>
        <p:nvSpPr>
          <p:cNvPr id="3" name="Content Placeholder 2">
            <a:extLst>
              <a:ext uri="{FF2B5EF4-FFF2-40B4-BE49-F238E27FC236}">
                <a16:creationId xmlns:a16="http://schemas.microsoft.com/office/drawing/2014/main" id="{4F904B8C-FE03-4BA0-B0AA-2FAE98542FE1}"/>
              </a:ext>
            </a:extLst>
          </p:cNvPr>
          <p:cNvSpPr>
            <a:spLocks noGrp="1"/>
          </p:cNvSpPr>
          <p:nvPr>
            <p:ph idx="1"/>
          </p:nvPr>
        </p:nvSpPr>
        <p:spPr>
          <a:xfrm>
            <a:off x="691593" y="1027555"/>
            <a:ext cx="10515600" cy="4831884"/>
          </a:xfrm>
        </p:spPr>
        <p:txBody>
          <a:bodyPr>
            <a:normAutofit/>
          </a:bodyPr>
          <a:lstStyle/>
          <a:p>
            <a:pPr marL="0" indent="0">
              <a:buNone/>
            </a:pPr>
            <a:endParaRPr lang="en-US" sz="2400" dirty="0"/>
          </a:p>
          <a:p>
            <a:r>
              <a:rPr lang="en-US" sz="2400" dirty="0"/>
              <a:t>K-Fold Sampling</a:t>
            </a:r>
          </a:p>
          <a:p>
            <a:pPr lvl="1"/>
            <a:r>
              <a:rPr lang="en-US" sz="2000" dirty="0"/>
              <a:t>The k-fold cross-validation procedure involves splitting the training dataset into k folds. The first k-1 folds are used to train a model, and the holdout kth fold is used as the test set. This process is repeated and each of the folds is given an opportunity to be used as the holdout test set. A total of k models are fit and evaluated, and the performance of the model is calculated as the mean of these runs</a:t>
            </a:r>
          </a:p>
          <a:p>
            <a:r>
              <a:rPr lang="en-US" sz="2400" dirty="0"/>
              <a:t>Stratified K-Fold Sampling</a:t>
            </a:r>
          </a:p>
          <a:p>
            <a:pPr lvl="1"/>
            <a:r>
              <a:rPr lang="en-US" sz="2000" dirty="0"/>
              <a:t>K-Fold sampling while maintaining the same class distribution</a:t>
            </a:r>
          </a:p>
          <a:p>
            <a:pPr lvl="1"/>
            <a:endParaRPr lang="en-US" sz="2000" dirty="0"/>
          </a:p>
          <a:p>
            <a:r>
              <a:rPr lang="en-US" sz="2400" b="1" dirty="0"/>
              <a:t>Before</a:t>
            </a:r>
            <a:r>
              <a:rPr lang="en-US" sz="2400" dirty="0"/>
              <a:t>: Using ‘YEAR’ column to divide dataset into two (train and forecast)</a:t>
            </a:r>
          </a:p>
          <a:p>
            <a:r>
              <a:rPr lang="en-US" sz="2400" b="1" dirty="0"/>
              <a:t>After</a:t>
            </a:r>
            <a:r>
              <a:rPr lang="en-US" sz="2400" dirty="0"/>
              <a:t>: Stratified K-Fold to divide the datasets</a:t>
            </a:r>
          </a:p>
          <a:p>
            <a:r>
              <a:rPr lang="en-US" sz="2400" b="1" dirty="0"/>
              <a:t>Result</a:t>
            </a:r>
            <a:r>
              <a:rPr lang="en-US" sz="2400" dirty="0"/>
              <a:t>: More reliable evaluation of ML models</a:t>
            </a:r>
          </a:p>
          <a:p>
            <a:endParaRPr lang="en-US" sz="2400" dirty="0"/>
          </a:p>
          <a:p>
            <a:pPr lvl="1"/>
            <a:endParaRPr lang="en-US" sz="2000" dirty="0"/>
          </a:p>
          <a:p>
            <a:pPr marL="457200" lvl="1" indent="0">
              <a:buNone/>
            </a:pPr>
            <a:endParaRPr lang="en-US" sz="2000" dirty="0"/>
          </a:p>
          <a:p>
            <a:pPr lvl="1"/>
            <a:endParaRPr lang="en-US" sz="2000" dirty="0"/>
          </a:p>
          <a:p>
            <a:endParaRPr lang="en-US" sz="2400" dirty="0"/>
          </a:p>
          <a:p>
            <a:pPr lvl="1"/>
            <a:endParaRPr lang="en-US" sz="1600" dirty="0"/>
          </a:p>
        </p:txBody>
      </p:sp>
    </p:spTree>
    <p:extLst>
      <p:ext uri="{BB962C8B-B14F-4D97-AF65-F5344CB8AC3E}">
        <p14:creationId xmlns:p14="http://schemas.microsoft.com/office/powerpoint/2010/main" val="408689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CDD8-8DBE-429E-86FA-08D93DE8EED0}"/>
              </a:ext>
            </a:extLst>
          </p:cNvPr>
          <p:cNvSpPr>
            <a:spLocks noGrp="1"/>
          </p:cNvSpPr>
          <p:nvPr>
            <p:ph type="title"/>
          </p:nvPr>
        </p:nvSpPr>
        <p:spPr>
          <a:xfrm>
            <a:off x="794864" y="187445"/>
            <a:ext cx="10515600" cy="1325563"/>
          </a:xfrm>
        </p:spPr>
        <p:txBody>
          <a:bodyPr/>
          <a:lstStyle/>
          <a:p>
            <a:r>
              <a:rPr lang="en-US" b="1" dirty="0"/>
              <a:t>Results</a:t>
            </a:r>
          </a:p>
        </p:txBody>
      </p:sp>
      <p:sp>
        <p:nvSpPr>
          <p:cNvPr id="3" name="Content Placeholder 2">
            <a:extLst>
              <a:ext uri="{FF2B5EF4-FFF2-40B4-BE49-F238E27FC236}">
                <a16:creationId xmlns:a16="http://schemas.microsoft.com/office/drawing/2014/main" id="{4F904B8C-FE03-4BA0-B0AA-2FAE98542FE1}"/>
              </a:ext>
            </a:extLst>
          </p:cNvPr>
          <p:cNvSpPr>
            <a:spLocks noGrp="1"/>
          </p:cNvSpPr>
          <p:nvPr>
            <p:ph idx="1"/>
          </p:nvPr>
        </p:nvSpPr>
        <p:spPr>
          <a:xfrm>
            <a:off x="40720" y="911764"/>
            <a:ext cx="5855746" cy="2945870"/>
          </a:xfrm>
        </p:spPr>
        <p:txBody>
          <a:bodyPr>
            <a:normAutofit/>
          </a:bodyPr>
          <a:lstStyle/>
          <a:p>
            <a:pPr marL="0" indent="0">
              <a:buNone/>
            </a:pPr>
            <a:endParaRPr lang="en-US" sz="2400" dirty="0"/>
          </a:p>
          <a:p>
            <a:r>
              <a:rPr lang="en-US" sz="2400" b="1" dirty="0"/>
              <a:t>Before</a:t>
            </a:r>
            <a:r>
              <a:rPr lang="en-US" sz="2400" dirty="0"/>
              <a:t> :</a:t>
            </a:r>
            <a:endParaRPr lang="en-US" sz="2000" dirty="0"/>
          </a:p>
          <a:p>
            <a:endParaRPr lang="en-US" sz="2400" dirty="0"/>
          </a:p>
          <a:p>
            <a:pPr lvl="1"/>
            <a:endParaRPr lang="en-US" sz="1600" dirty="0"/>
          </a:p>
        </p:txBody>
      </p:sp>
      <p:pic>
        <p:nvPicPr>
          <p:cNvPr id="5" name="Picture 4">
            <a:extLst>
              <a:ext uri="{FF2B5EF4-FFF2-40B4-BE49-F238E27FC236}">
                <a16:creationId xmlns:a16="http://schemas.microsoft.com/office/drawing/2014/main" id="{887ED433-474B-4F3D-834D-57B09A4E174A}"/>
              </a:ext>
            </a:extLst>
          </p:cNvPr>
          <p:cNvPicPr>
            <a:picLocks noChangeAspect="1"/>
          </p:cNvPicPr>
          <p:nvPr/>
        </p:nvPicPr>
        <p:blipFill>
          <a:blip r:embed="rId2"/>
          <a:stretch>
            <a:fillRect/>
          </a:stretch>
        </p:blipFill>
        <p:spPr>
          <a:xfrm>
            <a:off x="1596141" y="3475032"/>
            <a:ext cx="10206217" cy="2644871"/>
          </a:xfrm>
          <a:prstGeom prst="rect">
            <a:avLst/>
          </a:prstGeom>
        </p:spPr>
      </p:pic>
      <p:pic>
        <p:nvPicPr>
          <p:cNvPr id="6" name="Picture 5">
            <a:extLst>
              <a:ext uri="{FF2B5EF4-FFF2-40B4-BE49-F238E27FC236}">
                <a16:creationId xmlns:a16="http://schemas.microsoft.com/office/drawing/2014/main" id="{72C1066F-35D1-4F22-ABF2-59C7595029CB}"/>
              </a:ext>
            </a:extLst>
          </p:cNvPr>
          <p:cNvPicPr>
            <a:picLocks noChangeAspect="1"/>
          </p:cNvPicPr>
          <p:nvPr/>
        </p:nvPicPr>
        <p:blipFill rotWithShape="1">
          <a:blip r:embed="rId3"/>
          <a:srcRect l="8058" t="14967" r="-518" b="40934"/>
          <a:stretch/>
        </p:blipFill>
        <p:spPr>
          <a:xfrm>
            <a:off x="1596142" y="1376793"/>
            <a:ext cx="10095049" cy="1757619"/>
          </a:xfrm>
          <a:prstGeom prst="rect">
            <a:avLst/>
          </a:prstGeom>
        </p:spPr>
      </p:pic>
      <p:sp>
        <p:nvSpPr>
          <p:cNvPr id="7" name="Content Placeholder 2">
            <a:extLst>
              <a:ext uri="{FF2B5EF4-FFF2-40B4-BE49-F238E27FC236}">
                <a16:creationId xmlns:a16="http://schemas.microsoft.com/office/drawing/2014/main" id="{9B3844C4-B0AF-4DAE-9ABD-F5A94C5A8BAF}"/>
              </a:ext>
            </a:extLst>
          </p:cNvPr>
          <p:cNvSpPr txBox="1">
            <a:spLocks/>
          </p:cNvSpPr>
          <p:nvPr/>
        </p:nvSpPr>
        <p:spPr>
          <a:xfrm>
            <a:off x="26579" y="3656535"/>
            <a:ext cx="5855746" cy="2945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a:p>
            <a:r>
              <a:rPr lang="en-US" sz="2400" b="1" dirty="0"/>
              <a:t>Updated</a:t>
            </a:r>
            <a:r>
              <a:rPr lang="en-US" sz="2400" dirty="0"/>
              <a:t> :</a:t>
            </a:r>
            <a:endParaRPr lang="en-US" sz="2000" dirty="0"/>
          </a:p>
          <a:p>
            <a:endParaRPr lang="en-US" sz="2400" dirty="0"/>
          </a:p>
          <a:p>
            <a:pPr lvl="1"/>
            <a:endParaRPr lang="en-US" sz="1600" dirty="0"/>
          </a:p>
        </p:txBody>
      </p:sp>
      <p:sp>
        <p:nvSpPr>
          <p:cNvPr id="8" name="Rectangle 7">
            <a:extLst>
              <a:ext uri="{FF2B5EF4-FFF2-40B4-BE49-F238E27FC236}">
                <a16:creationId xmlns:a16="http://schemas.microsoft.com/office/drawing/2014/main" id="{85289EA0-C7FC-4CC1-897B-BDC8E399CD64}"/>
              </a:ext>
            </a:extLst>
          </p:cNvPr>
          <p:cNvSpPr/>
          <p:nvPr/>
        </p:nvSpPr>
        <p:spPr>
          <a:xfrm>
            <a:off x="1817352" y="6186900"/>
            <a:ext cx="8784328" cy="369332"/>
          </a:xfrm>
          <a:prstGeom prst="rect">
            <a:avLst/>
          </a:prstGeom>
        </p:spPr>
        <p:txBody>
          <a:bodyPr wrap="none">
            <a:spAutoFit/>
          </a:bodyPr>
          <a:lstStyle/>
          <a:p>
            <a:r>
              <a:rPr lang="en-US" dirty="0"/>
              <a:t>With the update, the number of false negative has dropped significantly as well as PSS score.</a:t>
            </a:r>
          </a:p>
        </p:txBody>
      </p:sp>
    </p:spTree>
    <p:extLst>
      <p:ext uri="{BB962C8B-B14F-4D97-AF65-F5344CB8AC3E}">
        <p14:creationId xmlns:p14="http://schemas.microsoft.com/office/powerpoint/2010/main" val="3269721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311</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Updates to the Prediction Model</vt:lpstr>
      <vt:lpstr>Pre-processing Data to Increase Data Size</vt:lpstr>
      <vt:lpstr>Ensemble and Stacking Classifier Added</vt:lpstr>
      <vt:lpstr>Added Hyperparameter Tuning (Grid Search)</vt:lpstr>
      <vt:lpstr>Implemented K-Fold Validation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kwonkh0424@gmail.com</dc:creator>
  <cp:lastModifiedBy>kwonkh0424@gmail.com</cp:lastModifiedBy>
  <cp:revision>8</cp:revision>
  <dcterms:created xsi:type="dcterms:W3CDTF">2020-10-14T21:40:03Z</dcterms:created>
  <dcterms:modified xsi:type="dcterms:W3CDTF">2020-10-15T06:37:47Z</dcterms:modified>
</cp:coreProperties>
</file>