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1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D07C4-DBB2-4108-B418-1389D81559E5}" v="1" dt="2020-10-06T14:20:49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Muralisrinivasan" userId="3dd1416e0b74e3bb" providerId="LiveId" clId="{2AAD07C4-DBB2-4108-B418-1389D81559E5}"/>
    <pc:docChg chg="undo custSel mod addSld modSld sldOrd addMainMaster delMainMaster">
      <pc:chgData name="Akshay Muralisrinivasan" userId="3dd1416e0b74e3bb" providerId="LiveId" clId="{2AAD07C4-DBB2-4108-B418-1389D81559E5}" dt="2020-10-06T14:26:43.925" v="1002" actId="20577"/>
      <pc:docMkLst>
        <pc:docMk/>
      </pc:docMkLst>
      <pc:sldChg chg="addSp modSp mod setBg modClrScheme chgLayout">
        <pc:chgData name="Akshay Muralisrinivasan" userId="3dd1416e0b74e3bb" providerId="LiveId" clId="{2AAD07C4-DBB2-4108-B418-1389D81559E5}" dt="2020-10-06T00:39:06.722" v="88" actId="26606"/>
        <pc:sldMkLst>
          <pc:docMk/>
          <pc:sldMk cId="1316878074" sldId="256"/>
        </pc:sldMkLst>
        <pc:spChg chg="mo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2" creationId="{89232960-98D0-462E-9CF7-08D8D60CD25D}"/>
          </ac:spMkLst>
        </pc:spChg>
        <pc:spChg chg="mo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3" creationId="{43909C23-84FE-41C0-83F2-C658E6AF24CF}"/>
          </ac:spMkLst>
        </pc:spChg>
        <pc:spChg chg="add">
          <ac:chgData name="Akshay Muralisrinivasan" userId="3dd1416e0b74e3bb" providerId="LiveId" clId="{2AAD07C4-DBB2-4108-B418-1389D81559E5}" dt="2020-10-06T00:39:06.722" v="88" actId="26606"/>
          <ac:spMkLst>
            <pc:docMk/>
            <pc:sldMk cId="1316878074" sldId="256"/>
            <ac:spMk id="9" creationId="{82950D9A-4705-4314-961A-4F88B2CE412D}"/>
          </ac:spMkLst>
        </pc:spChg>
        <pc:picChg chg="add">
          <ac:chgData name="Akshay Muralisrinivasan" userId="3dd1416e0b74e3bb" providerId="LiveId" clId="{2AAD07C4-DBB2-4108-B418-1389D81559E5}" dt="2020-10-06T00:39:06.722" v="88" actId="26606"/>
          <ac:picMkLst>
            <pc:docMk/>
            <pc:sldMk cId="1316878074" sldId="256"/>
            <ac:picMk id="4" creationId="{9A1B11B4-AE34-4E97-82B0-88F307AFC67F}"/>
          </ac:picMkLst>
        </pc:picChg>
        <pc:cxnChg chg="add">
          <ac:chgData name="Akshay Muralisrinivasan" userId="3dd1416e0b74e3bb" providerId="LiveId" clId="{2AAD07C4-DBB2-4108-B418-1389D81559E5}" dt="2020-10-06T00:39:06.722" v="88" actId="26606"/>
          <ac:cxnSpMkLst>
            <pc:docMk/>
            <pc:sldMk cId="1316878074" sldId="256"/>
            <ac:cxnSpMk id="11" creationId="{13AC671C-E66F-43C5-A66A-C477339DD232}"/>
          </ac:cxnSpMkLst>
        </pc:cxnChg>
        <pc:cxnChg chg="add">
          <ac:chgData name="Akshay Muralisrinivasan" userId="3dd1416e0b74e3bb" providerId="LiveId" clId="{2AAD07C4-DBB2-4108-B418-1389D81559E5}" dt="2020-10-06T00:39:06.722" v="88" actId="26606"/>
          <ac:cxnSpMkLst>
            <pc:docMk/>
            <pc:sldMk cId="1316878074" sldId="256"/>
            <ac:cxnSpMk id="13" creationId="{EEE10AC2-20ED-4628-9A8E-14F8437B55CB}"/>
          </ac:cxnSpMkLst>
        </pc:cxnChg>
      </pc:sldChg>
      <pc:sldChg chg="modSp new mod">
        <pc:chgData name="Akshay Muralisrinivasan" userId="3dd1416e0b74e3bb" providerId="LiveId" clId="{2AAD07C4-DBB2-4108-B418-1389D81559E5}" dt="2020-10-06T00:40:03.330" v="143" actId="27636"/>
        <pc:sldMkLst>
          <pc:docMk/>
          <pc:sldMk cId="933211645" sldId="257"/>
        </pc:sldMkLst>
        <pc:spChg chg="mod">
          <ac:chgData name="Akshay Muralisrinivasan" userId="3dd1416e0b74e3bb" providerId="LiveId" clId="{2AAD07C4-DBB2-4108-B418-1389D81559E5}" dt="2020-10-06T00:39:47.385" v="141" actId="20577"/>
          <ac:spMkLst>
            <pc:docMk/>
            <pc:sldMk cId="933211645" sldId="257"/>
            <ac:spMk id="2" creationId="{A47C7B9D-A62B-44B5-B5ED-0BEA1AD44E4C}"/>
          </ac:spMkLst>
        </pc:spChg>
        <pc:spChg chg="mod">
          <ac:chgData name="Akshay Muralisrinivasan" userId="3dd1416e0b74e3bb" providerId="LiveId" clId="{2AAD07C4-DBB2-4108-B418-1389D81559E5}" dt="2020-10-06T00:40:03.330" v="143" actId="27636"/>
          <ac:spMkLst>
            <pc:docMk/>
            <pc:sldMk cId="933211645" sldId="257"/>
            <ac:spMk id="3" creationId="{A88B2BFF-F9E3-4EE7-BB8C-62DA29A7F677}"/>
          </ac:spMkLst>
        </pc:spChg>
      </pc:sldChg>
      <pc:sldChg chg="modSp new mod">
        <pc:chgData name="Akshay Muralisrinivasan" userId="3dd1416e0b74e3bb" providerId="LiveId" clId="{2AAD07C4-DBB2-4108-B418-1389D81559E5}" dt="2020-10-06T14:26:43.925" v="1002" actId="20577"/>
        <pc:sldMkLst>
          <pc:docMk/>
          <pc:sldMk cId="336714327" sldId="258"/>
        </pc:sldMkLst>
        <pc:spChg chg="mod">
          <ac:chgData name="Akshay Muralisrinivasan" userId="3dd1416e0b74e3bb" providerId="LiveId" clId="{2AAD07C4-DBB2-4108-B418-1389D81559E5}" dt="2020-10-06T00:44:56.911" v="370" actId="20577"/>
          <ac:spMkLst>
            <pc:docMk/>
            <pc:sldMk cId="336714327" sldId="258"/>
            <ac:spMk id="2" creationId="{933D4A96-CCC2-4BEE-B1D3-7508019E338B}"/>
          </ac:spMkLst>
        </pc:spChg>
        <pc:spChg chg="mod">
          <ac:chgData name="Akshay Muralisrinivasan" userId="3dd1416e0b74e3bb" providerId="LiveId" clId="{2AAD07C4-DBB2-4108-B418-1389D81559E5}" dt="2020-10-06T14:26:43.925" v="1002" actId="20577"/>
          <ac:spMkLst>
            <pc:docMk/>
            <pc:sldMk cId="336714327" sldId="258"/>
            <ac:spMk id="3" creationId="{91E72F98-3B49-4B26-9191-5FEBE4DFA6A8}"/>
          </ac:spMkLst>
        </pc:spChg>
      </pc:sldChg>
      <pc:sldChg chg="modSp new mod">
        <pc:chgData name="Akshay Muralisrinivasan" userId="3dd1416e0b74e3bb" providerId="LiveId" clId="{2AAD07C4-DBB2-4108-B418-1389D81559E5}" dt="2020-10-06T14:12:53.199" v="586" actId="20577"/>
        <pc:sldMkLst>
          <pc:docMk/>
          <pc:sldMk cId="378387447" sldId="259"/>
        </pc:sldMkLst>
        <pc:spChg chg="mod">
          <ac:chgData name="Akshay Muralisrinivasan" userId="3dd1416e0b74e3bb" providerId="LiveId" clId="{2AAD07C4-DBB2-4108-B418-1389D81559E5}" dt="2020-10-06T00:42:37.448" v="246" actId="20577"/>
          <ac:spMkLst>
            <pc:docMk/>
            <pc:sldMk cId="378387447" sldId="259"/>
            <ac:spMk id="2" creationId="{A925E85C-5C72-4323-A311-F6BD2FFAF2B0}"/>
          </ac:spMkLst>
        </pc:spChg>
        <pc:spChg chg="mod">
          <ac:chgData name="Akshay Muralisrinivasan" userId="3dd1416e0b74e3bb" providerId="LiveId" clId="{2AAD07C4-DBB2-4108-B418-1389D81559E5}" dt="2020-10-06T14:12:53.199" v="586" actId="20577"/>
          <ac:spMkLst>
            <pc:docMk/>
            <pc:sldMk cId="378387447" sldId="259"/>
            <ac:spMk id="3" creationId="{32B9D5CE-EAD9-466D-847D-F31CA4B5597B}"/>
          </ac:spMkLst>
        </pc:spChg>
      </pc:sldChg>
      <pc:sldChg chg="modSp new mod">
        <pc:chgData name="Akshay Muralisrinivasan" userId="3dd1416e0b74e3bb" providerId="LiveId" clId="{2AAD07C4-DBB2-4108-B418-1389D81559E5}" dt="2020-10-06T00:47:40.356" v="460" actId="20577"/>
        <pc:sldMkLst>
          <pc:docMk/>
          <pc:sldMk cId="972167644" sldId="260"/>
        </pc:sldMkLst>
        <pc:spChg chg="mod">
          <ac:chgData name="Akshay Muralisrinivasan" userId="3dd1416e0b74e3bb" providerId="LiveId" clId="{2AAD07C4-DBB2-4108-B418-1389D81559E5}" dt="2020-10-06T00:47:40.356" v="460" actId="20577"/>
          <ac:spMkLst>
            <pc:docMk/>
            <pc:sldMk cId="972167644" sldId="260"/>
            <ac:spMk id="2" creationId="{56CCA1A4-8DC7-48E5-BDED-A28289B64853}"/>
          </ac:spMkLst>
        </pc:spChg>
      </pc:sldChg>
      <pc:sldChg chg="modSp new mod ord">
        <pc:chgData name="Akshay Muralisrinivasan" userId="3dd1416e0b74e3bb" providerId="LiveId" clId="{2AAD07C4-DBB2-4108-B418-1389D81559E5}" dt="2020-10-06T14:06:49.312" v="551" actId="313"/>
        <pc:sldMkLst>
          <pc:docMk/>
          <pc:sldMk cId="2362066188" sldId="261"/>
        </pc:sldMkLst>
        <pc:spChg chg="mod">
          <ac:chgData name="Akshay Muralisrinivasan" userId="3dd1416e0b74e3bb" providerId="LiveId" clId="{2AAD07C4-DBB2-4108-B418-1389D81559E5}" dt="2020-10-06T14:06:49.312" v="551" actId="313"/>
          <ac:spMkLst>
            <pc:docMk/>
            <pc:sldMk cId="2362066188" sldId="261"/>
            <ac:spMk id="2" creationId="{C56C36D3-D337-4A43-B667-66E612E0EA53}"/>
          </ac:spMkLst>
        </pc:spChg>
      </pc:sldChg>
      <pc:sldChg chg="modSp new mod">
        <pc:chgData name="Akshay Muralisrinivasan" userId="3dd1416e0b74e3bb" providerId="LiveId" clId="{2AAD07C4-DBB2-4108-B418-1389D81559E5}" dt="2020-10-06T00:48:36.880" v="550" actId="20577"/>
        <pc:sldMkLst>
          <pc:docMk/>
          <pc:sldMk cId="763792112" sldId="262"/>
        </pc:sldMkLst>
        <pc:spChg chg="mod">
          <ac:chgData name="Akshay Muralisrinivasan" userId="3dd1416e0b74e3bb" providerId="LiveId" clId="{2AAD07C4-DBB2-4108-B418-1389D81559E5}" dt="2020-10-06T00:48:36.880" v="550" actId="20577"/>
          <ac:spMkLst>
            <pc:docMk/>
            <pc:sldMk cId="763792112" sldId="262"/>
            <ac:spMk id="2" creationId="{4D453FB1-F567-428A-BE81-A9113B446346}"/>
          </ac:spMkLst>
        </pc:spChg>
      </pc:sldChg>
      <pc:sldChg chg="modSp new mod ord">
        <pc:chgData name="Akshay Muralisrinivasan" userId="3dd1416e0b74e3bb" providerId="LiveId" clId="{2AAD07C4-DBB2-4108-B418-1389D81559E5}" dt="2020-10-06T14:20:44.042" v="962" actId="20577"/>
        <pc:sldMkLst>
          <pc:docMk/>
          <pc:sldMk cId="3243598429" sldId="263"/>
        </pc:sldMkLst>
        <pc:spChg chg="mod">
          <ac:chgData name="Akshay Muralisrinivasan" userId="3dd1416e0b74e3bb" providerId="LiveId" clId="{2AAD07C4-DBB2-4108-B418-1389D81559E5}" dt="2020-10-06T14:16:11.493" v="780" actId="20577"/>
          <ac:spMkLst>
            <pc:docMk/>
            <pc:sldMk cId="3243598429" sldId="263"/>
            <ac:spMk id="2" creationId="{DA56B1CC-39DF-4061-B966-A3D66E1819C6}"/>
          </ac:spMkLst>
        </pc:spChg>
        <pc:spChg chg="mod">
          <ac:chgData name="Akshay Muralisrinivasan" userId="3dd1416e0b74e3bb" providerId="LiveId" clId="{2AAD07C4-DBB2-4108-B418-1389D81559E5}" dt="2020-10-06T14:20:44.042" v="962" actId="20577"/>
          <ac:spMkLst>
            <pc:docMk/>
            <pc:sldMk cId="3243598429" sldId="263"/>
            <ac:spMk id="3" creationId="{F62A0E70-E06C-4CD7-B8C4-4C5B531E5984}"/>
          </ac:spMkLst>
        </pc:spChg>
      </pc:sldChg>
      <pc:sldMasterChg chg="del delSldLayout">
        <pc:chgData name="Akshay Muralisrinivasan" userId="3dd1416e0b74e3bb" providerId="LiveId" clId="{2AAD07C4-DBB2-4108-B418-1389D81559E5}" dt="2020-10-06T00:39:06.722" v="88" actId="26606"/>
        <pc:sldMasterMkLst>
          <pc:docMk/>
          <pc:sldMasterMk cId="62241353" sldId="2147483648"/>
        </pc:sldMasterMkLst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688383774" sldId="2147483649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2873685750" sldId="2147483650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314998232" sldId="2147483651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4002505260" sldId="2147483652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132909747" sldId="2147483653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0413925" sldId="2147483654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6592029" sldId="2147483655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994477519" sldId="2147483656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424170632" sldId="2147483657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2212787681" sldId="2147483658"/>
          </pc:sldLayoutMkLst>
        </pc:sldLayoutChg>
        <pc:sldLayoutChg chg="del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62241353" sldId="2147483648"/>
            <pc:sldLayoutMk cId="3030169820" sldId="2147483659"/>
          </pc:sldLayoutMkLst>
        </pc:sldLayoutChg>
      </pc:sldMasterChg>
      <pc:sldMasterChg chg="add addSldLayout">
        <pc:chgData name="Akshay Muralisrinivasan" userId="3dd1416e0b74e3bb" providerId="LiveId" clId="{2AAD07C4-DBB2-4108-B418-1389D81559E5}" dt="2020-10-06T00:39:06.722" v="88" actId="26606"/>
        <pc:sldMasterMkLst>
          <pc:docMk/>
          <pc:sldMasterMk cId="1831248549" sldId="2147483739"/>
        </pc:sldMasterMkLst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690827048" sldId="2147483728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4140463584" sldId="2147483729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515019591" sldId="2147483730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704991773" sldId="2147483731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1075997113" sldId="2147483732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4263728174" sldId="2147483733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328851150" sldId="2147483734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770103452" sldId="2147483735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960967735" sldId="2147483736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2609788265" sldId="2147483737"/>
          </pc:sldLayoutMkLst>
        </pc:sldLayoutChg>
        <pc:sldLayoutChg chg="add">
          <pc:chgData name="Akshay Muralisrinivasan" userId="3dd1416e0b74e3bb" providerId="LiveId" clId="{2AAD07C4-DBB2-4108-B418-1389D81559E5}" dt="2020-10-06T00:39:06.722" v="88" actId="26606"/>
          <pc:sldLayoutMkLst>
            <pc:docMk/>
            <pc:sldMasterMk cId="1831248549" sldId="2147483739"/>
            <pc:sldLayoutMk cId="871598163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767-954C-4A40-BD0D-DE88FF85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7E91D-D347-4E47-8F30-90321DF3B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4ADB-3C3F-444E-8CA2-42F05502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8B4-C60E-4776-8F58-0ED054B7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0672-92BB-4CBC-B0D4-729F105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E9F-1603-458B-9351-F1813503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6262-CB50-412B-A6C3-5B5465A5F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E48F-458D-4A51-A925-BC1F3862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0408-4BF8-4702-8471-40018EFD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011A-4C79-4A1C-8AA9-B8332E04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1BBFC-B74C-48B8-B694-41077082C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8FBF-6BDD-4A09-A5B5-23DEC55A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BFEB-1F7C-4962-A556-B007F3D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66E9-356D-48FE-BEDE-9331A0C3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AE06-834D-4553-9931-DB01A7B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B67B-3EDC-4AB2-A6E9-C0632594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394B-3AD4-4C69-A6C6-4438FE5D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492A-EA94-40E5-A01B-07466C0D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13A02-83DC-4A25-94D8-83A21AD7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C6D1-5F86-4329-AC15-C391146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EA68-D48C-48DE-B4B2-8685298D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798F-2C93-42E7-B523-7B9B5218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D601-B0F7-4A2F-BBCA-EFC95EF1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4D21-ED4A-4BC2-8FF8-DAB788E0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688A-8125-4F52-89D6-646FA704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BE8A-D010-4CDF-B7F1-35C939E2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DECF-5023-4ACE-BC2B-30380D836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ADBE1-84CA-4427-B2E3-C7EF5AC5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CA3-C2D5-48C2-9917-A2922F87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F50A7-D5BF-4B27-BE90-1643617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E1A95-0C49-4C30-BB7D-C645B32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0A47-C7B9-4B0F-A41E-3DC37187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7ECD-ADD3-473F-8AC6-0FDEFD01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7FAD-A0E5-49AF-8EBE-4BD5025E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8C635-9ACC-4E53-8E8D-6CA2DFC6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A61E9-D0AE-463A-AF85-7148826F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93BF0-19DA-4028-AF0C-0BC9EB40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82E6C-876F-4F6F-AAAC-47CB84B8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A2B2D-B542-476E-98B8-EB591464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274-FABB-4191-A94F-05508580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67B1-75C6-4C20-8FB0-65B5E5CA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9FF06-5A8A-4F5C-BCA4-0C83DB11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A2137-23F8-482F-A571-1E361897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842E1-1625-4308-BB63-B12143A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EAAEE-EC6B-4C1A-B6D7-A7F6F19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C9A3-54F1-4364-95C3-AE4F0275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538E-412B-4BCD-A9BA-D1B30F98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DF0A-7DE5-43AD-BF72-EA777E5F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449B-BA44-49E7-8B63-BA0BF068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C5F4-454F-491B-BF4B-69C575B7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92410-3FD7-4164-A681-BFD28F9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050E-7B01-4F53-9C7B-4DB11B26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487A-1AC3-46EC-ACFE-BCE7FF52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12BB4-7B9C-4E6B-89D1-B138862F8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CC98A-5813-4B63-AC2F-48945BA9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6814B-375B-4309-A47C-FC92247D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162D-8A85-40D8-85FA-1915C8A2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E4F6F-8792-48D6-AC43-9CF650B1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CB27E-9884-4A98-9056-12A60E2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301FE-9215-460C-A574-62015388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4555-D6D0-49EC-ADB0-BD9DF7F4A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5B50-59BD-4FEE-AB70-92B9D72C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2C74-0376-4DFB-B867-49F966A8A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960-98D0-462E-9CF7-08D8D60C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09C23-84FE-41C0-83F2-C658E6AF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RMDS Data Science Volunteer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11B4-AE34-4E97-82B0-88F307AFC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r="21576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687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3FB1-F567-428A-BE81-A9113B4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ML Model (Economic Loss)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B96-2062-47E6-ACB8-84F63E5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icatdamageestimator.com/</a:t>
            </a:r>
            <a:r>
              <a:rPr lang="en-US" dirty="0" err="1"/>
              <a:t>viewdata</a:t>
            </a:r>
            <a:endParaRPr lang="en-US" dirty="0"/>
          </a:p>
          <a:p>
            <a:pPr lvl="1"/>
            <a:r>
              <a:rPr lang="en-US" dirty="0"/>
              <a:t>N = 59 (one for each storm)</a:t>
            </a:r>
          </a:p>
          <a:p>
            <a:pPr lvl="1"/>
            <a:r>
              <a:rPr lang="en-US" dirty="0"/>
              <a:t>Predictand  = Current Damage ($) (2020)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45522F-2D21-4E50-B106-54C9A1E8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6" y="4001294"/>
            <a:ext cx="51625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219CB39-74AD-4391-B9DE-777D889F1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69" y="4001294"/>
            <a:ext cx="53816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4006F-F5E8-4C92-8CA0-8770855DF445}"/>
              </a:ext>
            </a:extLst>
          </p:cNvPr>
          <p:cNvSpPr/>
          <p:nvPr/>
        </p:nvSpPr>
        <p:spPr>
          <a:xfrm>
            <a:off x="1492212" y="3759200"/>
            <a:ext cx="4425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Random Forest Regressor:</a:t>
            </a:r>
            <a:endParaRPr lang="en-US" b="0">
              <a:effectLst/>
            </a:endParaRPr>
          </a:p>
          <a:p>
            <a:br>
              <a:rPr lang="en-US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F6B0B-AA38-46C0-A6BD-4F7CF91E7172}"/>
              </a:ext>
            </a:extLst>
          </p:cNvPr>
          <p:cNvSpPr/>
          <p:nvPr/>
        </p:nvSpPr>
        <p:spPr>
          <a:xfrm>
            <a:off x="7489372" y="3759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Linear Regression: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9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Newly Found Features (Neel and </a:t>
            </a:r>
            <a:r>
              <a:rPr lang="en-US" dirty="0" err="1"/>
              <a:t>Akshay</a:t>
            </a:r>
            <a:r>
              <a:rPr lang="en-US" dirty="0"/>
              <a:t>) into the script</a:t>
            </a:r>
          </a:p>
          <a:p>
            <a:r>
              <a:rPr lang="en-US" dirty="0"/>
              <a:t>Combine two ML scripts together</a:t>
            </a:r>
          </a:p>
          <a:p>
            <a:r>
              <a:rPr lang="en-US" dirty="0"/>
              <a:t>Hyperparameter tuning and implementing different sampling methods for RI Prediction Model</a:t>
            </a:r>
          </a:p>
          <a:p>
            <a:r>
              <a:rPr lang="en-US" dirty="0"/>
              <a:t>Further build on Economic Loss Model</a:t>
            </a:r>
          </a:p>
          <a:p>
            <a:r>
              <a:rPr lang="en-US" dirty="0"/>
              <a:t> Any 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creating a new list of features and finding additional features to include</a:t>
            </a:r>
          </a:p>
          <a:p>
            <a:r>
              <a:rPr lang="en-US" dirty="0"/>
              <a:t>Evaluation Metrics (Climatology and Conventional Classification)</a:t>
            </a:r>
          </a:p>
          <a:p>
            <a:r>
              <a:rPr lang="en-US" dirty="0"/>
              <a:t>Machine Learning Improvements</a:t>
            </a:r>
          </a:p>
          <a:p>
            <a:r>
              <a:rPr lang="en-US" dirty="0"/>
              <a:t>Economic Loss as a Target Variable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7B9D-A62B-44B5-B5ED-0BEA1AD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BFF-F9E3-4EE7-BB8C-62DA29A7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‘</a:t>
            </a:r>
            <a:r>
              <a:rPr lang="en-US" b="1"/>
              <a:t>PER</a:t>
            </a:r>
            <a:r>
              <a:rPr lang="en-US"/>
              <a:t>’: TC intensity change in previous 12-h, unit in knot </a:t>
            </a:r>
          </a:p>
          <a:p>
            <a:r>
              <a:rPr lang="en-US"/>
              <a:t>‘</a:t>
            </a:r>
            <a:r>
              <a:rPr lang="en-US" b="1"/>
              <a:t>SHRD</a:t>
            </a:r>
            <a:r>
              <a:rPr lang="en-US"/>
              <a:t>’: 850-200 hPa vertical shear within a 500-km radius after vortex removal </a:t>
            </a:r>
          </a:p>
          <a:p>
            <a:r>
              <a:rPr lang="en-US"/>
              <a:t>‘</a:t>
            </a:r>
            <a:r>
              <a:rPr lang="en-US" b="1"/>
              <a:t>D200</a:t>
            </a:r>
            <a:r>
              <a:rPr lang="en-US"/>
              <a:t>’: 200 hPa divergence within a 1000-km radius</a:t>
            </a:r>
          </a:p>
          <a:p>
            <a:r>
              <a:rPr lang="en-US"/>
              <a:t>‘</a:t>
            </a:r>
            <a:r>
              <a:rPr lang="en-US" b="1"/>
              <a:t>TPW</a:t>
            </a:r>
            <a:r>
              <a:rPr lang="en-US"/>
              <a:t>’: Total precipitable water less than 45 mm, r=0 to 500 km in 90 deg azimuthal quadrant centered on up-shear direction </a:t>
            </a:r>
          </a:p>
          <a:p>
            <a:r>
              <a:rPr lang="en-US"/>
              <a:t>‘</a:t>
            </a:r>
            <a:r>
              <a:rPr lang="en-US" b="1"/>
              <a:t>PC2</a:t>
            </a:r>
            <a:r>
              <a:rPr lang="en-US"/>
              <a:t>’: Second principal component of GOES-IR imagery within a 440-km radius </a:t>
            </a:r>
          </a:p>
          <a:p>
            <a:r>
              <a:rPr lang="en-US"/>
              <a:t>‘</a:t>
            </a:r>
            <a:r>
              <a:rPr lang="en-US" b="1"/>
              <a:t>SDBT</a:t>
            </a:r>
            <a:r>
              <a:rPr lang="en-US"/>
              <a:t>’: Standard deviation of GOES-IR brightness temperature within 200 km radius </a:t>
            </a:r>
          </a:p>
          <a:p>
            <a:r>
              <a:rPr lang="en-US"/>
              <a:t>‘</a:t>
            </a:r>
            <a:r>
              <a:rPr lang="en-US" b="1"/>
              <a:t>POT</a:t>
            </a:r>
            <a:r>
              <a:rPr lang="en-US"/>
              <a:t>’: Potential intensity (current intensity – max potential intensity) </a:t>
            </a:r>
          </a:p>
          <a:p>
            <a:r>
              <a:rPr lang="en-US"/>
              <a:t>‘</a:t>
            </a:r>
            <a:r>
              <a:rPr lang="en-US" b="1"/>
              <a:t>OHC</a:t>
            </a:r>
            <a:r>
              <a:rPr lang="en-US"/>
              <a:t>’: Oceanic heat content </a:t>
            </a:r>
          </a:p>
          <a:p>
            <a:r>
              <a:rPr lang="en-US"/>
              <a:t>‘</a:t>
            </a:r>
            <a:r>
              <a:rPr lang="en-US" b="1"/>
              <a:t>VMX0</a:t>
            </a:r>
            <a:r>
              <a:rPr lang="en-US"/>
              <a:t>’: Max sustained wind at t=0h, unit in knot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1CC-39DF-4061-B966-A3D66E18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the Most Relevant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0E70-E06C-4CD7-B8C4-4C5B531E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Through our feature selection methods, out of the 9 original these 4 were marked as most important:</a:t>
            </a:r>
          </a:p>
          <a:p>
            <a:pPr lvl="1"/>
            <a:r>
              <a:rPr lang="en-US" b="1"/>
              <a:t>POT</a:t>
            </a:r>
            <a:r>
              <a:rPr lang="en-US" dirty="0"/>
              <a:t>: Potential intensity (current intensity – max potential intensity) </a:t>
            </a:r>
          </a:p>
          <a:p>
            <a:pPr lvl="1"/>
            <a:r>
              <a:rPr lang="en-US" b="1" dirty="0"/>
              <a:t>PER</a:t>
            </a:r>
            <a:r>
              <a:rPr lang="en-US" dirty="0"/>
              <a:t>: TC intensity change in previous 12-h, unit in knot </a:t>
            </a:r>
          </a:p>
          <a:p>
            <a:pPr lvl="1"/>
            <a:r>
              <a:rPr lang="en-US" b="1" dirty="0"/>
              <a:t>SHRD</a:t>
            </a:r>
            <a:r>
              <a:rPr lang="en-US" dirty="0"/>
              <a:t>: 850-200 hPa vertical shear within a 500-km radius after vortex removal </a:t>
            </a:r>
          </a:p>
          <a:p>
            <a:pPr lvl="1"/>
            <a:r>
              <a:rPr lang="en-US" b="1" dirty="0"/>
              <a:t>OHC</a:t>
            </a:r>
            <a:r>
              <a:rPr lang="en-US" dirty="0"/>
              <a:t>: Oceanic heat content </a:t>
            </a:r>
          </a:p>
        </p:txBody>
      </p:sp>
    </p:spTree>
    <p:extLst>
      <p:ext uri="{BB962C8B-B14F-4D97-AF65-F5344CB8AC3E}">
        <p14:creationId xmlns:p14="http://schemas.microsoft.com/office/powerpoint/2010/main" val="324359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4A96-CCC2-4BEE-B1D3-7508019E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Features to be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F98-3B49-4B26-9191-5FEBE4DF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U200</a:t>
            </a:r>
            <a:r>
              <a:rPr lang="en-US" sz="2400" dirty="0"/>
              <a:t>: 200 hPa zonal wind </a:t>
            </a:r>
          </a:p>
          <a:p>
            <a:pPr marL="0" indent="0" algn="l" rtl="0" fontAlgn="base">
              <a:buNone/>
            </a:pPr>
            <a:r>
              <a:rPr lang="en-US" sz="2400" b="1" i="0" dirty="0">
                <a:effectLst/>
              </a:rPr>
              <a:t>City and Country</a:t>
            </a:r>
            <a:r>
              <a:rPr lang="en-US" sz="2400" b="0" i="0" dirty="0">
                <a:effectLst/>
              </a:rPr>
              <a:t> (via LAT and LON coordinates) </a:t>
            </a:r>
          </a:p>
          <a:p>
            <a:pPr lvl="1" fontAlgn="base"/>
            <a:r>
              <a:rPr lang="en-US" b="0" i="0" dirty="0">
                <a:effectLst/>
              </a:rPr>
              <a:t>We could use the LAT and LON coordinates in the dataset to geocode the location. Perhaps high hurricane intensity is prone in certain regions.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1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85C-5C72-4323-A311-F6BD2FFA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for Economic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D5CE-EAD9-466D-847D-F31CA4B5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GDP</a:t>
            </a:r>
            <a:r>
              <a:rPr lang="en-US" sz="2000" b="0" i="0" dirty="0">
                <a:effectLst/>
              </a:rPr>
              <a:t>  </a:t>
            </a:r>
          </a:p>
          <a:p>
            <a:pPr lvl="1" fontAlgn="base"/>
            <a:r>
              <a:rPr lang="en-US" sz="2000" b="0" i="0" dirty="0">
                <a:effectLst/>
              </a:rPr>
              <a:t>Federal Reserve uses real GDP and other related economic indicators to adjust monetary 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Money Supply </a:t>
            </a:r>
          </a:p>
          <a:p>
            <a:pPr lvl="1" fontAlgn="base"/>
            <a:r>
              <a:rPr lang="en-US" sz="2000" b="0" i="0" dirty="0">
                <a:effectLst/>
              </a:rPr>
              <a:t>Economists and others also use M2 data to predict cyclical economic recessions and recoveries, expected changes in stock prices, and expected changes in the Fed's monetary 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Consumer Price Index (CPI) </a:t>
            </a:r>
          </a:p>
          <a:p>
            <a:pPr lvl="1" fontAlgn="base"/>
            <a:r>
              <a:rPr lang="en-US" sz="2000" b="0" i="0" dirty="0">
                <a:effectLst/>
              </a:rPr>
              <a:t>This statistic is the best indicator of inflation. Changes in inflation can spur the Fed to take action to change its monetary policy.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Current Employment Statistics (CES) </a:t>
            </a:r>
          </a:p>
          <a:p>
            <a:pPr lvl="1" fontAlgn="base"/>
            <a:r>
              <a:rPr lang="en-US" sz="2000" b="0" i="0" dirty="0">
                <a:effectLst/>
              </a:rPr>
              <a:t>This is the earliest indicator of economic trends released each month. </a:t>
            </a:r>
          </a:p>
          <a:p>
            <a:pPr marL="0" indent="0" algn="l" rtl="0" fontAlgn="base">
              <a:buNone/>
            </a:pPr>
            <a:r>
              <a:rPr lang="en-US" sz="2000" b="1" i="0" dirty="0">
                <a:effectLst/>
              </a:rPr>
              <a:t>S&amp;P 500 </a:t>
            </a:r>
          </a:p>
          <a:p>
            <a:pPr lvl="1" fontAlgn="base"/>
            <a:r>
              <a:rPr lang="en-US" sz="2000" b="0" i="0" dirty="0">
                <a:effectLst/>
              </a:rPr>
              <a:t>The index is designed to measure changes in the stock prices of component companies. It is used as a measure of the nation's stock of capital, as well as a gauge of future business and consumer confidence levels. Growth of the S&amp;P 500 index can translate into growth of business investment. </a:t>
            </a:r>
            <a:br>
              <a:rPr lang="en-US" sz="1800" b="0" i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62-49B3-423F-AC4A-DDD688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71" y="1844287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Accuracy</a:t>
            </a:r>
          </a:p>
          <a:p>
            <a:r>
              <a:rPr lang="en-US" sz="2000" dirty="0"/>
              <a:t>Confusion Matrix (False Positive, False Negative)</a:t>
            </a:r>
          </a:p>
          <a:p>
            <a:r>
              <a:rPr lang="en-US" sz="2000" b="1" dirty="0"/>
              <a:t>Pierce Skill Score (PSS)</a:t>
            </a:r>
          </a:p>
          <a:p>
            <a:r>
              <a:rPr lang="en-US" sz="2000" dirty="0"/>
              <a:t>Probability of Detection (POD)</a:t>
            </a:r>
          </a:p>
          <a:p>
            <a:r>
              <a:rPr lang="en-US" sz="2000" dirty="0"/>
              <a:t>False Alarm Ratio (FAR)</a:t>
            </a:r>
          </a:p>
          <a:p>
            <a:r>
              <a:rPr lang="en-US" sz="2000" dirty="0"/>
              <a:t>Brier Score</a:t>
            </a:r>
          </a:p>
          <a:p>
            <a:pPr lvl="1"/>
            <a:r>
              <a:rPr lang="en-US" sz="1600" dirty="0"/>
              <a:t>accuracy of probabilistic predictions</a:t>
            </a:r>
          </a:p>
          <a:p>
            <a:r>
              <a:rPr lang="en-US" sz="2000" dirty="0"/>
              <a:t>F1</a:t>
            </a:r>
          </a:p>
          <a:p>
            <a:r>
              <a:rPr lang="en-US" sz="2000" dirty="0"/>
              <a:t>Precision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1062-1411-4BD6-AE33-0A6189ED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433" y="2898322"/>
            <a:ext cx="7328003" cy="28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C62-49B3-423F-AC4A-DDD6880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72" y="18362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Data Addition*</a:t>
            </a:r>
          </a:p>
          <a:p>
            <a:r>
              <a:rPr lang="en-US" sz="2000" b="1" dirty="0"/>
              <a:t>Sampling Methods</a:t>
            </a:r>
          </a:p>
          <a:p>
            <a:pPr lvl="1"/>
            <a:r>
              <a:rPr lang="en-US" sz="1800" dirty="0"/>
              <a:t>Under-Sampling</a:t>
            </a:r>
          </a:p>
          <a:p>
            <a:pPr lvl="1"/>
            <a:r>
              <a:rPr lang="en-US" sz="1800" dirty="0"/>
              <a:t>Over-Sampling</a:t>
            </a:r>
          </a:p>
          <a:p>
            <a:pPr lvl="1"/>
            <a:r>
              <a:rPr lang="en-US" sz="1800" dirty="0"/>
              <a:t>Normalization</a:t>
            </a:r>
          </a:p>
          <a:p>
            <a:pPr lvl="1"/>
            <a:r>
              <a:rPr lang="en-US" sz="1800" dirty="0"/>
              <a:t>K-Fold Validation*</a:t>
            </a:r>
          </a:p>
          <a:p>
            <a:pPr lvl="1"/>
            <a:r>
              <a:rPr lang="en-US" sz="1800" dirty="0"/>
              <a:t>Leave-one-out cross validation*</a:t>
            </a:r>
          </a:p>
          <a:p>
            <a:r>
              <a:rPr lang="en-US" sz="2000" b="1" dirty="0"/>
              <a:t>Feature Selections</a:t>
            </a:r>
            <a:endParaRPr lang="en-US" sz="1600" b="1" dirty="0"/>
          </a:p>
          <a:p>
            <a:r>
              <a:rPr lang="en-US" sz="2000" b="1" dirty="0"/>
              <a:t>Model Variations</a:t>
            </a:r>
          </a:p>
          <a:p>
            <a:pPr lvl="1"/>
            <a:r>
              <a:rPr lang="en-US" sz="1800" dirty="0"/>
              <a:t>Log Regression</a:t>
            </a:r>
          </a:p>
          <a:p>
            <a:pPr lvl="1"/>
            <a:r>
              <a:rPr lang="en-US" sz="1800" dirty="0"/>
              <a:t>K-Neighbor Classifier</a:t>
            </a:r>
          </a:p>
          <a:p>
            <a:pPr lvl="1"/>
            <a:r>
              <a:rPr lang="en-US" sz="1800" dirty="0"/>
              <a:t>Decision Tree</a:t>
            </a:r>
          </a:p>
          <a:p>
            <a:pPr lvl="1"/>
            <a:r>
              <a:rPr lang="en-US" sz="1800" dirty="0"/>
              <a:t>Random Forest</a:t>
            </a:r>
          </a:p>
          <a:p>
            <a:pPr lvl="1"/>
            <a:r>
              <a:rPr lang="en-US" sz="1800" dirty="0"/>
              <a:t>Neural Networks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9DB945-8B7D-47C5-96E9-E54581FD2FFA}"/>
                  </a:ext>
                </a:extLst>
              </p:cNvPr>
              <p:cNvSpPr txBox="1"/>
              <p:nvPr/>
            </p:nvSpPr>
            <p:spPr>
              <a:xfrm>
                <a:off x="4784845" y="2240775"/>
                <a:ext cx="681388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𝑆𝑎𝑚𝑝𝑙𝑖𝑛𝑔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𝑀𝑒𝑡h𝑜𝑑𝑠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𝑆𝑒𝑙𝑒𝑐𝑡𝑖𝑜𝑛𝑠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𝑇𝑦𝑝𝑒𝑠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9DB945-8B7D-47C5-96E9-E54581FD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45" y="2240775"/>
                <a:ext cx="6813884" cy="547650"/>
              </a:xfrm>
              <a:prstGeom prst="rect">
                <a:avLst/>
              </a:prstGeom>
              <a:blipFill>
                <a:blip r:embed="rId2"/>
                <a:stretch>
                  <a:fillRect t="-1124" b="-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7FC6AB-DDC7-4B53-8189-3ED387387B06}"/>
              </a:ext>
            </a:extLst>
          </p:cNvPr>
          <p:cNvSpPr txBox="1"/>
          <p:nvPr/>
        </p:nvSpPr>
        <p:spPr>
          <a:xfrm>
            <a:off x="4008664" y="6308209"/>
            <a:ext cx="33818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*not Implemented to the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2371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6D3-D337-4A43-B667-66E612E0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44689"/>
            <a:ext cx="10515600" cy="1325563"/>
          </a:xfrm>
        </p:spPr>
        <p:txBody>
          <a:bodyPr/>
          <a:lstStyle/>
          <a:p>
            <a:r>
              <a:rPr lang="en-US" b="1" dirty="0"/>
              <a:t>Machine Learning Improvements</a:t>
            </a: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A9B281B5-74A9-492C-BC3E-290D8FDE8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1214"/>
              </p:ext>
            </p:extLst>
          </p:nvPr>
        </p:nvGraphicFramePr>
        <p:xfrm>
          <a:off x="1915886" y="1165999"/>
          <a:ext cx="7375072" cy="5547312"/>
        </p:xfrm>
        <a:graphic>
          <a:graphicData uri="http://schemas.openxmlformats.org/drawingml/2006/table">
            <a:tbl>
              <a:tblPr/>
              <a:tblGrid>
                <a:gridCol w="1064078">
                  <a:extLst>
                    <a:ext uri="{9D8B030D-6E8A-4147-A177-3AD203B41FA5}">
                      <a16:colId xmlns:a16="http://schemas.microsoft.com/office/drawing/2014/main" val="4075875633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3613158152"/>
                    </a:ext>
                  </a:extLst>
                </a:gridCol>
                <a:gridCol w="1053193">
                  <a:extLst>
                    <a:ext uri="{9D8B030D-6E8A-4147-A177-3AD203B41FA5}">
                      <a16:colId xmlns:a16="http://schemas.microsoft.com/office/drawing/2014/main" val="582058706"/>
                    </a:ext>
                  </a:extLst>
                </a:gridCol>
                <a:gridCol w="2947307">
                  <a:extLst>
                    <a:ext uri="{9D8B030D-6E8A-4147-A177-3AD203B41FA5}">
                      <a16:colId xmlns:a16="http://schemas.microsoft.com/office/drawing/2014/main" val="1144508332"/>
                    </a:ext>
                  </a:extLst>
                </a:gridCol>
                <a:gridCol w="1216479">
                  <a:extLst>
                    <a:ext uri="{9D8B030D-6E8A-4147-A177-3AD203B41FA5}">
                      <a16:colId xmlns:a16="http://schemas.microsoft.com/office/drawing/2014/main" val="1522699352"/>
                    </a:ext>
                  </a:extLst>
                </a:gridCol>
              </a:tblGrid>
              <a:tr h="1232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parameters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compares to </a:t>
                      </a:r>
                      <a:r>
                        <a:rPr lang="en-US" sz="1000" b="1" i="0" u="none" strike="noStrike" dirty="0">
                          <a:solidFill>
                            <a:srgbClr val="1D1C1D"/>
                          </a:solidFill>
                          <a:effectLst/>
                          <a:latin typeface="Arial" panose="020B0604020202020204" pitchFamily="34" charset="0"/>
                        </a:rPr>
                        <a:t>Raksha's model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PSS, FAR and POD</a:t>
                      </a:r>
                      <a:endParaRPr lang="en-US" sz="1000" b="1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637335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D1C1D"/>
                          </a:solidFill>
                          <a:effectLst/>
                          <a:latin typeface="Arial" panose="020B0604020202020204" pitchFamily="34" charset="0"/>
                        </a:rPr>
                        <a:t>Raksha's model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(fig.1)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PSS=0.3298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FAR=0.8056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POD=0.5469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838994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tune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‘VMX0’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slightly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(fig.2)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PSS=0.3399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FAR=0.8017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POD=0.5547</a:t>
                      </a:r>
                      <a:endParaRPr lang="sv-SE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1198"/>
                  </a:ext>
                </a:extLst>
              </a:tr>
              <a:tr h="2703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tune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several variables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improve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(fig.3)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PSS=0.3035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FAR=0.8077</a:t>
                      </a:r>
                      <a:endParaRPr lang="sv-SE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POD=0.5078</a:t>
                      </a:r>
                      <a:endParaRPr lang="sv-SE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262456"/>
                  </a:ext>
                </a:extLst>
              </a:tr>
              <a:tr h="470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tuned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add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 slightly with training dataset, but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 worse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with testing dataset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66136"/>
                  </a:ext>
                </a:extLst>
              </a:tr>
              <a:tr h="9519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Boosting Classify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(It is a good model, but it is difficult to tune the parameters.)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tuned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add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 improves, PSS and POD decrease.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(fig.4)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PSS=0.1031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FAR=0.7802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POD=0.1563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0133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class_weight='balanced'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other: default value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‘VMX0’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 and POD improve slightly, while FAR performs worse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 5)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PSS=0.3432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FAR=0.8225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POD=0.6172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33865"/>
                  </a:ext>
                </a:extLst>
              </a:tr>
              <a:tr h="6309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class_weight='balanced'</a:t>
                      </a:r>
                      <a:endParaRPr lang="en-US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other: default value</a:t>
                      </a:r>
                      <a:endParaRPr lang="en-US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‘VMX0’</a:t>
                      </a:r>
                      <a:endParaRPr lang="it-IT" sz="12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to multicollinearity</a:t>
                      </a:r>
                      <a:endParaRPr lang="it-IT" sz="120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Compares to Logistics Reg with ‘VMX0’, PSS and POD improve slightly, while FAR performs worse</a:t>
                      </a:r>
                      <a:endParaRPr lang="en-US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(fig. 6)</a:t>
                      </a:r>
                      <a:endParaRPr lang="en-US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PSS=0.3624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FAR=0.8258</a:t>
                      </a:r>
                      <a:endParaRPr lang="sv-SE" sz="12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POD=0.6641</a:t>
                      </a:r>
                      <a:endParaRPr lang="sv-SE" sz="1200" dirty="0">
                        <a:effectLst/>
                      </a:endParaRPr>
                    </a:p>
                  </a:txBody>
                  <a:tcPr marL="17142" marR="17142" marT="17142" marB="1714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097916"/>
                  </a:ext>
                </a:extLst>
              </a:tr>
            </a:tbl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639CEFC8-53EC-4B65-A8AB-87867EE3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936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852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Week 3</vt:lpstr>
      <vt:lpstr>Agenda</vt:lpstr>
      <vt:lpstr>Original Feature Set</vt:lpstr>
      <vt:lpstr>Finding the Most Relevant Feature set</vt:lpstr>
      <vt:lpstr>Additional Features to be considered</vt:lpstr>
      <vt:lpstr>Features for Economic Loss</vt:lpstr>
      <vt:lpstr>Evaluation Metrics</vt:lpstr>
      <vt:lpstr>Machine Learning Improvements</vt:lpstr>
      <vt:lpstr>Machine Learning Improvements</vt:lpstr>
      <vt:lpstr>Prediction ML Model (Economic Loss)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Akshay Muralisrinivasan</dc:creator>
  <cp:lastModifiedBy>kwonkh0424@gmail.com</cp:lastModifiedBy>
  <cp:revision>10</cp:revision>
  <dcterms:created xsi:type="dcterms:W3CDTF">2020-10-06T00:39:06Z</dcterms:created>
  <dcterms:modified xsi:type="dcterms:W3CDTF">2020-10-06T23:22:56Z</dcterms:modified>
</cp:coreProperties>
</file>