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8" r:id="rId6"/>
    <p:sldId id="262" r:id="rId7"/>
    <p:sldId id="264" r:id="rId8"/>
    <p:sldId id="265" r:id="rId9"/>
    <p:sldId id="266" r:id="rId10"/>
    <p:sldId id="267" r:id="rId11"/>
    <p:sldId id="269" r:id="rId12"/>
    <p:sldId id="270" r:id="rId13"/>
    <p:sldId id="272" r:id="rId14"/>
    <p:sldId id="271" r:id="rId15"/>
    <p:sldId id="273" r:id="rId16"/>
    <p:sldId id="274" r:id="rId17"/>
    <p:sldId id="275" r:id="rId18"/>
    <p:sldId id="259" r:id="rId19"/>
  </p:sldIdLst>
  <p:sldSz cx="12192000" cy="6858000"/>
  <p:notesSz cx="6858000" cy="9144000"/>
  <p:embeddedFontLst>
    <p:embeddedFont>
      <p:font typeface="Calibri" pitchFamily="34" charset="0"/>
      <p:regular r:id="rId21"/>
      <p:bold r:id="rId22"/>
      <p:italic r:id="rId23"/>
      <p:boldItalic r:id="rId24"/>
    </p:embeddedFont>
    <p:embeddedFont>
      <p:font typeface="Arial Black" pitchFamily="34" charset="0"/>
      <p:bold r:id="rId25"/>
    </p:embeddedFont>
    <p:embeddedFont>
      <p:font typeface="Libre Baskerville"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437" y="-8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692731"/>
          </a:xfrm>
          <a:prstGeom prst="rect">
            <a:avLst/>
          </a:prstGeom>
          <a:noFill/>
          <a:ln>
            <a:noFill/>
          </a:ln>
        </p:spPr>
        <p:txBody>
          <a:bodyPr spcFirstLastPara="1" wrap="square" lIns="91425" tIns="45700" rIns="91425" bIns="45700" anchor="t" anchorCtr="0">
            <a:spAutoFit/>
          </a:bodyPr>
          <a:lstStyle/>
          <a:p>
            <a:pPr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3600" b="1" dirty="0" smtClean="0"/>
              <a:t>Engineering-Graduate-Salary-Prediction</a:t>
            </a:r>
          </a:p>
          <a:p>
            <a:pPr marL="0" marR="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tests_1_Numerical_vs_Numerical_bivariate.png"/>
          <p:cNvPicPr>
            <a:picLocks noChangeAspect="1"/>
          </p:cNvPicPr>
          <p:nvPr/>
        </p:nvPicPr>
        <p:blipFill>
          <a:blip r:embed="rId2"/>
          <a:stretch>
            <a:fillRect/>
          </a:stretch>
        </p:blipFill>
        <p:spPr>
          <a:xfrm>
            <a:off x="0" y="76200"/>
            <a:ext cx="6637020" cy="2065020"/>
          </a:xfrm>
          <a:prstGeom prst="rect">
            <a:avLst/>
          </a:prstGeom>
        </p:spPr>
      </p:pic>
      <p:pic>
        <p:nvPicPr>
          <p:cNvPr id="3" name="Picture 2" descr="statistical_tests_1_Numerical_vs_Categorical_bivariate.png"/>
          <p:cNvPicPr>
            <a:picLocks noChangeAspect="1"/>
          </p:cNvPicPr>
          <p:nvPr/>
        </p:nvPicPr>
        <p:blipFill>
          <a:blip r:embed="rId3"/>
          <a:stretch>
            <a:fillRect/>
          </a:stretch>
        </p:blipFill>
        <p:spPr>
          <a:xfrm>
            <a:off x="4584522" y="2209800"/>
            <a:ext cx="7607478" cy="2438401"/>
          </a:xfrm>
          <a:prstGeom prst="rect">
            <a:avLst/>
          </a:prstGeom>
        </p:spPr>
      </p:pic>
      <p:pic>
        <p:nvPicPr>
          <p:cNvPr id="4" name="Picture 3" descr="statistical_tests_1_Categorical_vs_Categorical_bivariate.png"/>
          <p:cNvPicPr>
            <a:picLocks noChangeAspect="1"/>
          </p:cNvPicPr>
          <p:nvPr/>
        </p:nvPicPr>
        <p:blipFill>
          <a:blip r:embed="rId4"/>
          <a:stretch>
            <a:fillRect/>
          </a:stretch>
        </p:blipFill>
        <p:spPr>
          <a:xfrm>
            <a:off x="152400" y="4800600"/>
            <a:ext cx="7094220" cy="1920240"/>
          </a:xfrm>
          <a:prstGeom prst="rect">
            <a:avLst/>
          </a:prstGeom>
        </p:spPr>
      </p:pic>
      <p:sp>
        <p:nvSpPr>
          <p:cNvPr id="5" name="TextBox 4"/>
          <p:cNvSpPr txBox="1"/>
          <p:nvPr/>
        </p:nvSpPr>
        <p:spPr>
          <a:xfrm>
            <a:off x="7620000" y="1381780"/>
            <a:ext cx="4343400" cy="461665"/>
          </a:xfrm>
          <a:prstGeom prst="rect">
            <a:avLst/>
          </a:prstGeom>
          <a:noFill/>
        </p:spPr>
        <p:txBody>
          <a:bodyPr wrap="square" rtlCol="0">
            <a:spAutoFit/>
          </a:bodyPr>
          <a:lstStyle/>
          <a:p>
            <a:r>
              <a:rPr lang="en-US" sz="2400" dirty="0" smtClean="0">
                <a:solidFill>
                  <a:srgbClr val="FF0000"/>
                </a:solidFill>
              </a:rPr>
              <a:t>Numerical Vs Numerical</a:t>
            </a:r>
            <a:endParaRPr lang="en-US" sz="2400" dirty="0">
              <a:solidFill>
                <a:srgbClr val="FF0000"/>
              </a:solidFill>
            </a:endParaRPr>
          </a:p>
        </p:txBody>
      </p:sp>
      <p:cxnSp>
        <p:nvCxnSpPr>
          <p:cNvPr id="9" name="Elbow Connector 8"/>
          <p:cNvCxnSpPr/>
          <p:nvPr/>
        </p:nvCxnSpPr>
        <p:spPr>
          <a:xfrm>
            <a:off x="6553200" y="76200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3505200" y="3124200"/>
            <a:ext cx="1143000"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2895600"/>
            <a:ext cx="4194980" cy="461665"/>
          </a:xfrm>
          <a:prstGeom prst="rect">
            <a:avLst/>
          </a:prstGeom>
          <a:noFill/>
        </p:spPr>
        <p:txBody>
          <a:bodyPr wrap="square" rtlCol="0">
            <a:spAutoFit/>
          </a:bodyPr>
          <a:lstStyle/>
          <a:p>
            <a:r>
              <a:rPr lang="en-US" sz="2400" dirty="0" smtClean="0">
                <a:solidFill>
                  <a:srgbClr val="FF0000"/>
                </a:solidFill>
              </a:rPr>
              <a:t>Numerical Vs Categorical</a:t>
            </a:r>
            <a:endParaRPr lang="en-US" sz="2400" dirty="0">
              <a:solidFill>
                <a:srgbClr val="FF0000"/>
              </a:solidFill>
            </a:endParaRPr>
          </a:p>
        </p:txBody>
      </p:sp>
      <p:cxnSp>
        <p:nvCxnSpPr>
          <p:cNvPr id="18" name="Elbow Connector 17"/>
          <p:cNvCxnSpPr/>
          <p:nvPr/>
        </p:nvCxnSpPr>
        <p:spPr>
          <a:xfrm>
            <a:off x="7162800" y="480060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77200" y="5562600"/>
            <a:ext cx="3810000" cy="461665"/>
          </a:xfrm>
          <a:prstGeom prst="rect">
            <a:avLst/>
          </a:prstGeom>
          <a:noFill/>
        </p:spPr>
        <p:txBody>
          <a:bodyPr wrap="square" rtlCol="0">
            <a:spAutoFit/>
          </a:bodyPr>
          <a:lstStyle/>
          <a:p>
            <a:r>
              <a:rPr lang="en-US" sz="2400" dirty="0" smtClean="0">
                <a:solidFill>
                  <a:srgbClr val="FF0000"/>
                </a:solidFill>
              </a:rPr>
              <a:t>Categorical Vs Categorical</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5243973" cy="677108"/>
          </a:xfrm>
          <a:prstGeom prst="rect">
            <a:avLst/>
          </a:prstGeom>
          <a:noFill/>
        </p:spPr>
        <p:txBody>
          <a:bodyPr wrap="square" rtlCol="0">
            <a:spAutoFit/>
          </a:bodyPr>
          <a:lstStyle/>
          <a:p>
            <a:r>
              <a:rPr lang="en-US" sz="2400" b="1" dirty="0" smtClean="0">
                <a:solidFill>
                  <a:srgbClr val="FF0000"/>
                </a:solidFill>
              </a:rPr>
              <a:t>Numerical Vs Numerical Column</a:t>
            </a:r>
          </a:p>
          <a:p>
            <a:endParaRPr lang="en-US" dirty="0"/>
          </a:p>
        </p:txBody>
      </p:sp>
      <p:pic>
        <p:nvPicPr>
          <p:cNvPr id="4" name="Picture 3" descr="download (4).png"/>
          <p:cNvPicPr>
            <a:picLocks noChangeAspect="1"/>
          </p:cNvPicPr>
          <p:nvPr/>
        </p:nvPicPr>
        <p:blipFill>
          <a:blip r:embed="rId2"/>
          <a:stretch>
            <a:fillRect/>
          </a:stretch>
        </p:blipFill>
        <p:spPr>
          <a:xfrm>
            <a:off x="152400" y="1143000"/>
            <a:ext cx="7620000" cy="4952338"/>
          </a:xfrm>
          <a:prstGeom prst="rect">
            <a:avLst/>
          </a:prstGeom>
        </p:spPr>
      </p:pic>
      <p:sp>
        <p:nvSpPr>
          <p:cNvPr id="5" name="TextBox 4"/>
          <p:cNvSpPr txBox="1"/>
          <p:nvPr/>
        </p:nvSpPr>
        <p:spPr>
          <a:xfrm>
            <a:off x="8001000" y="457201"/>
            <a:ext cx="4038600" cy="5262979"/>
          </a:xfrm>
          <a:prstGeom prst="rect">
            <a:avLst/>
          </a:prstGeom>
          <a:noFill/>
        </p:spPr>
        <p:txBody>
          <a:bodyPr wrap="square" rtlCol="0">
            <a:spAutoFit/>
          </a:bodyPr>
          <a:lstStyle/>
          <a:p>
            <a:r>
              <a:rPr lang="en-US" sz="2400" dirty="0" smtClean="0">
                <a:solidFill>
                  <a:srgbClr val="FF0000"/>
                </a:solidFill>
              </a:rPr>
              <a:t>Insights :</a:t>
            </a:r>
          </a:p>
          <a:p>
            <a:endParaRPr lang="en-US" sz="2400" dirty="0" smtClean="0">
              <a:solidFill>
                <a:srgbClr val="FF0000"/>
              </a:solidFill>
            </a:endParaRPr>
          </a:p>
          <a:p>
            <a:r>
              <a:rPr lang="en-US" sz="2400" b="1" dirty="0" smtClean="0"/>
              <a:t>Positive correlation:</a:t>
            </a:r>
          </a:p>
          <a:p>
            <a:endParaRPr lang="en-US" sz="2400" b="1" dirty="0" smtClean="0"/>
          </a:p>
          <a:p>
            <a:r>
              <a:rPr lang="en-US" sz="2400" dirty="0" smtClean="0"/>
              <a:t>There appears to be a positive correlation between graduation year and salary.</a:t>
            </a:r>
          </a:p>
          <a:p>
            <a:r>
              <a:rPr lang="en-US" sz="2400" dirty="0" smtClean="0"/>
              <a:t>This means that, in general,</a:t>
            </a:r>
          </a:p>
          <a:p>
            <a:r>
              <a:rPr lang="en-US" sz="2400" dirty="0" smtClean="0"/>
              <a:t>people who graduated in more recent years earn more than people who graduated in earlier</a:t>
            </a:r>
          </a:p>
          <a:p>
            <a:r>
              <a:rPr lang="en-US" sz="2400" dirty="0" smtClean="0"/>
              <a:t> years.</a:t>
            </a:r>
          </a:p>
          <a:p>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6923690" cy="523220"/>
          </a:xfrm>
          <a:prstGeom prst="rect">
            <a:avLst/>
          </a:prstGeom>
          <a:noFill/>
        </p:spPr>
        <p:txBody>
          <a:bodyPr wrap="none" rtlCol="0">
            <a:spAutoFit/>
          </a:bodyPr>
          <a:lstStyle/>
          <a:p>
            <a:r>
              <a:rPr lang="en-US" sz="2800" dirty="0" smtClean="0">
                <a:solidFill>
                  <a:srgbClr val="FF0000"/>
                </a:solidFill>
              </a:rPr>
              <a:t>Categorical Column Vs Numerical Column</a:t>
            </a:r>
            <a:endParaRPr lang="en-US" sz="2800" dirty="0">
              <a:solidFill>
                <a:srgbClr val="FF0000"/>
              </a:solidFill>
            </a:endParaRPr>
          </a:p>
        </p:txBody>
      </p:sp>
      <p:pic>
        <p:nvPicPr>
          <p:cNvPr id="4" name="Picture 3" descr="download (5).png"/>
          <p:cNvPicPr>
            <a:picLocks noChangeAspect="1"/>
          </p:cNvPicPr>
          <p:nvPr/>
        </p:nvPicPr>
        <p:blipFill>
          <a:blip r:embed="rId2"/>
          <a:stretch>
            <a:fillRect/>
          </a:stretch>
        </p:blipFill>
        <p:spPr>
          <a:xfrm>
            <a:off x="152400" y="1143000"/>
            <a:ext cx="7696199" cy="5334000"/>
          </a:xfrm>
          <a:prstGeom prst="rect">
            <a:avLst/>
          </a:prstGeom>
        </p:spPr>
      </p:pic>
      <p:sp>
        <p:nvSpPr>
          <p:cNvPr id="5" name="TextBox 4"/>
          <p:cNvSpPr txBox="1"/>
          <p:nvPr/>
        </p:nvSpPr>
        <p:spPr>
          <a:xfrm>
            <a:off x="8305801" y="457200"/>
            <a:ext cx="3657600" cy="4585871"/>
          </a:xfrm>
          <a:prstGeom prst="rect">
            <a:avLst/>
          </a:prstGeom>
          <a:noFill/>
        </p:spPr>
        <p:txBody>
          <a:bodyPr wrap="square" rtlCol="0">
            <a:spAutoFit/>
          </a:bodyPr>
          <a:lstStyle/>
          <a:p>
            <a:r>
              <a:rPr lang="en-US" sz="2400" dirty="0" smtClean="0">
                <a:solidFill>
                  <a:srgbClr val="FF0000"/>
                </a:solidFill>
              </a:rPr>
              <a:t>Insights:</a:t>
            </a:r>
          </a:p>
          <a:p>
            <a:endParaRPr lang="en-US" sz="2400" dirty="0" smtClean="0">
              <a:solidFill>
                <a:srgbClr val="FF0000"/>
              </a:solidFill>
            </a:endParaRPr>
          </a:p>
          <a:p>
            <a:r>
              <a:rPr lang="en-US" sz="2000" dirty="0" smtClean="0"/>
              <a:t>It is clearly visible from </a:t>
            </a:r>
          </a:p>
          <a:p>
            <a:endParaRPr lang="en-US" sz="2000" dirty="0" smtClean="0"/>
          </a:p>
          <a:p>
            <a:r>
              <a:rPr lang="en-US" sz="2000" dirty="0" smtClean="0"/>
              <a:t>the plot that the Average</a:t>
            </a:r>
          </a:p>
          <a:p>
            <a:endParaRPr lang="en-US" sz="2000" dirty="0" smtClean="0"/>
          </a:p>
          <a:p>
            <a:r>
              <a:rPr lang="en-US" sz="2000" dirty="0" smtClean="0"/>
              <a:t>salary for men and woman</a:t>
            </a:r>
          </a:p>
          <a:p>
            <a:endParaRPr lang="en-US" sz="2000" dirty="0" smtClean="0"/>
          </a:p>
          <a:p>
            <a:r>
              <a:rPr lang="en-US" sz="2000" dirty="0" smtClean="0"/>
              <a:t>are looking almost same.</a:t>
            </a:r>
          </a:p>
          <a:p>
            <a:endParaRPr lang="en-US" sz="2000" dirty="0" smtClean="0"/>
          </a:p>
          <a:p>
            <a:r>
              <a:rPr lang="en-US" sz="2000" dirty="0" smtClean="0"/>
              <a:t>but slightly men are getting</a:t>
            </a:r>
          </a:p>
          <a:p>
            <a:endParaRPr lang="en-US" sz="2000" dirty="0" smtClean="0"/>
          </a:p>
          <a:p>
            <a:r>
              <a:rPr lang="en-US" sz="2000" dirty="0" smtClean="0"/>
              <a:t> better salary</a:t>
            </a:r>
          </a:p>
          <a:p>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1"/>
            <a:ext cx="5638800" cy="800219"/>
          </a:xfrm>
          <a:prstGeom prst="rect">
            <a:avLst/>
          </a:prstGeom>
          <a:noFill/>
        </p:spPr>
        <p:txBody>
          <a:bodyPr wrap="square" rtlCol="0">
            <a:spAutoFit/>
          </a:bodyPr>
          <a:lstStyle/>
          <a:p>
            <a:r>
              <a:rPr lang="en-US" sz="3200" dirty="0" smtClean="0">
                <a:solidFill>
                  <a:srgbClr val="FF0000"/>
                </a:solidFill>
              </a:rPr>
              <a:t>Degree Vs Salary</a:t>
            </a:r>
          </a:p>
          <a:p>
            <a:endParaRPr lang="en-US" dirty="0"/>
          </a:p>
        </p:txBody>
      </p:sp>
      <p:pic>
        <p:nvPicPr>
          <p:cNvPr id="3" name="Picture 2" descr="download (6).png"/>
          <p:cNvPicPr>
            <a:picLocks noChangeAspect="1"/>
          </p:cNvPicPr>
          <p:nvPr/>
        </p:nvPicPr>
        <p:blipFill>
          <a:blip r:embed="rId2"/>
          <a:stretch>
            <a:fillRect/>
          </a:stretch>
        </p:blipFill>
        <p:spPr>
          <a:xfrm>
            <a:off x="304801" y="971857"/>
            <a:ext cx="8077200" cy="4914286"/>
          </a:xfrm>
          <a:prstGeom prst="rect">
            <a:avLst/>
          </a:prstGeom>
        </p:spPr>
      </p:pic>
      <p:sp>
        <p:nvSpPr>
          <p:cNvPr id="4" name="TextBox 3"/>
          <p:cNvSpPr txBox="1"/>
          <p:nvPr/>
        </p:nvSpPr>
        <p:spPr>
          <a:xfrm>
            <a:off x="9144000" y="1295400"/>
            <a:ext cx="2895601" cy="3662541"/>
          </a:xfrm>
          <a:prstGeom prst="rect">
            <a:avLst/>
          </a:prstGeom>
          <a:noFill/>
        </p:spPr>
        <p:txBody>
          <a:bodyPr wrap="square" rtlCol="0">
            <a:spAutoFit/>
          </a:bodyPr>
          <a:lstStyle/>
          <a:p>
            <a:r>
              <a:rPr lang="en-US" sz="2400" dirty="0" smtClean="0">
                <a:solidFill>
                  <a:srgbClr val="FF0000"/>
                </a:solidFill>
              </a:rPr>
              <a:t>Insights :</a:t>
            </a:r>
          </a:p>
          <a:p>
            <a:endParaRPr lang="en-US" dirty="0" smtClean="0"/>
          </a:p>
          <a:p>
            <a:r>
              <a:rPr lang="en-US" sz="2000" dirty="0" smtClean="0"/>
              <a:t>Average salary is highest for </a:t>
            </a:r>
          </a:p>
          <a:p>
            <a:endParaRPr lang="en-US" sz="2000" dirty="0" smtClean="0"/>
          </a:p>
          <a:p>
            <a:r>
              <a:rPr lang="en-US" sz="2000" dirty="0" smtClean="0"/>
              <a:t>BE / </a:t>
            </a:r>
            <a:r>
              <a:rPr lang="en-US" sz="2000" dirty="0" err="1" smtClean="0"/>
              <a:t>B.tech</a:t>
            </a:r>
            <a:r>
              <a:rPr lang="en-US" sz="2000" dirty="0" smtClean="0"/>
              <a:t> graduates</a:t>
            </a:r>
          </a:p>
          <a:p>
            <a:endParaRPr lang="en-US" sz="2000" dirty="0" smtClean="0"/>
          </a:p>
          <a:p>
            <a:r>
              <a:rPr lang="en-US" sz="2000" dirty="0" smtClean="0"/>
              <a:t> as compared to any other degree</a:t>
            </a:r>
          </a:p>
          <a:p>
            <a:endParaRPr lang="en-US" sz="2000" dirty="0" smtClean="0"/>
          </a:p>
          <a:p>
            <a:r>
              <a:rPr lang="en-US" sz="2000" dirty="0" smtClean="0"/>
              <a:t> graduates.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5982728" cy="523220"/>
          </a:xfrm>
          <a:prstGeom prst="rect">
            <a:avLst/>
          </a:prstGeom>
          <a:noFill/>
        </p:spPr>
        <p:txBody>
          <a:bodyPr wrap="none" rtlCol="0">
            <a:spAutoFit/>
          </a:bodyPr>
          <a:lstStyle/>
          <a:p>
            <a:r>
              <a:rPr lang="en-US" sz="2800" dirty="0" smtClean="0">
                <a:solidFill>
                  <a:srgbClr val="FF0000"/>
                </a:solidFill>
              </a:rPr>
              <a:t>Categorical Vs Categorical Column :</a:t>
            </a:r>
            <a:endParaRPr lang="en-US" sz="2800" dirty="0">
              <a:solidFill>
                <a:srgbClr val="FF0000"/>
              </a:solidFill>
            </a:endParaRPr>
          </a:p>
        </p:txBody>
      </p:sp>
      <p:pic>
        <p:nvPicPr>
          <p:cNvPr id="3" name="Picture 2" descr="download (8).png"/>
          <p:cNvPicPr>
            <a:picLocks noChangeAspect="1"/>
          </p:cNvPicPr>
          <p:nvPr/>
        </p:nvPicPr>
        <p:blipFill>
          <a:blip r:embed="rId2"/>
          <a:stretch>
            <a:fillRect/>
          </a:stretch>
        </p:blipFill>
        <p:spPr>
          <a:xfrm>
            <a:off x="228600" y="1096874"/>
            <a:ext cx="5867400" cy="5500380"/>
          </a:xfrm>
          <a:prstGeom prst="rect">
            <a:avLst/>
          </a:prstGeom>
        </p:spPr>
      </p:pic>
      <p:sp>
        <p:nvSpPr>
          <p:cNvPr id="4" name="TextBox 3"/>
          <p:cNvSpPr txBox="1"/>
          <p:nvPr/>
        </p:nvSpPr>
        <p:spPr>
          <a:xfrm>
            <a:off x="6934200" y="1524000"/>
            <a:ext cx="5518316" cy="3908762"/>
          </a:xfrm>
          <a:prstGeom prst="rect">
            <a:avLst/>
          </a:prstGeom>
          <a:noFill/>
        </p:spPr>
        <p:txBody>
          <a:bodyPr wrap="square" rtlCol="0">
            <a:spAutoFit/>
          </a:bodyPr>
          <a:lstStyle/>
          <a:p>
            <a:r>
              <a:rPr lang="en-US" sz="2000" dirty="0" smtClean="0">
                <a:solidFill>
                  <a:srgbClr val="FF0000"/>
                </a:solidFill>
              </a:rPr>
              <a:t>Insights :</a:t>
            </a:r>
          </a:p>
          <a:p>
            <a:endParaRPr lang="en-US" sz="2000" dirty="0" smtClean="0">
              <a:solidFill>
                <a:srgbClr val="FF0000"/>
              </a:solidFill>
            </a:endParaRPr>
          </a:p>
          <a:p>
            <a:r>
              <a:rPr lang="en-US" sz="2000" dirty="0" smtClean="0">
                <a:solidFill>
                  <a:schemeClr val="tx1"/>
                </a:solidFill>
              </a:rPr>
              <a:t>As compared to female , </a:t>
            </a:r>
          </a:p>
          <a:p>
            <a:endParaRPr lang="en-US" sz="2000" dirty="0" smtClean="0">
              <a:solidFill>
                <a:schemeClr val="tx1"/>
              </a:solidFill>
            </a:endParaRPr>
          </a:p>
          <a:p>
            <a:r>
              <a:rPr lang="en-US" sz="2000" dirty="0" smtClean="0">
                <a:solidFill>
                  <a:schemeClr val="tx1"/>
                </a:solidFill>
              </a:rPr>
              <a:t>Male students are getting more jobs from </a:t>
            </a:r>
          </a:p>
          <a:p>
            <a:endParaRPr lang="en-US" sz="2000" dirty="0" smtClean="0">
              <a:solidFill>
                <a:schemeClr val="tx1"/>
              </a:solidFill>
            </a:endParaRPr>
          </a:p>
          <a:p>
            <a:r>
              <a:rPr lang="en-US" sz="2000" b="1" dirty="0" smtClean="0">
                <a:solidFill>
                  <a:schemeClr val="tx1"/>
                </a:solidFill>
              </a:rPr>
              <a:t>ECE , CSE &amp; IT </a:t>
            </a:r>
            <a:r>
              <a:rPr lang="en-US" sz="2000" dirty="0" smtClean="0">
                <a:solidFill>
                  <a:schemeClr val="tx1"/>
                </a:solidFill>
              </a:rPr>
              <a:t>.</a:t>
            </a:r>
          </a:p>
          <a:p>
            <a:endParaRPr lang="en-US" sz="2000" dirty="0" smtClean="0">
              <a:solidFill>
                <a:srgbClr val="FF0000"/>
              </a:solidFill>
            </a:endParaRPr>
          </a:p>
          <a:p>
            <a:endParaRPr lang="en-US" sz="2000" dirty="0" smtClean="0">
              <a:solidFill>
                <a:srgbClr val="FF0000"/>
              </a:solidFill>
            </a:endParaRPr>
          </a:p>
          <a:p>
            <a:endParaRPr lang="en-US" sz="2000" dirty="0" smtClean="0">
              <a:solidFill>
                <a:srgbClr val="FF0000"/>
              </a:solidFill>
            </a:endParaRPr>
          </a:p>
          <a:p>
            <a:endParaRPr lang="en-US" sz="2000" dirty="0" smtClean="0">
              <a:solidFill>
                <a:srgbClr val="FF0000"/>
              </a:solidFill>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11000" cy="1692771"/>
          </a:xfrm>
          <a:prstGeom prst="rect">
            <a:avLst/>
          </a:prstGeom>
          <a:noFill/>
        </p:spPr>
        <p:txBody>
          <a:bodyPr wrap="square" rtlCol="0">
            <a:spAutoFit/>
          </a:bodyPr>
          <a:lstStyle/>
          <a:p>
            <a:r>
              <a:rPr lang="en-US" sz="2000" dirty="0" smtClean="0">
                <a:solidFill>
                  <a:srgbClr val="FF0000"/>
                </a:solidFill>
              </a:rPr>
              <a:t> Research Questions</a:t>
            </a:r>
          </a:p>
          <a:p>
            <a:endParaRPr lang="en-US" dirty="0" smtClean="0">
              <a:solidFill>
                <a:srgbClr val="FF0000"/>
              </a:solidFill>
            </a:endParaRPr>
          </a:p>
          <a:p>
            <a:r>
              <a:rPr lang="en-US" dirty="0" smtClean="0">
                <a:solidFill>
                  <a:srgbClr val="FF0000"/>
                </a:solidFill>
              </a:rPr>
              <a:t>Times of India article dated Jan 18, 2019 states that “After doing your Computer Science Engineering if you</a:t>
            </a:r>
          </a:p>
          <a:p>
            <a:endParaRPr lang="en-US" dirty="0" smtClean="0">
              <a:solidFill>
                <a:srgbClr val="FF0000"/>
              </a:solidFill>
            </a:endParaRPr>
          </a:p>
          <a:p>
            <a:r>
              <a:rPr lang="en-US" dirty="0" smtClean="0">
                <a:solidFill>
                  <a:srgbClr val="FF0000"/>
                </a:solidFill>
              </a:rPr>
              <a:t>take up jobs as a Programming Analyst, Software Engineer, Hardware Engineer and Associate Engineer you</a:t>
            </a:r>
          </a:p>
          <a:p>
            <a:endParaRPr lang="en-US" dirty="0" smtClean="0">
              <a:solidFill>
                <a:srgbClr val="FF0000"/>
              </a:solidFill>
            </a:endParaRPr>
          </a:p>
          <a:p>
            <a:r>
              <a:rPr lang="en-US" dirty="0" smtClean="0">
                <a:solidFill>
                  <a:srgbClr val="FF0000"/>
                </a:solidFill>
              </a:rPr>
              <a:t>can earn up to 2.5-3 lakhs as a fresh graduate.” Test this claim with the data given to you.</a:t>
            </a:r>
            <a:endParaRPr lang="en-US" dirty="0">
              <a:solidFill>
                <a:srgbClr val="FF0000"/>
              </a:solidFill>
            </a:endParaRPr>
          </a:p>
        </p:txBody>
      </p:sp>
      <p:pic>
        <p:nvPicPr>
          <p:cNvPr id="3" name="Picture 2" descr="download (10).png"/>
          <p:cNvPicPr>
            <a:picLocks noChangeAspect="1"/>
          </p:cNvPicPr>
          <p:nvPr/>
        </p:nvPicPr>
        <p:blipFill>
          <a:blip r:embed="rId2"/>
          <a:stretch>
            <a:fillRect/>
          </a:stretch>
        </p:blipFill>
        <p:spPr>
          <a:xfrm>
            <a:off x="228600" y="1827548"/>
            <a:ext cx="4800600" cy="4761187"/>
          </a:xfrm>
          <a:prstGeom prst="rect">
            <a:avLst/>
          </a:prstGeom>
        </p:spPr>
      </p:pic>
      <p:sp>
        <p:nvSpPr>
          <p:cNvPr id="4" name="TextBox 3"/>
          <p:cNvSpPr txBox="1"/>
          <p:nvPr/>
        </p:nvSpPr>
        <p:spPr>
          <a:xfrm>
            <a:off x="5410200" y="1981200"/>
            <a:ext cx="6781800" cy="4924425"/>
          </a:xfrm>
          <a:prstGeom prst="rect">
            <a:avLst/>
          </a:prstGeom>
          <a:noFill/>
        </p:spPr>
        <p:txBody>
          <a:bodyPr wrap="square" rtlCol="0">
            <a:spAutoFit/>
          </a:bodyPr>
          <a:lstStyle/>
          <a:p>
            <a:r>
              <a:rPr lang="en-US" sz="2000" dirty="0" smtClean="0">
                <a:solidFill>
                  <a:srgbClr val="FF0000"/>
                </a:solidFill>
              </a:rPr>
              <a:t>Insights :</a:t>
            </a:r>
          </a:p>
          <a:p>
            <a:endParaRPr lang="en-US" sz="2000" dirty="0" smtClean="0">
              <a:solidFill>
                <a:srgbClr val="FF0000"/>
              </a:solidFill>
            </a:endParaRPr>
          </a:p>
          <a:p>
            <a:r>
              <a:rPr lang="en-US" sz="2000" dirty="0" smtClean="0"/>
              <a:t>So by above observation it is true that candidates having</a:t>
            </a:r>
          </a:p>
          <a:p>
            <a:r>
              <a:rPr lang="en-US" sz="2000" dirty="0" smtClean="0"/>
              <a:t>" computer science &amp; Engineering " </a:t>
            </a:r>
          </a:p>
          <a:p>
            <a:r>
              <a:rPr lang="en-US" sz="2000" dirty="0" smtClean="0"/>
              <a:t>specialization after then they</a:t>
            </a:r>
          </a:p>
          <a:p>
            <a:r>
              <a:rPr lang="en-US" sz="2000" dirty="0" smtClean="0"/>
              <a:t>pursue their job role in programmer analyst ,</a:t>
            </a:r>
          </a:p>
          <a:p>
            <a:r>
              <a:rPr lang="en-US" sz="2000" dirty="0" smtClean="0"/>
              <a:t>software engineer , associate engineer</a:t>
            </a:r>
          </a:p>
          <a:p>
            <a:r>
              <a:rPr lang="en-US" sz="2000" dirty="0" smtClean="0"/>
              <a:t>they can earn around 2-3 lakh as by above</a:t>
            </a:r>
          </a:p>
          <a:p>
            <a:r>
              <a:rPr lang="en-US" sz="2000" dirty="0" smtClean="0"/>
              <a:t>box plot it is clear that above majority of candidates </a:t>
            </a:r>
          </a:p>
          <a:p>
            <a:r>
              <a:rPr lang="en-US" sz="2000" dirty="0" smtClean="0"/>
              <a:t>between 2-3 lakh but there</a:t>
            </a:r>
          </a:p>
          <a:p>
            <a:r>
              <a:rPr lang="en-US" sz="2000" dirty="0" smtClean="0"/>
              <a:t>are some outliers in software engineer who earning </a:t>
            </a:r>
          </a:p>
          <a:p>
            <a:r>
              <a:rPr lang="en-US" sz="2000" dirty="0" smtClean="0"/>
              <a:t>below 2 lakh.</a:t>
            </a:r>
          </a:p>
          <a:p>
            <a:r>
              <a:rPr lang="en-US" sz="2000" dirty="0" smtClean="0"/>
              <a:t>there is no hardware engineer job in this specialization</a:t>
            </a:r>
          </a:p>
          <a:p>
            <a:endParaRPr lang="en-US" sz="2000" dirty="0" smtClean="0">
              <a:solidFill>
                <a:srgbClr val="FF0000"/>
              </a:solidFill>
            </a:endParaRPr>
          </a:p>
          <a:p>
            <a:endParaRPr lang="en-US" sz="20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28194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Important Note </a:t>
            </a:r>
          </a:p>
          <a:p>
            <a:endParaRPr lang="en-US" sz="2400" dirty="0"/>
          </a:p>
        </p:txBody>
      </p:sp>
      <p:sp>
        <p:nvSpPr>
          <p:cNvPr id="4" name="TextBox 3"/>
          <p:cNvSpPr txBox="1"/>
          <p:nvPr/>
        </p:nvSpPr>
        <p:spPr>
          <a:xfrm>
            <a:off x="533400" y="1295400"/>
            <a:ext cx="10210800" cy="400110"/>
          </a:xfrm>
          <a:prstGeom prst="rect">
            <a:avLst/>
          </a:prstGeom>
          <a:noFill/>
        </p:spPr>
        <p:txBody>
          <a:bodyPr wrap="square" rtlCol="0">
            <a:spAutoFit/>
          </a:bodyPr>
          <a:lstStyle/>
          <a:p>
            <a:r>
              <a:rPr lang="en-US" sz="2000" dirty="0" smtClean="0"/>
              <a:t>1 . In this PPT , you can only find 1 to 2 important plots . </a:t>
            </a:r>
            <a:endParaRPr lang="en-US" sz="2000" dirty="0"/>
          </a:p>
        </p:txBody>
      </p:sp>
      <p:sp>
        <p:nvSpPr>
          <p:cNvPr id="5" name="TextBox 4"/>
          <p:cNvSpPr txBox="1"/>
          <p:nvPr/>
        </p:nvSpPr>
        <p:spPr>
          <a:xfrm>
            <a:off x="533401" y="2057400"/>
            <a:ext cx="9753600" cy="1015663"/>
          </a:xfrm>
          <a:prstGeom prst="rect">
            <a:avLst/>
          </a:prstGeom>
          <a:noFill/>
        </p:spPr>
        <p:txBody>
          <a:bodyPr wrap="square" rtlCol="0">
            <a:spAutoFit/>
          </a:bodyPr>
          <a:lstStyle/>
          <a:p>
            <a:r>
              <a:rPr lang="en-US" sz="2000" dirty="0" smtClean="0"/>
              <a:t>2 . You can find  rest of the the univariate  , bivariate plots in my jupyter Notebooks ,</a:t>
            </a:r>
          </a:p>
          <a:p>
            <a:endParaRPr lang="en-US" sz="2000" dirty="0" smtClean="0"/>
          </a:p>
          <a:p>
            <a:r>
              <a:rPr lang="en-US" sz="2000" dirty="0" smtClean="0"/>
              <a:t>     make sure to visit my  Github Link </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1667444" cy="400110"/>
          </a:xfrm>
          <a:prstGeom prst="rect">
            <a:avLst/>
          </a:prstGeom>
          <a:noFill/>
        </p:spPr>
        <p:txBody>
          <a:bodyPr wrap="none" rtlCol="0">
            <a:spAutoFit/>
          </a:bodyPr>
          <a:lstStyle/>
          <a:p>
            <a:r>
              <a:rPr lang="en-US" sz="2000" dirty="0" smtClean="0">
                <a:solidFill>
                  <a:srgbClr val="FF0000"/>
                </a:solidFill>
              </a:rPr>
              <a:t>Conclusion : </a:t>
            </a:r>
            <a:endParaRPr lang="en-US" sz="2000" dirty="0">
              <a:solidFill>
                <a:srgbClr val="FF0000"/>
              </a:solidFill>
            </a:endParaRPr>
          </a:p>
        </p:txBody>
      </p:sp>
      <p:sp>
        <p:nvSpPr>
          <p:cNvPr id="4" name="TextBox 3"/>
          <p:cNvSpPr txBox="1"/>
          <p:nvPr/>
        </p:nvSpPr>
        <p:spPr>
          <a:xfrm>
            <a:off x="533400" y="1066801"/>
            <a:ext cx="11201400" cy="3539430"/>
          </a:xfrm>
          <a:prstGeom prst="rect">
            <a:avLst/>
          </a:prstGeom>
          <a:noFill/>
        </p:spPr>
        <p:txBody>
          <a:bodyPr wrap="square" rtlCol="0">
            <a:spAutoFit/>
          </a:bodyPr>
          <a:lstStyle/>
          <a:p>
            <a:pPr>
              <a:buFont typeface="Arial" pitchFamily="34" charset="0"/>
              <a:buChar char="•"/>
            </a:pPr>
            <a:r>
              <a:rPr lang="en-US" sz="1600" dirty="0" smtClean="0"/>
              <a:t> More </a:t>
            </a:r>
            <a:r>
              <a:rPr lang="en-US" sz="1600" dirty="0" smtClean="0"/>
              <a:t>than 75% of the salary data falls around ₹3,70,000, indicating that over three-quarters of the dataset is below this figure. Meanwhile, 50% of the data ranges from ₹1,80,000 to ₹3,07,000, highlighting a significant spread in salaries within the middle portion of the distribution</a:t>
            </a:r>
            <a:r>
              <a:rPr lang="en-US" sz="1600" dirty="0" smtClean="0"/>
              <a:t>.</a:t>
            </a:r>
          </a:p>
          <a:p>
            <a:endParaRPr lang="en-US" sz="1600" dirty="0" smtClean="0"/>
          </a:p>
          <a:p>
            <a:pPr>
              <a:buFont typeface="Arial" pitchFamily="34" charset="0"/>
              <a:buChar char="•"/>
            </a:pPr>
            <a:r>
              <a:rPr lang="en-US" sz="1600" dirty="0" smtClean="0"/>
              <a:t> The </a:t>
            </a:r>
            <a:r>
              <a:rPr lang="en-US" sz="1600" dirty="0" smtClean="0"/>
              <a:t>average salary for </a:t>
            </a:r>
            <a:r>
              <a:rPr lang="en-US" sz="1600" dirty="0" err="1" smtClean="0"/>
              <a:t>freshers</a:t>
            </a:r>
            <a:r>
              <a:rPr lang="en-US" sz="1600" dirty="0" smtClean="0"/>
              <a:t> is approximately ₹3,00,000 per annum, suggesting a starting benchmark for new entrants in the job market</a:t>
            </a:r>
            <a:r>
              <a:rPr lang="en-US" sz="1600" dirty="0" smtClean="0"/>
              <a:t>.</a:t>
            </a:r>
          </a:p>
          <a:p>
            <a:endParaRPr lang="en-US" sz="1600" dirty="0" smtClean="0"/>
          </a:p>
          <a:p>
            <a:pPr>
              <a:buFont typeface="Arial" pitchFamily="34" charset="0"/>
              <a:buChar char="•"/>
            </a:pPr>
            <a:r>
              <a:rPr lang="en-US" sz="1600" dirty="0" smtClean="0"/>
              <a:t> Both </a:t>
            </a:r>
            <a:r>
              <a:rPr lang="en-US" sz="1600" dirty="0" smtClean="0"/>
              <a:t>men and women show a preference for Computer Science and Engineering over other specializations, indicating a strong inclination towards this field across genders</a:t>
            </a:r>
            <a:r>
              <a:rPr lang="en-US" sz="1600" dirty="0" smtClean="0"/>
              <a:t>.</a:t>
            </a:r>
          </a:p>
          <a:p>
            <a:pPr>
              <a:buFont typeface="Arial" pitchFamily="34" charset="0"/>
              <a:buChar char="•"/>
            </a:pPr>
            <a:endParaRPr lang="en-US" sz="1600" dirty="0" smtClean="0"/>
          </a:p>
          <a:p>
            <a:pPr>
              <a:buFont typeface="Arial" pitchFamily="34" charset="0"/>
              <a:buChar char="•"/>
            </a:pPr>
            <a:r>
              <a:rPr lang="en-US" sz="1600" dirty="0" smtClean="0"/>
              <a:t> The </a:t>
            </a:r>
            <a:r>
              <a:rPr lang="en-US" sz="1600" dirty="0" smtClean="0"/>
              <a:t>average salaries for Software Engineering and Programming Analyst positions are almost identical, based on conclusions drawn from The Times of India. This similarity in earnings reflects the competitive compensation packages offered in these roles. </a:t>
            </a:r>
            <a:br>
              <a:rPr lang="en-US" sz="1600" dirty="0" smtClean="0"/>
            </a:br>
            <a:r>
              <a:rPr lang="en-US" sz="1600" dirty="0" smtClean="0"/>
              <a:t>.</a:t>
            </a:r>
            <a:endParaRPr lang="en-US" sz="1600" dirty="0"/>
          </a:p>
        </p:txBody>
      </p:sp>
      <p:sp>
        <p:nvSpPr>
          <p:cNvPr id="5" name="TextBox 4"/>
          <p:cNvSpPr txBox="1"/>
          <p:nvPr/>
        </p:nvSpPr>
        <p:spPr>
          <a:xfrm>
            <a:off x="457200" y="4572000"/>
            <a:ext cx="11125200" cy="584775"/>
          </a:xfrm>
          <a:prstGeom prst="rect">
            <a:avLst/>
          </a:prstGeom>
          <a:noFill/>
        </p:spPr>
        <p:txBody>
          <a:bodyPr wrap="square" rtlCol="0">
            <a:spAutoFit/>
          </a:bodyPr>
          <a:lstStyle/>
          <a:p>
            <a:pPr>
              <a:buFont typeface="Arial" pitchFamily="34" charset="0"/>
              <a:buChar char="•"/>
            </a:pPr>
            <a:r>
              <a:rPr lang="en-US" sz="1600" dirty="0" smtClean="0"/>
              <a:t> Within </a:t>
            </a:r>
            <a:r>
              <a:rPr lang="en-US" sz="1600" dirty="0" smtClean="0"/>
              <a:t>the Computer Science and Engineering specialization, there are no individuals positioned as Hardware Engineers, pointing to a concentration of talent in software-oriented roles rather than hardware</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33400" y="2362200"/>
            <a:ext cx="10972800" cy="3785611"/>
          </a:xfrm>
          <a:prstGeom prst="rect">
            <a:avLst/>
          </a:prstGeom>
          <a:noFill/>
          <a:ln>
            <a:noFill/>
          </a:ln>
        </p:spPr>
        <p:txBody>
          <a:bodyPr spcFirstLastPara="1" wrap="square" lIns="91425" tIns="45700" rIns="91425" bIns="45700" anchor="t" anchorCtr="0">
            <a:spAutoFit/>
          </a:bodyPr>
          <a:lstStyle/>
          <a:p>
            <a:r>
              <a:rPr lang="en-US" sz="2400" dirty="0" smtClean="0">
                <a:solidFill>
                  <a:srgbClr val="FF0000"/>
                </a:solidFill>
              </a:rPr>
              <a:t>Data Description: </a:t>
            </a:r>
          </a:p>
          <a:p>
            <a:endParaRPr lang="en-US" sz="1800" dirty="0" smtClean="0"/>
          </a:p>
          <a:p>
            <a:r>
              <a:rPr lang="en-US" sz="1800" dirty="0" smtClean="0"/>
              <a:t>The dataset includes information on engineering graduates, such as academic performance, internship</a:t>
            </a:r>
          </a:p>
          <a:p>
            <a:endParaRPr lang="en-US" sz="1800" dirty="0" smtClean="0"/>
          </a:p>
          <a:p>
            <a:r>
              <a:rPr lang="en-US" sz="1800" dirty="0" smtClean="0"/>
              <a:t>experiences, programming skills, and extracurricular activities. It encompasses a diverse range of </a:t>
            </a:r>
          </a:p>
          <a:p>
            <a:endParaRPr lang="en-US" sz="1800" dirty="0" smtClean="0"/>
          </a:p>
          <a:p>
            <a:r>
              <a:rPr lang="en-US" sz="1800" dirty="0" smtClean="0"/>
              <a:t>variables to capture the multifaceted aspects influencing salary outcomes. The dataset is sourced from </a:t>
            </a:r>
          </a:p>
          <a:p>
            <a:endParaRPr lang="en-US" sz="1800" dirty="0" smtClean="0"/>
          </a:p>
          <a:p>
            <a:r>
              <a:rPr lang="en-US" sz="1800" dirty="0" smtClean="0"/>
              <a:t>reputable educational institutions and industry surveys, ensuring a comprehensive representation of the</a:t>
            </a:r>
          </a:p>
          <a:p>
            <a:endParaRPr lang="en-US" sz="1800" dirty="0" smtClean="0"/>
          </a:p>
          <a:p>
            <a:r>
              <a:rPr lang="en-US" sz="1800" dirty="0" smtClean="0"/>
              <a:t>engineering job market.</a:t>
            </a:r>
          </a:p>
          <a:p>
            <a:r>
              <a:rPr lang="en-US" sz="1800" dirty="0" smtClean="0"/>
              <a:t/>
            </a:r>
            <a:br>
              <a:rPr lang="en-US" sz="1800" dirty="0" smtClean="0"/>
            </a:br>
            <a:endParaRPr sz="1800" b="1">
              <a:solidFill>
                <a:schemeClr val="dk1"/>
              </a:solidFill>
              <a:latin typeface="Calibri"/>
              <a:ea typeface="Calibri"/>
              <a:cs typeface="Calibri"/>
              <a:sym typeface="Calibri"/>
            </a:endParaRPr>
          </a:p>
        </p:txBody>
      </p:sp>
      <p:sp>
        <p:nvSpPr>
          <p:cNvPr id="105" name="Google Shape;105;p3"/>
          <p:cNvSpPr txBox="1"/>
          <p:nvPr/>
        </p:nvSpPr>
        <p:spPr>
          <a:xfrm>
            <a:off x="427656" y="416554"/>
            <a:ext cx="11307144" cy="1717353"/>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400" dirty="0" smtClean="0">
                <a:solidFill>
                  <a:srgbClr val="FF0000"/>
                </a:solidFill>
              </a:rPr>
              <a:t>Objective</a:t>
            </a:r>
            <a:r>
              <a:rPr lang="en-US" sz="1800" dirty="0" smtClean="0">
                <a:solidFill>
                  <a:srgbClr val="FF0000"/>
                </a:solidFill>
              </a:rPr>
              <a:t>:</a:t>
            </a:r>
          </a:p>
          <a:p>
            <a:pPr lvl="0">
              <a:lnSpc>
                <a:spcPct val="80000"/>
              </a:lnSpc>
              <a:buClr>
                <a:srgbClr val="FF0000"/>
              </a:buClr>
              <a:buSzPts val="3200"/>
            </a:pPr>
            <a:endParaRPr lang="en-US" sz="1800" dirty="0" smtClean="0"/>
          </a:p>
          <a:p>
            <a:pPr>
              <a:lnSpc>
                <a:spcPct val="80000"/>
              </a:lnSpc>
              <a:buClr>
                <a:srgbClr val="FF0000"/>
              </a:buClr>
              <a:buSzPts val="3200"/>
            </a:pPr>
            <a:r>
              <a:rPr lang="en-US" sz="1800" dirty="0" smtClean="0"/>
              <a:t> </a:t>
            </a:r>
            <a:r>
              <a:rPr lang="en-US" sz="1800" dirty="0" smtClean="0">
                <a:solidFill>
                  <a:schemeClr val="tx1">
                    <a:lumMod val="85000"/>
                    <a:lumOff val="15000"/>
                  </a:schemeClr>
                </a:solidFill>
              </a:rPr>
              <a:t>Predict the salary of engineering graduates based on relevant features using exploratory data analysis</a:t>
            </a:r>
          </a:p>
          <a:p>
            <a:pPr>
              <a:lnSpc>
                <a:spcPct val="80000"/>
              </a:lnSpc>
              <a:buClr>
                <a:srgbClr val="FF0000"/>
              </a:buClr>
              <a:buSzPts val="3200"/>
            </a:pPr>
            <a:endParaRPr lang="en-US" sz="1800" dirty="0" smtClean="0">
              <a:solidFill>
                <a:schemeClr val="tx1">
                  <a:lumMod val="85000"/>
                  <a:lumOff val="15000"/>
                </a:schemeClr>
              </a:solidFill>
            </a:endParaRPr>
          </a:p>
          <a:p>
            <a:pPr>
              <a:lnSpc>
                <a:spcPct val="80000"/>
              </a:lnSpc>
              <a:buClr>
                <a:srgbClr val="FF0000"/>
              </a:buClr>
              <a:buSzPts val="3200"/>
            </a:pPr>
            <a:r>
              <a:rPr lang="en-US" sz="1800" dirty="0" smtClean="0">
                <a:solidFill>
                  <a:schemeClr val="tx1">
                    <a:lumMod val="85000"/>
                    <a:lumOff val="15000"/>
                  </a:schemeClr>
                </a:solidFill>
              </a:rPr>
              <a:t> (EDA)</a:t>
            </a:r>
            <a:r>
              <a:rPr lang="en-US" sz="1800" dirty="0" smtClean="0">
                <a:solidFill>
                  <a:srgbClr val="0070C0"/>
                </a:solidFill>
              </a:rPr>
              <a:t>.</a:t>
            </a:r>
            <a:endParaRPr lang="en-US" sz="1800" dirty="0" smtClean="0">
              <a:solidFill>
                <a:srgbClr val="0070C0"/>
              </a:solidFill>
              <a:latin typeface="Calibri"/>
              <a:ea typeface="Calibri"/>
              <a:cs typeface="Calibri"/>
              <a:sym typeface="Calibri"/>
            </a:endParaRPr>
          </a:p>
          <a:p>
            <a:pPr lvl="0">
              <a:lnSpc>
                <a:spcPct val="80000"/>
              </a:lnSpc>
              <a:buClr>
                <a:srgbClr val="FF0000"/>
              </a:buClr>
              <a:buSzPts val="3200"/>
            </a:pPr>
            <a:r>
              <a:rPr lang="en-US" sz="1800" dirty="0" smtClean="0"/>
              <a:t> </a:t>
            </a:r>
          </a:p>
          <a:p>
            <a:pPr lvl="0">
              <a:lnSpc>
                <a:spcPct val="80000"/>
              </a:lnSpc>
              <a:buClr>
                <a:srgbClr val="FF0000"/>
              </a:buClr>
              <a:buSzPts val="3200"/>
            </a:pPr>
            <a:r>
              <a:rPr lang="en-US" sz="1800" dirty="0" smtClean="0"/>
              <a:t> </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655320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rPr>
              <a:t>Importing Required Libraries</a:t>
            </a:r>
            <a:endParaRPr lang="en-US" sz="2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Black" pitchFamily="34" charset="0"/>
            </a:endParaRPr>
          </a:p>
        </p:txBody>
      </p:sp>
      <p:pic>
        <p:nvPicPr>
          <p:cNvPr id="3" name="Picture 2" descr="Screenshot (56).png"/>
          <p:cNvPicPr>
            <a:picLocks noChangeAspect="1"/>
          </p:cNvPicPr>
          <p:nvPr/>
        </p:nvPicPr>
        <p:blipFill>
          <a:blip r:embed="rId2"/>
          <a:stretch>
            <a:fillRect/>
          </a:stretch>
        </p:blipFill>
        <p:spPr>
          <a:xfrm>
            <a:off x="304800" y="1447800"/>
            <a:ext cx="11452114" cy="23588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p:cNvSpPr/>
          <p:nvPr/>
        </p:nvSpPr>
        <p:spPr>
          <a:xfrm>
            <a:off x="304800" y="4114800"/>
            <a:ext cx="6858000" cy="461665"/>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Shape</a:t>
            </a: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of</a:t>
            </a:r>
            <a:r>
              <a:rPr 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Dataset</a:t>
            </a:r>
            <a:endParaRPr lang="en-US" sz="2400" b="1" cap="none" spc="50" dirty="0">
              <a:ln w="11430"/>
              <a:solidFill>
                <a:srgbClr val="FF0000"/>
              </a:solidFill>
              <a:effectLst>
                <a:outerShdw blurRad="76200" dist="50800" dir="5400000" algn="tl" rotWithShape="0">
                  <a:srgbClr val="000000">
                    <a:alpha val="65000"/>
                  </a:srgbClr>
                </a:outerShdw>
              </a:effectLst>
            </a:endParaRPr>
          </a:p>
        </p:txBody>
      </p:sp>
      <p:pic>
        <p:nvPicPr>
          <p:cNvPr id="7" name="Picture 6" descr="Screenshot (57).png"/>
          <p:cNvPicPr>
            <a:picLocks noChangeAspect="1"/>
          </p:cNvPicPr>
          <p:nvPr/>
        </p:nvPicPr>
        <p:blipFill>
          <a:blip r:embed="rId3"/>
          <a:stretch>
            <a:fillRect/>
          </a:stretch>
        </p:blipFill>
        <p:spPr>
          <a:xfrm>
            <a:off x="381000" y="4953000"/>
            <a:ext cx="11201400" cy="11657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4440639" cy="523220"/>
          </a:xfrm>
          <a:prstGeom prst="rect">
            <a:avLst/>
          </a:prstGeom>
          <a:noFill/>
        </p:spPr>
        <p:txBody>
          <a:bodyPr wrap="none" rtlCol="0">
            <a:spAutoFit/>
          </a:bodyPr>
          <a:lstStyle/>
          <a:p>
            <a:r>
              <a:rPr lang="en-US" sz="2800" dirty="0" smtClean="0">
                <a:solidFill>
                  <a:srgbClr val="FF0000"/>
                </a:solidFill>
              </a:rPr>
              <a:t>Top 5 Rows of the Dataset</a:t>
            </a:r>
            <a:endParaRPr lang="en-US" sz="2800" dirty="0">
              <a:solidFill>
                <a:srgbClr val="FF0000"/>
              </a:solidFill>
            </a:endParaRPr>
          </a:p>
        </p:txBody>
      </p:sp>
      <p:pic>
        <p:nvPicPr>
          <p:cNvPr id="3" name="Picture 2" descr="Screenshot (58).png"/>
          <p:cNvPicPr>
            <a:picLocks noChangeAspect="1"/>
          </p:cNvPicPr>
          <p:nvPr/>
        </p:nvPicPr>
        <p:blipFill>
          <a:blip r:embed="rId2"/>
          <a:stretch>
            <a:fillRect/>
          </a:stretch>
        </p:blipFill>
        <p:spPr>
          <a:xfrm>
            <a:off x="228600" y="1219200"/>
            <a:ext cx="11697546" cy="3586512"/>
          </a:xfrm>
          <a:prstGeom prst="rect">
            <a:avLst/>
          </a:prstGeom>
        </p:spPr>
      </p:pic>
      <p:sp>
        <p:nvSpPr>
          <p:cNvPr id="4" name="TextBox 3"/>
          <p:cNvSpPr txBox="1"/>
          <p:nvPr/>
        </p:nvSpPr>
        <p:spPr>
          <a:xfrm>
            <a:off x="762000" y="5105400"/>
            <a:ext cx="9677400" cy="830997"/>
          </a:xfrm>
          <a:prstGeom prst="rect">
            <a:avLst/>
          </a:prstGeom>
          <a:noFill/>
        </p:spPr>
        <p:txBody>
          <a:bodyPr wrap="square" rtlCol="0">
            <a:spAutoFit/>
          </a:bodyPr>
          <a:lstStyle/>
          <a:p>
            <a:r>
              <a:rPr lang="en-US" sz="2000" dirty="0" smtClean="0">
                <a:solidFill>
                  <a:srgbClr val="FF0000"/>
                </a:solidFill>
              </a:rPr>
              <a:t>Note :</a:t>
            </a:r>
          </a:p>
          <a:p>
            <a:endParaRPr lang="en-US" dirty="0" smtClean="0"/>
          </a:p>
          <a:p>
            <a:r>
              <a:rPr lang="en-US" b="1" dirty="0" smtClean="0"/>
              <a:t>You can find all statistical information and correlation  between the columns in my </a:t>
            </a:r>
            <a:r>
              <a:rPr lang="en-US" b="1" dirty="0" err="1" smtClean="0"/>
              <a:t>GitHub</a:t>
            </a:r>
            <a:r>
              <a:rPr lang="en-US" b="1" dirty="0" smtClean="0"/>
              <a:t> Link</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tests_1_Numerical_univariate.png"/>
          <p:cNvPicPr>
            <a:picLocks noChangeAspect="1"/>
          </p:cNvPicPr>
          <p:nvPr/>
        </p:nvPicPr>
        <p:blipFill>
          <a:blip r:embed="rId2"/>
          <a:stretch>
            <a:fillRect/>
          </a:stretch>
        </p:blipFill>
        <p:spPr>
          <a:xfrm>
            <a:off x="838200" y="1295400"/>
            <a:ext cx="10458216" cy="392811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08191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b="1" spc="50" dirty="0" smtClean="0">
                <a:ln w="11430"/>
                <a:solidFill>
                  <a:srgbClr val="FF0000"/>
                </a:solidFill>
                <a:effectLst>
                  <a:outerShdw blurRad="76200" dist="50800" dir="5400000" algn="tl" rotWithShape="0">
                    <a:srgbClr val="000000">
                      <a:alpha val="65000"/>
                    </a:srgbClr>
                  </a:outerShdw>
                </a:effectLst>
              </a:rPr>
              <a:t>Univariate Analysis</a:t>
            </a:r>
          </a:p>
        </p:txBody>
      </p:sp>
      <p:sp>
        <p:nvSpPr>
          <p:cNvPr id="5" name="TextBox 4"/>
          <p:cNvSpPr txBox="1"/>
          <p:nvPr/>
        </p:nvSpPr>
        <p:spPr>
          <a:xfrm>
            <a:off x="990600" y="304800"/>
            <a:ext cx="5257800" cy="307777"/>
          </a:xfrm>
          <a:prstGeom prst="rect">
            <a:avLst/>
          </a:prstGeom>
          <a:noFill/>
        </p:spPr>
        <p:txBody>
          <a:bodyPr wrap="square" rtlCol="0">
            <a:spAutoFit/>
          </a:bodyPr>
          <a:lstStyle/>
          <a:p>
            <a:r>
              <a:rPr lang="en-US" dirty="0" smtClean="0"/>
              <a:t> </a:t>
            </a:r>
            <a:endParaRPr lang="en-US" dirty="0"/>
          </a:p>
        </p:txBody>
      </p:sp>
      <p:pic>
        <p:nvPicPr>
          <p:cNvPr id="6" name="Picture 5" descr="download.png"/>
          <p:cNvPicPr>
            <a:picLocks noChangeAspect="1"/>
          </p:cNvPicPr>
          <p:nvPr/>
        </p:nvPicPr>
        <p:blipFill>
          <a:blip r:embed="rId2"/>
          <a:stretch>
            <a:fillRect/>
          </a:stretch>
        </p:blipFill>
        <p:spPr>
          <a:xfrm>
            <a:off x="533400" y="1066800"/>
            <a:ext cx="6286010" cy="3936385"/>
          </a:xfrm>
          <a:prstGeom prst="rect">
            <a:avLst/>
          </a:prstGeom>
        </p:spPr>
      </p:pic>
      <p:sp>
        <p:nvSpPr>
          <p:cNvPr id="7" name="TextBox 6"/>
          <p:cNvSpPr txBox="1"/>
          <p:nvPr/>
        </p:nvSpPr>
        <p:spPr>
          <a:xfrm>
            <a:off x="7391400" y="762000"/>
            <a:ext cx="4419600" cy="4247317"/>
          </a:xfrm>
          <a:prstGeom prst="rect">
            <a:avLst/>
          </a:prstGeom>
          <a:noFill/>
        </p:spPr>
        <p:txBody>
          <a:bodyPr wrap="square" rtlCol="0">
            <a:spAutoFit/>
          </a:bodyPr>
          <a:lstStyle/>
          <a:p>
            <a:r>
              <a:rPr lang="en-US" sz="1800" dirty="0" smtClean="0">
                <a:solidFill>
                  <a:srgbClr val="FF0000"/>
                </a:solidFill>
              </a:rPr>
              <a:t>Descriptive Statistics for Salary:</a:t>
            </a:r>
          </a:p>
          <a:p>
            <a:endParaRPr lang="en-US" dirty="0" smtClean="0"/>
          </a:p>
          <a:p>
            <a:r>
              <a:rPr lang="en-US" dirty="0" smtClean="0"/>
              <a:t>count 3.998000e+03</a:t>
            </a:r>
          </a:p>
          <a:p>
            <a:endParaRPr lang="en-US" dirty="0" smtClean="0"/>
          </a:p>
          <a:p>
            <a:r>
              <a:rPr lang="en-US" dirty="0" smtClean="0"/>
              <a:t>mean 3.076998e+05 </a:t>
            </a:r>
          </a:p>
          <a:p>
            <a:endParaRPr lang="en-US" dirty="0" smtClean="0"/>
          </a:p>
          <a:p>
            <a:r>
              <a:rPr lang="en-US" dirty="0" smtClean="0"/>
              <a:t>std 2.127375e+05</a:t>
            </a:r>
          </a:p>
          <a:p>
            <a:endParaRPr lang="en-US" dirty="0" smtClean="0"/>
          </a:p>
          <a:p>
            <a:r>
              <a:rPr lang="en-US" dirty="0" smtClean="0"/>
              <a:t> min 3.500000e+04 </a:t>
            </a:r>
          </a:p>
          <a:p>
            <a:endParaRPr lang="en-US" dirty="0" smtClean="0"/>
          </a:p>
          <a:p>
            <a:r>
              <a:rPr lang="en-US" dirty="0" smtClean="0"/>
              <a:t>25% 1.800000e+05</a:t>
            </a:r>
          </a:p>
          <a:p>
            <a:endParaRPr lang="en-US" dirty="0" smtClean="0"/>
          </a:p>
          <a:p>
            <a:r>
              <a:rPr lang="en-US" dirty="0" smtClean="0"/>
              <a:t> 50% 3.000000e+05</a:t>
            </a:r>
          </a:p>
          <a:p>
            <a:r>
              <a:rPr lang="en-US" dirty="0" smtClean="0"/>
              <a:t> </a:t>
            </a:r>
          </a:p>
          <a:p>
            <a:r>
              <a:rPr lang="en-US" dirty="0" smtClean="0"/>
              <a:t>75% 3.700000e+05 </a:t>
            </a:r>
          </a:p>
          <a:p>
            <a:endParaRPr lang="en-US" dirty="0" smtClean="0"/>
          </a:p>
          <a:p>
            <a:r>
              <a:rPr lang="en-US" dirty="0" smtClean="0"/>
              <a:t>max 4.000000e+06</a:t>
            </a:r>
          </a:p>
          <a:p>
            <a:endParaRPr lang="en-US" dirty="0" smtClean="0"/>
          </a:p>
          <a:p>
            <a:r>
              <a:rPr lang="en-US" dirty="0" smtClean="0"/>
              <a:t> Name: Salary, </a:t>
            </a:r>
            <a:r>
              <a:rPr lang="en-US" dirty="0" err="1" smtClean="0"/>
              <a:t>dtype</a:t>
            </a:r>
            <a:r>
              <a:rPr lang="en-US" dirty="0" smtClean="0"/>
              <a:t>: float64</a:t>
            </a:r>
            <a:endParaRPr lang="en-US" dirty="0"/>
          </a:p>
        </p:txBody>
      </p:sp>
      <p:sp>
        <p:nvSpPr>
          <p:cNvPr id="8" name="TextBox 7"/>
          <p:cNvSpPr txBox="1"/>
          <p:nvPr/>
        </p:nvSpPr>
        <p:spPr>
          <a:xfrm>
            <a:off x="762000" y="5105400"/>
            <a:ext cx="7924800" cy="1908215"/>
          </a:xfrm>
          <a:prstGeom prst="rect">
            <a:avLst/>
          </a:prstGeom>
          <a:noFill/>
        </p:spPr>
        <p:txBody>
          <a:bodyPr wrap="square" rtlCol="0">
            <a:spAutoFit/>
          </a:bodyPr>
          <a:lstStyle/>
          <a:p>
            <a:r>
              <a:rPr lang="en-US" sz="2400" dirty="0" smtClean="0">
                <a:solidFill>
                  <a:srgbClr val="FF0000"/>
                </a:solidFill>
              </a:rPr>
              <a:t>Insights :</a:t>
            </a:r>
          </a:p>
          <a:p>
            <a:r>
              <a:rPr lang="en-US" sz="2400" dirty="0" smtClean="0">
                <a:solidFill>
                  <a:srgbClr val="FF0000"/>
                </a:solidFill>
              </a:rPr>
              <a:t> </a:t>
            </a:r>
          </a:p>
          <a:p>
            <a:r>
              <a:rPr lang="en-US" b="1" dirty="0" smtClean="0"/>
              <a:t>Most of the graduates having salaries under 5 lakhs.</a:t>
            </a:r>
          </a:p>
          <a:p>
            <a:endParaRPr lang="en-US" b="1" dirty="0" smtClean="0"/>
          </a:p>
          <a:p>
            <a:r>
              <a:rPr lang="en-US" b="1" dirty="0" smtClean="0"/>
              <a:t>Long tail of distribution is longer on right hand side as compared to left hand side</a:t>
            </a:r>
          </a:p>
          <a:p>
            <a:r>
              <a:rPr lang="en-US" b="1" dirty="0" smtClean="0"/>
              <a:t> which shows that distribution is positively skewed.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52401"/>
            <a:ext cx="10515600" cy="954108"/>
          </a:xfrm>
          <a:prstGeom prst="rect">
            <a:avLst/>
          </a:prstGeom>
          <a:noFill/>
        </p:spPr>
        <p:txBody>
          <a:bodyPr wrap="square" rtlCol="0">
            <a:spAutoFit/>
          </a:bodyPr>
          <a:lstStyle/>
          <a:p>
            <a:r>
              <a:rPr lang="en-US" sz="2800" dirty="0" smtClean="0">
                <a:solidFill>
                  <a:srgbClr val="FF0000"/>
                </a:solidFill>
              </a:rPr>
              <a:t>Finding the outliers in each numerical column</a:t>
            </a:r>
          </a:p>
          <a:p>
            <a:r>
              <a:rPr lang="en-US" sz="2800" dirty="0" smtClean="0">
                <a:solidFill>
                  <a:srgbClr val="FF0000"/>
                </a:solidFill>
              </a:rPr>
              <a:t> </a:t>
            </a:r>
            <a:endParaRPr lang="en-US" sz="2800" dirty="0">
              <a:solidFill>
                <a:srgbClr val="FF0000"/>
              </a:solidFill>
            </a:endParaRPr>
          </a:p>
        </p:txBody>
      </p:sp>
      <p:pic>
        <p:nvPicPr>
          <p:cNvPr id="3" name="Picture 2" descr="download (1).png"/>
          <p:cNvPicPr>
            <a:picLocks noChangeAspect="1"/>
          </p:cNvPicPr>
          <p:nvPr/>
        </p:nvPicPr>
        <p:blipFill>
          <a:blip r:embed="rId2"/>
          <a:stretch>
            <a:fillRect/>
          </a:stretch>
        </p:blipFill>
        <p:spPr>
          <a:xfrm>
            <a:off x="295756" y="990600"/>
            <a:ext cx="11362844" cy="533136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0668000" cy="1046440"/>
          </a:xfrm>
          <a:prstGeom prst="rect">
            <a:avLst/>
          </a:prstGeom>
          <a:noFill/>
        </p:spPr>
        <p:txBody>
          <a:bodyPr wrap="square" rtlCol="0">
            <a:spAutoFit/>
          </a:bodyPr>
          <a:lstStyle/>
          <a:p>
            <a:r>
              <a:rPr lang="en-US" sz="2400" dirty="0" smtClean="0">
                <a:solidFill>
                  <a:srgbClr val="FF0000"/>
                </a:solidFill>
              </a:rPr>
              <a:t>Understanding  the probability and frequency distribution of each numerical column</a:t>
            </a:r>
          </a:p>
          <a:p>
            <a:endParaRPr lang="en-US" dirty="0"/>
          </a:p>
        </p:txBody>
      </p:sp>
      <p:pic>
        <p:nvPicPr>
          <p:cNvPr id="3" name="Picture 2" descr="download (2).png"/>
          <p:cNvPicPr>
            <a:picLocks noChangeAspect="1"/>
          </p:cNvPicPr>
          <p:nvPr/>
        </p:nvPicPr>
        <p:blipFill>
          <a:blip r:embed="rId2"/>
          <a:stretch>
            <a:fillRect/>
          </a:stretch>
        </p:blipFill>
        <p:spPr>
          <a:xfrm>
            <a:off x="914400" y="762000"/>
            <a:ext cx="10439399" cy="57693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11582400" cy="738664"/>
          </a:xfrm>
          <a:prstGeom prst="rect">
            <a:avLst/>
          </a:prstGeom>
          <a:noFill/>
        </p:spPr>
        <p:txBody>
          <a:bodyPr wrap="square" rtlCol="0">
            <a:spAutoFit/>
          </a:bodyPr>
          <a:lstStyle/>
          <a:p>
            <a:r>
              <a:rPr lang="en-US" sz="2800" dirty="0" smtClean="0">
                <a:solidFill>
                  <a:srgbClr val="FF0000"/>
                </a:solidFill>
              </a:rPr>
              <a:t>Understanding the frequency distribution of each categorical Column</a:t>
            </a:r>
          </a:p>
          <a:p>
            <a:endParaRPr lang="en-US" dirty="0"/>
          </a:p>
        </p:txBody>
      </p:sp>
      <p:pic>
        <p:nvPicPr>
          <p:cNvPr id="4" name="Picture 3" descr="download (7).png"/>
          <p:cNvPicPr>
            <a:picLocks noChangeAspect="1"/>
          </p:cNvPicPr>
          <p:nvPr/>
        </p:nvPicPr>
        <p:blipFill>
          <a:blip r:embed="rId2"/>
          <a:stretch>
            <a:fillRect/>
          </a:stretch>
        </p:blipFill>
        <p:spPr>
          <a:xfrm>
            <a:off x="152400" y="914400"/>
            <a:ext cx="11887200" cy="5334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641</Words>
  <PresentationFormat>Custom</PresentationFormat>
  <Paragraphs>141</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Arial Black</vt:lpstr>
      <vt:lpstr>Libre Baskerville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Rahul</cp:lastModifiedBy>
  <cp:revision>65</cp:revision>
  <dcterms:created xsi:type="dcterms:W3CDTF">2021-02-16T05:19:01Z</dcterms:created>
  <dcterms:modified xsi:type="dcterms:W3CDTF">2024-02-23T09:13:11Z</dcterms:modified>
</cp:coreProperties>
</file>