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5F6DDB-846B-94A6-6B7B-14737D5D2178}" v="2" dt="2024-12-06T16:26:12.356"/>
    <p1510:client id="{62B5C746-D5C9-EE1F-48B2-863EDF0DA18F}" v="26" dt="2024-12-05T17:08:10.927"/>
    <p1510:client id="{791B1456-780D-28D6-85F2-D199D1C7A2A6}" v="412" dt="2024-12-06T04:12:10.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12575099-B3AD-44D7-919B-BCB6DC3E7F21}" type="datetimeFigureOut">
              <a:rPr lang="en-US" dirty="0"/>
              <a:t>12/6/2024</a:t>
            </a:fld>
            <a:endParaRPr lang="en-US" dirty="0"/>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271227416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F18115DA-6CBC-4AEF-A85F-371C66916CF8}" type="datetimeFigureOut">
              <a:rPr lang="en-US" dirty="0"/>
              <a:t>12/6/2024</a:t>
            </a:fld>
            <a:endParaRPr lang="en-US" dirty="0"/>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381167695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A6007E4-95E8-4ABC-B20B-51235318A487}" type="datetimeFigureOut">
              <a:rPr lang="en-US" dirty="0"/>
              <a:t>12/6/2024</a:t>
            </a:fld>
            <a:endParaRPr lang="en-US" dirty="0"/>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191576780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A4BF121-2723-4D35-ADA9-215CD054C4BC}" type="datetimeFigureOut">
              <a:rPr lang="en-US" dirty="0"/>
              <a:t>12/6/2024</a:t>
            </a:fld>
            <a:endParaRPr lang="en-US" dirty="0"/>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299979402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C54F54BA-4BC6-480F-839C-951A49B248A9}" type="datetimeFigureOut">
              <a:rPr lang="en-US" dirty="0"/>
              <a:t>12/6/2024</a:t>
            </a:fld>
            <a:endParaRPr lang="en-US" dirty="0"/>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275583040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0F9DD0EA-4726-4440-BF9D-E88296FC3068}" type="datetimeFigureOut">
              <a:rPr lang="en-US" dirty="0"/>
              <a:t>12/6/2024</a:t>
            </a:fld>
            <a:endParaRPr lang="en-US" dirty="0"/>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280389376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9CAD10D-99D1-46B2-A85A-C16850FCF8CF}" type="datetimeFigureOut">
              <a:rPr lang="en-US" dirty="0"/>
              <a:t>12/6/2024</a:t>
            </a:fld>
            <a:endParaRPr lang="en-US" dirty="0"/>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342020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48C67E51-34D6-4E3D-8F41-CC63EA446EDD}" type="datetimeFigureOut">
              <a:rPr lang="en-US" dirty="0"/>
              <a:t>12/6/2024</a:t>
            </a:fld>
            <a:endParaRPr lang="en-US" dirty="0"/>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27270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8D49E550-CE3F-497F-B953-7DE0932F91C0}" type="datetimeFigureOut">
              <a:rPr lang="en-US" dirty="0"/>
              <a:t>12/6/2024</a:t>
            </a:fld>
            <a:endParaRPr lang="en-US" dirty="0"/>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4256228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17A0BF4-BAA0-4539-95F2-9C4277F97478}" type="datetimeFigureOut">
              <a:rPr lang="en-US" dirty="0"/>
              <a:t>12/6/2024</a:t>
            </a:fld>
            <a:endParaRPr lang="en-US" dirty="0"/>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197312490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noChangeAspect="1"/>
          </p:cNvSpPr>
          <p:nvPr>
            <p:ph type="pic" idx="1"/>
          </p:nvPr>
        </p:nvSpPr>
        <p:spPr>
          <a:xfrm>
            <a:off x="5183188" y="1066800"/>
            <a:ext cx="6172200" cy="47942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2E9884E-D945-496C-84BE-49C61F78F9EC}" type="datetimeFigureOut">
              <a:rPr lang="en-US" dirty="0"/>
              <a:t>12/6/2024</a:t>
            </a:fld>
            <a:endParaRPr lang="en-US" dirty="0"/>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332107096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CD438618-DEE5-47CF-A8B2-A9E090D503CD}" type="datetimeFigureOut">
              <a:rPr lang="en-US" dirty="0"/>
              <a:t>12/6/2024</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dirty="0"/>
              <a:t>
              </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E30AF5A0-43BB-4336-8627-9123B9144D80}" type="slidenum">
              <a:rPr lang="en-US" dirty="0"/>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7454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guide id="8" orient="horz" pos="4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oogle.com/spreadsheets/d/14oUegl5Bulxzy9z7i0RyI6wjOm4kUZyjxsJa7vF6diA/edit?gid=0#gid=0" TargetMode="External"/><Relationship Id="rId7" Type="http://schemas.openxmlformats.org/officeDocument/2006/relationships/hyperlink" Target="https://machinelearningmastery.com/adam-optimization-algorithm-for-deep-learning/" TargetMode="External"/><Relationship Id="rId2" Type="http://schemas.openxmlformats.org/officeDocument/2006/relationships/hyperlink" Target="https://onlinelibrary.wiley.com/doi/10.1155/2014/781670#B8" TargetMode="External"/><Relationship Id="rId1" Type="http://schemas.openxmlformats.org/officeDocument/2006/relationships/slideLayout" Target="../slideLayouts/slideLayout2.xml"/><Relationship Id="rId6" Type="http://schemas.openxmlformats.org/officeDocument/2006/relationships/hyperlink" Target="https://stats.stackexchange.com/questions/126238/what-are-the-advantages-of-relu-over-sigmoid-function-in-deep-neural-networks" TargetMode="External"/><Relationship Id="rId5" Type="http://schemas.openxmlformats.org/officeDocument/2006/relationships/hyperlink" Target="https://www.investopedia.com/terms/n/neuralnetwork.asp" TargetMode="External"/><Relationship Id="rId4" Type="http://schemas.openxmlformats.org/officeDocument/2006/relationships/hyperlink" Target="https://docs.google.com/spreadsheets/d/1MUAbyd26CdxM1UkhEJA6ggPH9Alcj1uyK5tBMKzdmIE/edit?gid=830985126#gid=830985126"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D49108-FC15-925C-174D-160C15608BB4}"/>
              </a:ext>
            </a:extLst>
          </p:cNvPr>
          <p:cNvSpPr txBox="1"/>
          <p:nvPr/>
        </p:nvSpPr>
        <p:spPr>
          <a:xfrm>
            <a:off x="160162" y="399737"/>
            <a:ext cx="12034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a:t>
            </a:r>
            <a:r>
              <a:rPr lang="en-US" b="1"/>
              <a:t>Intro to Machine Learning CSC532A</a:t>
            </a:r>
            <a:endParaRPr lang="en-US" b="1" dirty="0"/>
          </a:p>
        </p:txBody>
      </p:sp>
      <p:sp>
        <p:nvSpPr>
          <p:cNvPr id="3" name="TextBox 2">
            <a:extLst>
              <a:ext uri="{FF2B5EF4-FFF2-40B4-BE49-F238E27FC236}">
                <a16:creationId xmlns:a16="http://schemas.microsoft.com/office/drawing/2014/main" id="{B805D289-4A64-DDB4-ACD9-09177C036464}"/>
              </a:ext>
            </a:extLst>
          </p:cNvPr>
          <p:cNvSpPr txBox="1"/>
          <p:nvPr/>
        </p:nvSpPr>
        <p:spPr>
          <a:xfrm>
            <a:off x="287311" y="936885"/>
            <a:ext cx="11804754"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Readmission of Diabetic Patients</a:t>
            </a:r>
          </a:p>
          <a:p>
            <a:endParaRPr lang="en-US" dirty="0"/>
          </a:p>
          <a:p>
            <a:r>
              <a:rPr lang="en-US" dirty="0">
                <a:ea typeface="+mn-lt"/>
                <a:cs typeface="+mn-lt"/>
              </a:rPr>
              <a:t>• Group : </a:t>
            </a:r>
          </a:p>
          <a:p>
            <a:r>
              <a:rPr lang="en-US" dirty="0">
                <a:ea typeface="+mn-lt"/>
                <a:cs typeface="+mn-lt"/>
              </a:rPr>
              <a:t>• Akshay Kumar Mahto</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FF15E-AC72-3626-B939-71E971F5D003}"/>
              </a:ext>
            </a:extLst>
          </p:cNvPr>
          <p:cNvSpPr>
            <a:spLocks noGrp="1"/>
          </p:cNvSpPr>
          <p:nvPr>
            <p:ph type="title"/>
          </p:nvPr>
        </p:nvSpPr>
        <p:spPr/>
        <p:txBody>
          <a:bodyPr/>
          <a:lstStyle/>
          <a:p>
            <a:r>
              <a:rPr lang="en-US" dirty="0">
                <a:ea typeface="+mj-lt"/>
                <a:cs typeface="+mj-lt"/>
              </a:rPr>
              <a:t>Logistic Regression</a:t>
            </a:r>
            <a:endParaRPr lang="en-US" dirty="0"/>
          </a:p>
        </p:txBody>
      </p:sp>
      <p:sp>
        <p:nvSpPr>
          <p:cNvPr id="3" name="Content Placeholder 2">
            <a:extLst>
              <a:ext uri="{FF2B5EF4-FFF2-40B4-BE49-F238E27FC236}">
                <a16:creationId xmlns:a16="http://schemas.microsoft.com/office/drawing/2014/main" id="{6FA71D95-4778-F1C0-53FD-CF5A7845A74C}"/>
              </a:ext>
            </a:extLst>
          </p:cNvPr>
          <p:cNvSpPr>
            <a:spLocks noGrp="1"/>
          </p:cNvSpPr>
          <p:nvPr>
            <p:ph idx="1"/>
          </p:nvPr>
        </p:nvSpPr>
        <p:spPr/>
        <p:txBody>
          <a:bodyPr vert="horz" lIns="91440" tIns="45720" rIns="91440" bIns="45720" rtlCol="0" anchor="t">
            <a:normAutofit/>
          </a:bodyPr>
          <a:lstStyle/>
          <a:p>
            <a:r>
              <a:rPr lang="en-US" dirty="0">
                <a:ea typeface="+mn-lt"/>
                <a:cs typeface="+mn-lt"/>
              </a:rPr>
              <a:t>Our base line model is chosen as Logistic Regression. </a:t>
            </a:r>
          </a:p>
          <a:p>
            <a:pPr marL="0" indent="0">
              <a:buNone/>
            </a:pPr>
            <a:r>
              <a:rPr lang="en-US" dirty="0">
                <a:ea typeface="+mn-lt"/>
                <a:cs typeface="+mn-lt"/>
              </a:rPr>
              <a:t>• Logistic Regression is an algorithm that can be used to model the probability of a certain class. </a:t>
            </a:r>
          </a:p>
          <a:p>
            <a:pPr marL="0" indent="0">
              <a:buNone/>
            </a:pPr>
            <a:r>
              <a:rPr lang="en-US" dirty="0">
                <a:ea typeface="+mn-lt"/>
                <a:cs typeface="+mn-lt"/>
              </a:rPr>
              <a:t>• Reason for selection of Logistic Regression as model - It is used when the data is linearly separable, independent, no outliers and the outcome is binary.</a:t>
            </a:r>
          </a:p>
          <a:p>
            <a:pPr marL="0" indent="0">
              <a:buNone/>
            </a:pPr>
            <a:r>
              <a:rPr lang="en-US" dirty="0">
                <a:ea typeface="+mn-lt"/>
                <a:cs typeface="+mn-lt"/>
              </a:rPr>
              <a:t> • It provides the binary output using the sigmoid function.</a:t>
            </a:r>
            <a:endParaRPr lang="en-US"/>
          </a:p>
        </p:txBody>
      </p:sp>
    </p:spTree>
    <p:extLst>
      <p:ext uri="{BB962C8B-B14F-4D97-AF65-F5344CB8AC3E}">
        <p14:creationId xmlns:p14="http://schemas.microsoft.com/office/powerpoint/2010/main" val="2439435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62E7-D172-8D5C-391A-CDD9BE34F650}"/>
              </a:ext>
            </a:extLst>
          </p:cNvPr>
          <p:cNvSpPr>
            <a:spLocks noGrp="1"/>
          </p:cNvSpPr>
          <p:nvPr>
            <p:ph type="title"/>
          </p:nvPr>
        </p:nvSpPr>
        <p:spPr/>
        <p:txBody>
          <a:bodyPr/>
          <a:lstStyle/>
          <a:p>
            <a:r>
              <a:rPr lang="en-US" dirty="0">
                <a:ea typeface="+mj-lt"/>
                <a:cs typeface="+mj-lt"/>
              </a:rPr>
              <a:t>Model Performance</a:t>
            </a:r>
            <a:endParaRPr lang="en-US" dirty="0"/>
          </a:p>
        </p:txBody>
      </p:sp>
      <p:sp>
        <p:nvSpPr>
          <p:cNvPr id="3" name="Content Placeholder 2">
            <a:extLst>
              <a:ext uri="{FF2B5EF4-FFF2-40B4-BE49-F238E27FC236}">
                <a16:creationId xmlns:a16="http://schemas.microsoft.com/office/drawing/2014/main" id="{CD6158F8-6C3D-951E-AE15-342EE3BCC7D8}"/>
              </a:ext>
            </a:extLst>
          </p:cNvPr>
          <p:cNvSpPr>
            <a:spLocks noGrp="1"/>
          </p:cNvSpPr>
          <p:nvPr>
            <p:ph idx="1"/>
          </p:nvPr>
        </p:nvSpPr>
        <p:spPr>
          <a:xfrm>
            <a:off x="598972" y="1371443"/>
            <a:ext cx="10754828" cy="5255224"/>
          </a:xfrm>
        </p:spPr>
        <p:txBody>
          <a:bodyPr vert="horz" lIns="91440" tIns="45720" rIns="91440" bIns="45720" rtlCol="0" anchor="t">
            <a:normAutofit/>
          </a:bodyPr>
          <a:lstStyle/>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a:p>
            <a:r>
              <a:rPr lang="en-US" sz="2000" dirty="0">
                <a:ea typeface="+mn-lt"/>
                <a:cs typeface="+mn-lt"/>
              </a:rPr>
              <a:t>We tried multiple combinations of hyperparameters (i.e. learning rate and tolerance) and displayed some combinations to highlight the best and worst hyperparameters. • Our main metric of focus is Recall, as we must reduce the False Negatives in the data. The model has tolerance to predict class label ‘0’ as ‘1’ but not ‘1’ as ‘0’. Hence, reducing the occurrences of False Negatives results in an increase in the Recall value. • Since we have considered the balanced class label data, we can consider Accuracy as a performance metric. Keeping in mind the importance of both the metrics, we can clearly see that for learning rate = ‘0.00000000001’ and tolerance = ‘0.0000001’are fetching better accuracy and recall. So, we are using these hyperparameters in our final model which results in accuracy of 62.2 % and recall of 57.2 %.</a:t>
            </a:r>
            <a:endParaRPr lang="en-US" sz="2000"/>
          </a:p>
        </p:txBody>
      </p:sp>
      <p:pic>
        <p:nvPicPr>
          <p:cNvPr id="5" name="Picture 4" descr="A screenshot of a data&#10;&#10;Description automatically generated">
            <a:extLst>
              <a:ext uri="{FF2B5EF4-FFF2-40B4-BE49-F238E27FC236}">
                <a16:creationId xmlns:a16="http://schemas.microsoft.com/office/drawing/2014/main" id="{0B823EEA-95EA-47DE-92EF-885672133BAF}"/>
              </a:ext>
            </a:extLst>
          </p:cNvPr>
          <p:cNvPicPr>
            <a:picLocks noChangeAspect="1"/>
          </p:cNvPicPr>
          <p:nvPr/>
        </p:nvPicPr>
        <p:blipFill>
          <a:blip r:embed="rId2"/>
          <a:stretch>
            <a:fillRect/>
          </a:stretch>
        </p:blipFill>
        <p:spPr>
          <a:xfrm>
            <a:off x="1271822" y="1689673"/>
            <a:ext cx="9048750" cy="1504950"/>
          </a:xfrm>
          <a:prstGeom prst="rect">
            <a:avLst/>
          </a:prstGeom>
        </p:spPr>
      </p:pic>
    </p:spTree>
    <p:extLst>
      <p:ext uri="{BB962C8B-B14F-4D97-AF65-F5344CB8AC3E}">
        <p14:creationId xmlns:p14="http://schemas.microsoft.com/office/powerpoint/2010/main" val="3110333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360E-66AC-9CAB-40A6-964E223887BB}"/>
              </a:ext>
            </a:extLst>
          </p:cNvPr>
          <p:cNvSpPr>
            <a:spLocks noGrp="1"/>
          </p:cNvSpPr>
          <p:nvPr>
            <p:ph type="title"/>
          </p:nvPr>
        </p:nvSpPr>
        <p:spPr/>
        <p:txBody>
          <a:bodyPr/>
          <a:lstStyle/>
          <a:p>
            <a:r>
              <a:rPr lang="en-US" dirty="0">
                <a:ea typeface="+mj-lt"/>
                <a:cs typeface="+mj-lt"/>
              </a:rPr>
              <a:t>Cost Function Vs Iterations</a:t>
            </a:r>
            <a:endParaRPr lang="en-US" dirty="0"/>
          </a:p>
        </p:txBody>
      </p:sp>
      <p:pic>
        <p:nvPicPr>
          <p:cNvPr id="4" name="Content Placeholder 3" descr="A graph of a function&#10;&#10;Description automatically generated">
            <a:extLst>
              <a:ext uri="{FF2B5EF4-FFF2-40B4-BE49-F238E27FC236}">
                <a16:creationId xmlns:a16="http://schemas.microsoft.com/office/drawing/2014/main" id="{22ECE420-11EA-6984-1616-97418B498800}"/>
              </a:ext>
            </a:extLst>
          </p:cNvPr>
          <p:cNvPicPr>
            <a:picLocks noGrp="1" noChangeAspect="1"/>
          </p:cNvPicPr>
          <p:nvPr>
            <p:ph idx="1"/>
          </p:nvPr>
        </p:nvPicPr>
        <p:blipFill>
          <a:blip r:embed="rId2"/>
          <a:stretch>
            <a:fillRect/>
          </a:stretch>
        </p:blipFill>
        <p:spPr>
          <a:xfrm>
            <a:off x="1520586" y="1224577"/>
            <a:ext cx="7842489" cy="4762679"/>
          </a:xfrm>
        </p:spPr>
      </p:pic>
    </p:spTree>
    <p:extLst>
      <p:ext uri="{BB962C8B-B14F-4D97-AF65-F5344CB8AC3E}">
        <p14:creationId xmlns:p14="http://schemas.microsoft.com/office/powerpoint/2010/main" val="2350143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up of a blue network&#10;&#10;Description automatically generated">
            <a:extLst>
              <a:ext uri="{FF2B5EF4-FFF2-40B4-BE49-F238E27FC236}">
                <a16:creationId xmlns:a16="http://schemas.microsoft.com/office/drawing/2014/main" id="{24C7C925-D80A-4E71-E9A2-E6428B144229}"/>
              </a:ext>
            </a:extLst>
          </p:cNvPr>
          <p:cNvPicPr>
            <a:picLocks noChangeAspect="1"/>
          </p:cNvPicPr>
          <p:nvPr/>
        </p:nvPicPr>
        <p:blipFill>
          <a:blip r:embed="rId2"/>
          <a:stretch>
            <a:fillRect/>
          </a:stretch>
        </p:blipFill>
        <p:spPr>
          <a:xfrm>
            <a:off x="422067" y="487103"/>
            <a:ext cx="3752850" cy="5534025"/>
          </a:xfrm>
          <a:prstGeom prst="rect">
            <a:avLst/>
          </a:prstGeom>
        </p:spPr>
      </p:pic>
      <p:sp>
        <p:nvSpPr>
          <p:cNvPr id="7" name="TextBox 6">
            <a:extLst>
              <a:ext uri="{FF2B5EF4-FFF2-40B4-BE49-F238E27FC236}">
                <a16:creationId xmlns:a16="http://schemas.microsoft.com/office/drawing/2014/main" id="{B65F85D8-F1CD-BF4D-16F4-5AF9BFC99416}"/>
              </a:ext>
            </a:extLst>
          </p:cNvPr>
          <p:cNvSpPr txBox="1"/>
          <p:nvPr/>
        </p:nvSpPr>
        <p:spPr>
          <a:xfrm>
            <a:off x="4684426" y="487180"/>
            <a:ext cx="760251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Neural Networks </a:t>
            </a:r>
          </a:p>
          <a:p>
            <a:r>
              <a:rPr lang="en-US" dirty="0">
                <a:ea typeface="+mn-lt"/>
                <a:cs typeface="+mn-lt"/>
              </a:rPr>
              <a:t>• A neural network is a set of algorithms that attempts to recognize underlying relationships in a batch of data using a method that mimics how the human brain works. Neural networks, in this context, refer to systems of neurons that can be organic or artificial in nature. </a:t>
            </a:r>
          </a:p>
          <a:p>
            <a:r>
              <a:rPr lang="en-US" dirty="0">
                <a:ea typeface="+mn-lt"/>
                <a:cs typeface="+mn-lt"/>
              </a:rPr>
              <a:t>• We have used RELU activation function in our hidden layers, because the main reason why </a:t>
            </a:r>
            <a:r>
              <a:rPr lang="en-US" dirty="0" err="1">
                <a:ea typeface="+mn-lt"/>
                <a:cs typeface="+mn-lt"/>
              </a:rPr>
              <a:t>ReLu</a:t>
            </a:r>
            <a:r>
              <a:rPr lang="en-US" dirty="0">
                <a:ea typeface="+mn-lt"/>
                <a:cs typeface="+mn-lt"/>
              </a:rPr>
              <a:t> is used is because it is simple, fast, and empirically it seems to work well. Empirically, early papers observed that training a deep network with </a:t>
            </a:r>
            <a:r>
              <a:rPr lang="en-US" dirty="0" err="1">
                <a:ea typeface="+mn-lt"/>
                <a:cs typeface="+mn-lt"/>
              </a:rPr>
              <a:t>ReLu</a:t>
            </a:r>
            <a:r>
              <a:rPr lang="en-US" dirty="0">
                <a:ea typeface="+mn-lt"/>
                <a:cs typeface="+mn-lt"/>
              </a:rPr>
              <a:t> tended to converge much more quickly and reliably than training a deep network with sigmoid activation. </a:t>
            </a:r>
            <a:endParaRPr lang="en-US">
              <a:ea typeface="+mn-lt"/>
              <a:cs typeface="+mn-lt"/>
            </a:endParaRPr>
          </a:p>
          <a:p>
            <a:r>
              <a:rPr lang="en-US" dirty="0">
                <a:ea typeface="+mn-lt"/>
                <a:cs typeface="+mn-lt"/>
              </a:rPr>
              <a:t>• We have used Adam optimizer; it combines the best properties of the </a:t>
            </a:r>
            <a:r>
              <a:rPr lang="en-US" dirty="0" err="1">
                <a:ea typeface="+mn-lt"/>
                <a:cs typeface="+mn-lt"/>
              </a:rPr>
              <a:t>AdaGrad</a:t>
            </a:r>
            <a:r>
              <a:rPr lang="en-US" dirty="0">
                <a:ea typeface="+mn-lt"/>
                <a:cs typeface="+mn-lt"/>
              </a:rPr>
              <a:t> and </a:t>
            </a:r>
            <a:r>
              <a:rPr lang="en-US" dirty="0" err="1">
                <a:ea typeface="+mn-lt"/>
                <a:cs typeface="+mn-lt"/>
              </a:rPr>
              <a:t>RMSProp</a:t>
            </a:r>
            <a:r>
              <a:rPr lang="en-US" dirty="0">
                <a:ea typeface="+mn-lt"/>
                <a:cs typeface="+mn-lt"/>
              </a:rPr>
              <a:t> algorithms to provide an optimization algorithm that can handle sparse gradients on noisy problems. Adam is relatively easy to configure where the default configuration parameters do well on most problems.</a:t>
            </a:r>
            <a:endParaRPr lang="en-US"/>
          </a:p>
        </p:txBody>
      </p:sp>
    </p:spTree>
    <p:extLst>
      <p:ext uri="{BB962C8B-B14F-4D97-AF65-F5344CB8AC3E}">
        <p14:creationId xmlns:p14="http://schemas.microsoft.com/office/powerpoint/2010/main" val="3815785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0C326-C2DB-1E0A-C264-D15DEA3BE2DD}"/>
              </a:ext>
            </a:extLst>
          </p:cNvPr>
          <p:cNvSpPr>
            <a:spLocks noGrp="1"/>
          </p:cNvSpPr>
          <p:nvPr>
            <p:ph type="title"/>
          </p:nvPr>
        </p:nvSpPr>
        <p:spPr>
          <a:xfrm>
            <a:off x="176135" y="202732"/>
            <a:ext cx="11177665" cy="2787102"/>
          </a:xfrm>
        </p:spPr>
        <p:txBody>
          <a:bodyPr>
            <a:normAutofit/>
          </a:bodyPr>
          <a:lstStyle/>
          <a:p>
            <a:r>
              <a:rPr lang="en-US" sz="2400" dirty="0">
                <a:ea typeface="+mj-lt"/>
                <a:cs typeface="+mj-lt"/>
              </a:rPr>
              <a:t>• We tried different combinations of the number of neurons in hidden layers, number of epochs and batch size. Here, we can see that we achieved accuracy of around 72% in our first combination which is very high, but at the same time recall is 45% which is very low. As recall is important in our problem, we tuned some hyperparameters. In all combinations, we found that the best results are given by the last record in the abovementioned combinations. We achieved accuracy of 65% and recall of 58% which are better than the results obtained by our baseline model (Logistic Regression).</a:t>
            </a:r>
            <a:endParaRPr lang="en-US" dirty="0"/>
          </a:p>
        </p:txBody>
      </p:sp>
      <p:pic>
        <p:nvPicPr>
          <p:cNvPr id="4" name="Content Placeholder 3" descr="A blue and orange table with numbers&#10;&#10;Description automatically generated">
            <a:extLst>
              <a:ext uri="{FF2B5EF4-FFF2-40B4-BE49-F238E27FC236}">
                <a16:creationId xmlns:a16="http://schemas.microsoft.com/office/drawing/2014/main" id="{3E968E16-54EE-17D4-6B6A-FC09BF3D8208}"/>
              </a:ext>
            </a:extLst>
          </p:cNvPr>
          <p:cNvPicPr>
            <a:picLocks noGrp="1" noChangeAspect="1"/>
          </p:cNvPicPr>
          <p:nvPr>
            <p:ph idx="1"/>
          </p:nvPr>
        </p:nvPicPr>
        <p:blipFill>
          <a:blip r:embed="rId2"/>
          <a:stretch>
            <a:fillRect/>
          </a:stretch>
        </p:blipFill>
        <p:spPr>
          <a:xfrm>
            <a:off x="202367" y="3796662"/>
            <a:ext cx="11125200" cy="2295525"/>
          </a:xfrm>
        </p:spPr>
      </p:pic>
    </p:spTree>
    <p:extLst>
      <p:ext uri="{BB962C8B-B14F-4D97-AF65-F5344CB8AC3E}">
        <p14:creationId xmlns:p14="http://schemas.microsoft.com/office/powerpoint/2010/main" val="3592546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E5E70-B1CE-978A-31E2-9B9BF5155733}"/>
              </a:ext>
            </a:extLst>
          </p:cNvPr>
          <p:cNvSpPr>
            <a:spLocks noGrp="1"/>
          </p:cNvSpPr>
          <p:nvPr>
            <p:ph type="title"/>
          </p:nvPr>
        </p:nvSpPr>
        <p:spPr/>
        <p:txBody>
          <a:bodyPr/>
          <a:lstStyle/>
          <a:p>
            <a:r>
              <a:rPr lang="en-US" dirty="0">
                <a:ea typeface="+mj-lt"/>
                <a:cs typeface="+mj-lt"/>
              </a:rPr>
              <a:t>Training Loss Vs Epochs</a:t>
            </a:r>
            <a:endParaRPr lang="en-US" dirty="0"/>
          </a:p>
        </p:txBody>
      </p:sp>
      <p:pic>
        <p:nvPicPr>
          <p:cNvPr id="4" name="Content Placeholder 3" descr="A graph with a line&#10;&#10;Description automatically generated">
            <a:extLst>
              <a:ext uri="{FF2B5EF4-FFF2-40B4-BE49-F238E27FC236}">
                <a16:creationId xmlns:a16="http://schemas.microsoft.com/office/drawing/2014/main" id="{71D6D858-28C7-480C-46AB-A8D2A9DBC52B}"/>
              </a:ext>
            </a:extLst>
          </p:cNvPr>
          <p:cNvPicPr>
            <a:picLocks noGrp="1" noChangeAspect="1"/>
          </p:cNvPicPr>
          <p:nvPr>
            <p:ph idx="1"/>
          </p:nvPr>
        </p:nvPicPr>
        <p:blipFill>
          <a:blip r:embed="rId2"/>
          <a:stretch>
            <a:fillRect/>
          </a:stretch>
        </p:blipFill>
        <p:spPr>
          <a:xfrm>
            <a:off x="2079408" y="2292350"/>
            <a:ext cx="7933171" cy="3636963"/>
          </a:xfrm>
        </p:spPr>
      </p:pic>
    </p:spTree>
    <p:extLst>
      <p:ext uri="{BB962C8B-B14F-4D97-AF65-F5344CB8AC3E}">
        <p14:creationId xmlns:p14="http://schemas.microsoft.com/office/powerpoint/2010/main" val="1490698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26A2-7702-AA79-9DD2-C4E4A41A814D}"/>
              </a:ext>
            </a:extLst>
          </p:cNvPr>
          <p:cNvSpPr>
            <a:spLocks noGrp="1"/>
          </p:cNvSpPr>
          <p:nvPr>
            <p:ph type="title"/>
          </p:nvPr>
        </p:nvSpPr>
        <p:spPr/>
        <p:txBody>
          <a:bodyPr/>
          <a:lstStyle/>
          <a:p>
            <a:r>
              <a:rPr lang="en-US" dirty="0">
                <a:ea typeface="+mj-lt"/>
                <a:cs typeface="+mj-lt"/>
              </a:rPr>
              <a:t>Bias and Variance Tradeoff</a:t>
            </a:r>
            <a:endParaRPr lang="en-US" dirty="0"/>
          </a:p>
        </p:txBody>
      </p:sp>
      <p:sp>
        <p:nvSpPr>
          <p:cNvPr id="3" name="Content Placeholder 2">
            <a:extLst>
              <a:ext uri="{FF2B5EF4-FFF2-40B4-BE49-F238E27FC236}">
                <a16:creationId xmlns:a16="http://schemas.microsoft.com/office/drawing/2014/main" id="{5BF5D459-D566-2C07-D949-960FC2A5E068}"/>
              </a:ext>
            </a:extLst>
          </p:cNvPr>
          <p:cNvSpPr>
            <a:spLocks noGrp="1"/>
          </p:cNvSpPr>
          <p:nvPr>
            <p:ph idx="1"/>
          </p:nvPr>
        </p:nvSpPr>
        <p:spPr/>
        <p:txBody>
          <a:bodyPr vert="horz" lIns="91440" tIns="45720" rIns="91440" bIns="45720" rtlCol="0" anchor="t">
            <a:normAutofit fontScale="85000" lnSpcReduction="20000"/>
          </a:bodyPr>
          <a:lstStyle/>
          <a:p>
            <a:r>
              <a:rPr lang="en-US" dirty="0">
                <a:ea typeface="+mn-lt"/>
                <a:cs typeface="+mn-lt"/>
              </a:rPr>
              <a:t>Validation Set Approach: We have used validation dataset in our model without revealing our test data to the model. This way we can try different models with our validation data and predict the values of the test data with the best fit model. We have used 70% data as train and remaining 15% of data as test and other 15% of validation data </a:t>
            </a:r>
          </a:p>
          <a:p>
            <a:pPr marL="0" indent="0">
              <a:buNone/>
            </a:pPr>
            <a:r>
              <a:rPr lang="en-US" dirty="0">
                <a:ea typeface="+mn-lt"/>
                <a:cs typeface="+mn-lt"/>
              </a:rPr>
              <a:t>• Random shuffling of data: Before train, test split we have random sampled the data which will avoid the case of training the data on only one set of class labels. Also, while training the data balanced data is considered in order not to train the model on biased data to overcome the generalization error </a:t>
            </a:r>
          </a:p>
          <a:p>
            <a:pPr marL="0" indent="0">
              <a:buNone/>
            </a:pPr>
            <a:r>
              <a:rPr lang="en-US" dirty="0">
                <a:ea typeface="+mn-lt"/>
                <a:cs typeface="+mn-lt"/>
              </a:rPr>
              <a:t>• Hyper Parameter Tuning: We have evaluated the data on different combinations of Hyperparameters like learning rate and tolerance for logistic regression and Number of neurons in different hidden layers, batch size in Neural Network models, epochs. Tuning these hyperparameters helped in maximizing the model performance and minimizing the error</a:t>
            </a:r>
            <a:endParaRPr lang="en-US"/>
          </a:p>
        </p:txBody>
      </p:sp>
    </p:spTree>
    <p:extLst>
      <p:ext uri="{BB962C8B-B14F-4D97-AF65-F5344CB8AC3E}">
        <p14:creationId xmlns:p14="http://schemas.microsoft.com/office/powerpoint/2010/main" val="976002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DC78-F54A-51EF-0E5B-FB41BCF3E4FB}"/>
              </a:ext>
            </a:extLst>
          </p:cNvPr>
          <p:cNvSpPr>
            <a:spLocks noGrp="1"/>
          </p:cNvSpPr>
          <p:nvPr>
            <p:ph type="title"/>
          </p:nvPr>
        </p:nvSpPr>
        <p:spPr/>
        <p:txBody>
          <a:bodyPr/>
          <a:lstStyle/>
          <a:p>
            <a:r>
              <a:rPr lang="en-US" dirty="0">
                <a:ea typeface="+mj-lt"/>
                <a:cs typeface="+mj-lt"/>
              </a:rPr>
              <a:t>References</a:t>
            </a:r>
            <a:endParaRPr lang="en-US" dirty="0"/>
          </a:p>
        </p:txBody>
      </p:sp>
      <p:sp>
        <p:nvSpPr>
          <p:cNvPr id="3" name="Content Placeholder 2">
            <a:extLst>
              <a:ext uri="{FF2B5EF4-FFF2-40B4-BE49-F238E27FC236}">
                <a16:creationId xmlns:a16="http://schemas.microsoft.com/office/drawing/2014/main" id="{2841EE71-6A57-A89C-8147-9D71416E75E5}"/>
              </a:ext>
            </a:extLst>
          </p:cNvPr>
          <p:cNvSpPr>
            <a:spLocks noGrp="1"/>
          </p:cNvSpPr>
          <p:nvPr>
            <p:ph idx="1"/>
          </p:nvPr>
        </p:nvSpPr>
        <p:spPr/>
        <p:txBody>
          <a:bodyPr vert="horz" lIns="91440" tIns="45720" rIns="91440" bIns="45720" rtlCol="0" anchor="t">
            <a:normAutofit fontScale="92500"/>
          </a:bodyPr>
          <a:lstStyle/>
          <a:p>
            <a:r>
              <a:rPr lang="en-US" dirty="0">
                <a:ea typeface="+mn-lt"/>
                <a:cs typeface="+mn-lt"/>
                <a:hlinkClick r:id="rId2"/>
              </a:rPr>
              <a:t>https://onlinelibrary.wiley.com/doi/10.1155/2014/781670#B8</a:t>
            </a:r>
            <a:endParaRPr lang="en-US">
              <a:ea typeface="+mn-lt"/>
              <a:cs typeface="+mn-lt"/>
            </a:endParaRPr>
          </a:p>
          <a:p>
            <a:r>
              <a:rPr lang="en-US" dirty="0">
                <a:ea typeface="+mn-lt"/>
                <a:cs typeface="+mn-lt"/>
                <a:hlinkClick r:id="rId3"/>
              </a:rPr>
              <a:t>https://docs.google.com/spreadsheets/d/14oUegl5Bulxzy9z7i0RyI6wjOm4kUZyjxsJa7vF6diA/edit?gid=0#gid=0</a:t>
            </a:r>
          </a:p>
          <a:p>
            <a:r>
              <a:rPr lang="en-US" dirty="0">
                <a:ea typeface="+mn-lt"/>
                <a:cs typeface="+mn-lt"/>
                <a:hlinkClick r:id="rId4"/>
              </a:rPr>
              <a:t>https://docs.google.com/spreadsheets/d/1MUAbyd26CdxM1UkhEJA6ggPH9Alcj1uyK5tBMKzdmIE/edit?gid=830985126#gid=830985126</a:t>
            </a:r>
          </a:p>
          <a:p>
            <a:r>
              <a:rPr lang="en-US" dirty="0">
                <a:ea typeface="+mn-lt"/>
                <a:cs typeface="+mn-lt"/>
                <a:hlinkClick r:id="rId5"/>
              </a:rPr>
              <a:t>https://www.investopedia.com/terms/n/neuralnetwork.asp</a:t>
            </a:r>
          </a:p>
          <a:p>
            <a:r>
              <a:rPr lang="en-US" dirty="0">
                <a:ea typeface="+mn-lt"/>
                <a:cs typeface="+mn-lt"/>
                <a:hlinkClick r:id="rId6"/>
              </a:rPr>
              <a:t>https://stats.stackexchange.com/questions/126238/what-are-the-advantages-of-relu-over-sigmoid-function-in-deep-neural-networks</a:t>
            </a:r>
          </a:p>
          <a:p>
            <a:r>
              <a:rPr lang="en-US" dirty="0">
                <a:ea typeface="+mn-lt"/>
                <a:cs typeface="+mn-lt"/>
                <a:hlinkClick r:id="rId7"/>
              </a:rPr>
              <a:t>https://machinelearningmastery.com/adam-optimization-algorithm-for-deep-learning/</a:t>
            </a:r>
          </a:p>
          <a:p>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477779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639C9-79AD-CABA-36E3-C024D5AD293B}"/>
              </a:ext>
            </a:extLst>
          </p:cNvPr>
          <p:cNvSpPr>
            <a:spLocks noGrp="1"/>
          </p:cNvSpPr>
          <p:nvPr>
            <p:ph idx="1"/>
          </p:nvPr>
        </p:nvSpPr>
        <p:spPr/>
        <p:txBody>
          <a:bodyPr vert="horz" lIns="91440" tIns="45720" rIns="91440" bIns="45720" rtlCol="0" anchor="t">
            <a:normAutofit/>
          </a:bodyPr>
          <a:lstStyle/>
          <a:p>
            <a:pPr marL="0" indent="0">
              <a:buNone/>
            </a:pPr>
            <a:r>
              <a:rPr lang="en-US" sz="6600" dirty="0">
                <a:ea typeface="+mn-lt"/>
                <a:cs typeface="+mn-lt"/>
              </a:rPr>
              <a:t>                 </a:t>
            </a:r>
            <a:endParaRPr lang="en-US" sz="6600">
              <a:ea typeface="+mn-lt"/>
              <a:cs typeface="+mn-lt"/>
            </a:endParaRPr>
          </a:p>
          <a:p>
            <a:pPr marL="0" indent="0">
              <a:buNone/>
            </a:pPr>
            <a:endParaRPr lang="en-US" sz="6600" dirty="0">
              <a:ea typeface="+mn-lt"/>
              <a:cs typeface="+mn-lt"/>
            </a:endParaRPr>
          </a:p>
          <a:p>
            <a:pPr marL="0" indent="0">
              <a:buNone/>
            </a:pPr>
            <a:r>
              <a:rPr lang="en-US" sz="6600" dirty="0">
                <a:ea typeface="+mn-lt"/>
                <a:cs typeface="+mn-lt"/>
              </a:rPr>
              <a:t>                   Thank You</a:t>
            </a:r>
            <a:endParaRPr lang="en-US" sz="6600" dirty="0"/>
          </a:p>
        </p:txBody>
      </p:sp>
    </p:spTree>
    <p:extLst>
      <p:ext uri="{BB962C8B-B14F-4D97-AF65-F5344CB8AC3E}">
        <p14:creationId xmlns:p14="http://schemas.microsoft.com/office/powerpoint/2010/main" val="851093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3145-950B-6589-FD94-44C6EC84AD71}"/>
              </a:ext>
            </a:extLst>
          </p:cNvPr>
          <p:cNvSpPr>
            <a:spLocks noGrp="1"/>
          </p:cNvSpPr>
          <p:nvPr>
            <p:ph type="title"/>
          </p:nvPr>
        </p:nvSpPr>
        <p:spPr/>
        <p:txBody>
          <a:bodyPr/>
          <a:lstStyle/>
          <a:p>
            <a:r>
              <a:rPr lang="en-US" dirty="0">
                <a:ea typeface="+mj-lt"/>
                <a:cs typeface="+mj-lt"/>
              </a:rPr>
              <a:t>Introduction</a:t>
            </a:r>
            <a:endParaRPr lang="en-US" dirty="0"/>
          </a:p>
        </p:txBody>
      </p:sp>
      <p:sp>
        <p:nvSpPr>
          <p:cNvPr id="3" name="Content Placeholder 2">
            <a:extLst>
              <a:ext uri="{FF2B5EF4-FFF2-40B4-BE49-F238E27FC236}">
                <a16:creationId xmlns:a16="http://schemas.microsoft.com/office/drawing/2014/main" id="{7628D429-58BD-8C28-4F10-32A6A0F23492}"/>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 Diabetes is a severe chronic disease where a person suffers from an extended level of blood glucose in the body. Around 7% of the population worldwide are suffering with Diabetes. </a:t>
            </a:r>
          </a:p>
          <a:p>
            <a:pPr marL="0" indent="0">
              <a:buNone/>
            </a:pPr>
            <a:r>
              <a:rPr lang="en-US" dirty="0">
                <a:ea typeface="+mn-lt"/>
                <a:cs typeface="+mn-lt"/>
              </a:rPr>
              <a:t>• The present analysis of a large clinical database was undertaken to examine historical patterns of diabetes care in patients with diabetes admitted to a US hospital and to inform future directions which might lead to improvements in patient safety. </a:t>
            </a:r>
          </a:p>
          <a:p>
            <a:pPr marL="0" indent="0">
              <a:buNone/>
            </a:pPr>
            <a:r>
              <a:rPr lang="en-US" dirty="0">
                <a:ea typeface="+mn-lt"/>
                <a:cs typeface="+mn-lt"/>
              </a:rPr>
              <a:t>• We will be determining the readmission of patients to the hospitals after their medication during the first visit.</a:t>
            </a:r>
            <a:endParaRPr lang="en-US" dirty="0"/>
          </a:p>
        </p:txBody>
      </p:sp>
    </p:spTree>
    <p:extLst>
      <p:ext uri="{BB962C8B-B14F-4D97-AF65-F5344CB8AC3E}">
        <p14:creationId xmlns:p14="http://schemas.microsoft.com/office/powerpoint/2010/main" val="159837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4F92-5E3C-1734-69F5-FFB6B5731720}"/>
              </a:ext>
            </a:extLst>
          </p:cNvPr>
          <p:cNvSpPr>
            <a:spLocks noGrp="1"/>
          </p:cNvSpPr>
          <p:nvPr>
            <p:ph type="title"/>
          </p:nvPr>
        </p:nvSpPr>
        <p:spPr/>
        <p:txBody>
          <a:bodyPr/>
          <a:lstStyle/>
          <a:p>
            <a:r>
              <a:rPr lang="en-US" dirty="0">
                <a:ea typeface="+mj-lt"/>
                <a:cs typeface="+mj-lt"/>
              </a:rPr>
              <a:t>Problem Definition</a:t>
            </a:r>
            <a:endParaRPr lang="en-US" dirty="0"/>
          </a:p>
        </p:txBody>
      </p:sp>
      <p:sp>
        <p:nvSpPr>
          <p:cNvPr id="3" name="Content Placeholder 2">
            <a:extLst>
              <a:ext uri="{FF2B5EF4-FFF2-40B4-BE49-F238E27FC236}">
                <a16:creationId xmlns:a16="http://schemas.microsoft.com/office/drawing/2014/main" id="{B1279C70-9BA8-8751-586E-281D26B2C5E4}"/>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 The goal is to predict the chances of readmission of patients to the hospital considering certain changes in medication procedures, length of stay at the hospital, HbA1c measurement, age group, and multiple factors.</a:t>
            </a:r>
          </a:p>
          <a:p>
            <a:pPr marL="0" indent="0">
              <a:buNone/>
            </a:pPr>
            <a:r>
              <a:rPr lang="en-US" dirty="0">
                <a:ea typeface="+mn-lt"/>
                <a:cs typeface="+mn-lt"/>
              </a:rPr>
              <a:t> • Patients are classified into 2 classes – Readmitted in less than 30 days or not </a:t>
            </a:r>
          </a:p>
          <a:p>
            <a:pPr marL="0" indent="0">
              <a:buNone/>
            </a:pPr>
            <a:r>
              <a:rPr lang="en-US">
                <a:ea typeface="+mn-lt"/>
                <a:cs typeface="+mn-lt"/>
              </a:rPr>
              <a:t>• The class of interest is People readmitting before 30 </a:t>
            </a:r>
            <a:r>
              <a:rPr lang="en-US" dirty="0">
                <a:ea typeface="+mn-lt"/>
                <a:cs typeface="+mn-lt"/>
              </a:rPr>
              <a:t>days. Reducing early hospital readmissions is a policy priority aimed at improving healthcare quality. </a:t>
            </a:r>
          </a:p>
          <a:p>
            <a:pPr marL="0" indent="0">
              <a:buNone/>
            </a:pPr>
            <a:r>
              <a:rPr lang="en-US" dirty="0">
                <a:ea typeface="+mn-lt"/>
                <a:cs typeface="+mn-lt"/>
              </a:rPr>
              <a:t>• Hence, This is a Classification Problem</a:t>
            </a:r>
            <a:endParaRPr lang="en-US"/>
          </a:p>
        </p:txBody>
      </p:sp>
    </p:spTree>
    <p:extLst>
      <p:ext uri="{BB962C8B-B14F-4D97-AF65-F5344CB8AC3E}">
        <p14:creationId xmlns:p14="http://schemas.microsoft.com/office/powerpoint/2010/main" val="2014917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4C79-14A6-3462-776A-74D415045CA9}"/>
              </a:ext>
            </a:extLst>
          </p:cNvPr>
          <p:cNvSpPr>
            <a:spLocks noGrp="1"/>
          </p:cNvSpPr>
          <p:nvPr>
            <p:ph type="title"/>
          </p:nvPr>
        </p:nvSpPr>
        <p:spPr/>
        <p:txBody>
          <a:bodyPr/>
          <a:lstStyle/>
          <a:p>
            <a:r>
              <a:rPr lang="en-US" dirty="0">
                <a:ea typeface="+mj-lt"/>
                <a:cs typeface="+mj-lt"/>
              </a:rPr>
              <a:t>Data Description</a:t>
            </a:r>
            <a:endParaRPr lang="en-US" dirty="0"/>
          </a:p>
        </p:txBody>
      </p:sp>
      <p:sp>
        <p:nvSpPr>
          <p:cNvPr id="3" name="Content Placeholder 2">
            <a:extLst>
              <a:ext uri="{FF2B5EF4-FFF2-40B4-BE49-F238E27FC236}">
                <a16:creationId xmlns:a16="http://schemas.microsoft.com/office/drawing/2014/main" id="{D2F9302C-966A-2194-318A-E3973C0B0D7C}"/>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dirty="0">
                <a:ea typeface="+mn-lt"/>
                <a:cs typeface="+mn-lt"/>
              </a:rPr>
              <a:t>• The dataset represents 10 years (1999-2008) data of clinical care at 130 US hospitals. </a:t>
            </a:r>
          </a:p>
          <a:p>
            <a:pPr marL="0" indent="0">
              <a:buNone/>
            </a:pPr>
            <a:r>
              <a:rPr lang="en-US" dirty="0">
                <a:ea typeface="+mn-lt"/>
                <a:cs typeface="+mn-lt"/>
              </a:rPr>
              <a:t>• Dataset has 100000 records and 50 features – 37 categorical and 13 numerical features.</a:t>
            </a:r>
          </a:p>
          <a:p>
            <a:pPr marL="0" indent="0">
              <a:buNone/>
            </a:pPr>
            <a:r>
              <a:rPr lang="en-US" dirty="0">
                <a:ea typeface="+mn-lt"/>
                <a:cs typeface="+mn-lt"/>
              </a:rPr>
              <a:t> • Information was extracted from the database for encounters that satisfied the following criteria: </a:t>
            </a:r>
          </a:p>
          <a:p>
            <a:pPr marL="0" indent="0">
              <a:buNone/>
            </a:pPr>
            <a:r>
              <a:rPr lang="en-US" dirty="0">
                <a:ea typeface="+mn-lt"/>
                <a:cs typeface="+mn-lt"/>
              </a:rPr>
              <a:t>• It is an inpatient encounter (a hospital admission).</a:t>
            </a:r>
          </a:p>
          <a:p>
            <a:pPr marL="0" indent="0">
              <a:buNone/>
            </a:pPr>
            <a:r>
              <a:rPr lang="en-US" dirty="0">
                <a:ea typeface="+mn-lt"/>
                <a:cs typeface="+mn-lt"/>
              </a:rPr>
              <a:t> • It is a diabetic encounter, that is, one during which any kind of diabetes was entered into the system as a diagnosis.</a:t>
            </a:r>
          </a:p>
          <a:p>
            <a:pPr marL="0" indent="0">
              <a:buNone/>
            </a:pPr>
            <a:r>
              <a:rPr lang="en-US" dirty="0">
                <a:ea typeface="+mn-lt"/>
                <a:cs typeface="+mn-lt"/>
              </a:rPr>
              <a:t> • The length of stay was at least 1 day and at most 14 days. </a:t>
            </a:r>
            <a:endParaRPr lang="en-US">
              <a:ea typeface="+mn-lt"/>
              <a:cs typeface="+mn-lt"/>
            </a:endParaRPr>
          </a:p>
          <a:p>
            <a:pPr marL="0" indent="0">
              <a:buNone/>
            </a:pPr>
            <a:r>
              <a:rPr lang="en-US" dirty="0">
                <a:ea typeface="+mn-lt"/>
                <a:cs typeface="+mn-lt"/>
              </a:rPr>
              <a:t>• Laboratory tests were performed during the encounter. </a:t>
            </a:r>
            <a:endParaRPr lang="en-US">
              <a:ea typeface="+mn-lt"/>
              <a:cs typeface="+mn-lt"/>
            </a:endParaRPr>
          </a:p>
          <a:p>
            <a:pPr marL="0" indent="0">
              <a:buNone/>
            </a:pPr>
            <a:r>
              <a:rPr lang="en-US" dirty="0">
                <a:ea typeface="+mn-lt"/>
                <a:cs typeface="+mn-lt"/>
              </a:rPr>
              <a:t>• Medications were administered during the encounter</a:t>
            </a:r>
            <a:endParaRPr lang="en-US"/>
          </a:p>
        </p:txBody>
      </p:sp>
    </p:spTree>
    <p:extLst>
      <p:ext uri="{BB962C8B-B14F-4D97-AF65-F5344CB8AC3E}">
        <p14:creationId xmlns:p14="http://schemas.microsoft.com/office/powerpoint/2010/main" val="510154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7AD8-BAD8-58C7-D893-3FD09F7BD2F5}"/>
              </a:ext>
            </a:extLst>
          </p:cNvPr>
          <p:cNvSpPr>
            <a:spLocks noGrp="1"/>
          </p:cNvSpPr>
          <p:nvPr>
            <p:ph type="title"/>
          </p:nvPr>
        </p:nvSpPr>
        <p:spPr/>
        <p:txBody>
          <a:bodyPr/>
          <a:lstStyle/>
          <a:p>
            <a:r>
              <a:rPr lang="en-US" dirty="0">
                <a:ea typeface="+mj-lt"/>
                <a:cs typeface="+mj-lt"/>
              </a:rPr>
              <a:t>Correlation Plot</a:t>
            </a: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669237BB-2C6E-5555-838F-2F7BE202C036}"/>
              </a:ext>
            </a:extLst>
          </p:cNvPr>
          <p:cNvPicPr>
            <a:picLocks noGrp="1" noChangeAspect="1"/>
          </p:cNvPicPr>
          <p:nvPr>
            <p:ph idx="1"/>
          </p:nvPr>
        </p:nvPicPr>
        <p:blipFill>
          <a:blip r:embed="rId2"/>
          <a:stretch>
            <a:fillRect/>
          </a:stretch>
        </p:blipFill>
        <p:spPr>
          <a:xfrm>
            <a:off x="165595" y="2039150"/>
            <a:ext cx="3353894" cy="4153616"/>
          </a:xfrm>
        </p:spPr>
      </p:pic>
      <p:sp>
        <p:nvSpPr>
          <p:cNvPr id="5" name="TextBox 4">
            <a:extLst>
              <a:ext uri="{FF2B5EF4-FFF2-40B4-BE49-F238E27FC236}">
                <a16:creationId xmlns:a16="http://schemas.microsoft.com/office/drawing/2014/main" id="{19C79287-0D5F-4F62-6CBA-EC98001FEE67}"/>
              </a:ext>
            </a:extLst>
          </p:cNvPr>
          <p:cNvSpPr txBox="1"/>
          <p:nvPr/>
        </p:nvSpPr>
        <p:spPr>
          <a:xfrm>
            <a:off x="4834328" y="2360950"/>
            <a:ext cx="719527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It shows that the column ‘number_in_patient’ is mostly correlated with the outpur readmitted. Might be patients who are admitted in the hospital have higher chance of readmission within 30 days.</a:t>
            </a:r>
          </a:p>
        </p:txBody>
      </p:sp>
    </p:spTree>
    <p:extLst>
      <p:ext uri="{BB962C8B-B14F-4D97-AF65-F5344CB8AC3E}">
        <p14:creationId xmlns:p14="http://schemas.microsoft.com/office/powerpoint/2010/main" val="884385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8F0D-B159-95F1-04E8-CD58C2CC8A9D}"/>
              </a:ext>
            </a:extLst>
          </p:cNvPr>
          <p:cNvSpPr>
            <a:spLocks noGrp="1"/>
          </p:cNvSpPr>
          <p:nvPr>
            <p:ph type="title"/>
          </p:nvPr>
        </p:nvSpPr>
        <p:spPr/>
        <p:txBody>
          <a:bodyPr/>
          <a:lstStyle/>
          <a:p>
            <a:r>
              <a:rPr lang="en-US" dirty="0">
                <a:ea typeface="+mj-lt"/>
                <a:cs typeface="+mj-lt"/>
              </a:rPr>
              <a:t>Association Plot</a:t>
            </a:r>
            <a:endParaRPr lang="en-US" dirty="0"/>
          </a:p>
        </p:txBody>
      </p:sp>
      <p:pic>
        <p:nvPicPr>
          <p:cNvPr id="4" name="Content Placeholder 3">
            <a:extLst>
              <a:ext uri="{FF2B5EF4-FFF2-40B4-BE49-F238E27FC236}">
                <a16:creationId xmlns:a16="http://schemas.microsoft.com/office/drawing/2014/main" id="{66867318-0A9C-4C79-08B0-02D99FC5324A}"/>
              </a:ext>
            </a:extLst>
          </p:cNvPr>
          <p:cNvPicPr>
            <a:picLocks noGrp="1" noChangeAspect="1"/>
          </p:cNvPicPr>
          <p:nvPr>
            <p:ph idx="1"/>
          </p:nvPr>
        </p:nvPicPr>
        <p:blipFill>
          <a:blip r:embed="rId2"/>
          <a:stretch>
            <a:fillRect/>
          </a:stretch>
        </p:blipFill>
        <p:spPr>
          <a:xfrm>
            <a:off x="277484" y="1563838"/>
            <a:ext cx="4952740" cy="4920637"/>
          </a:xfrm>
        </p:spPr>
      </p:pic>
      <p:sp>
        <p:nvSpPr>
          <p:cNvPr id="5" name="TextBox 4">
            <a:extLst>
              <a:ext uri="{FF2B5EF4-FFF2-40B4-BE49-F238E27FC236}">
                <a16:creationId xmlns:a16="http://schemas.microsoft.com/office/drawing/2014/main" id="{1CF65E5D-4BE4-C1CC-11CA-08430006D130}"/>
              </a:ext>
            </a:extLst>
          </p:cNvPr>
          <p:cNvSpPr txBox="1"/>
          <p:nvPr/>
        </p:nvSpPr>
        <p:spPr>
          <a:xfrm>
            <a:off x="5571344" y="449705"/>
            <a:ext cx="620842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t>
            </a:r>
            <a:r>
              <a:rPr lang="en-US" sz="2400" dirty="0">
                <a:ea typeface="+mn-lt"/>
                <a:cs typeface="+mn-lt"/>
              </a:rPr>
              <a:t> There is a little dependency among the independent features of the data which is a good sign to train the model. </a:t>
            </a:r>
          </a:p>
          <a:p>
            <a:r>
              <a:rPr lang="en-US" sz="2400" dirty="0">
                <a:ea typeface="+mn-lt"/>
                <a:cs typeface="+mn-lt"/>
              </a:rPr>
              <a:t>• The highest correlation is among the Features ‘insulin’ and ‘Medication Change’ which also highlights change in insulin dosage had significant effect on the readmission.</a:t>
            </a:r>
          </a:p>
          <a:p>
            <a:r>
              <a:rPr lang="en-US" sz="2400" dirty="0">
                <a:ea typeface="+mn-lt"/>
                <a:cs typeface="+mn-lt"/>
              </a:rPr>
              <a:t> • Also Features ‘</a:t>
            </a:r>
            <a:r>
              <a:rPr lang="en-US" sz="2400" err="1">
                <a:ea typeface="+mn-lt"/>
                <a:cs typeface="+mn-lt"/>
              </a:rPr>
              <a:t>diabetesMed</a:t>
            </a:r>
            <a:r>
              <a:rPr lang="en-US" sz="2400" dirty="0">
                <a:ea typeface="+mn-lt"/>
                <a:cs typeface="+mn-lt"/>
              </a:rPr>
              <a:t>’ and ‘insulin’ are closely correlated as Insulin is the most prescribed and prevalent medicine for diabetes</a:t>
            </a:r>
            <a:endParaRPr lang="en-US" sz="2400"/>
          </a:p>
        </p:txBody>
      </p:sp>
    </p:spTree>
    <p:extLst>
      <p:ext uri="{BB962C8B-B14F-4D97-AF65-F5344CB8AC3E}">
        <p14:creationId xmlns:p14="http://schemas.microsoft.com/office/powerpoint/2010/main" val="397463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6272-C443-FE6D-1A2F-BD187E9F5E5A}"/>
              </a:ext>
            </a:extLst>
          </p:cNvPr>
          <p:cNvSpPr>
            <a:spLocks noGrp="1"/>
          </p:cNvSpPr>
          <p:nvPr>
            <p:ph type="title"/>
          </p:nvPr>
        </p:nvSpPr>
        <p:spPr/>
        <p:txBody>
          <a:bodyPr/>
          <a:lstStyle/>
          <a:p>
            <a:r>
              <a:rPr lang="en-US" dirty="0">
                <a:ea typeface="+mj-lt"/>
                <a:cs typeface="+mj-lt"/>
              </a:rPr>
              <a:t>Readmission Statistical Analysis</a:t>
            </a:r>
            <a:endParaRPr lang="en-US" dirty="0"/>
          </a:p>
        </p:txBody>
      </p:sp>
      <p:pic>
        <p:nvPicPr>
          <p:cNvPr id="4" name="Content Placeholder 3">
            <a:extLst>
              <a:ext uri="{FF2B5EF4-FFF2-40B4-BE49-F238E27FC236}">
                <a16:creationId xmlns:a16="http://schemas.microsoft.com/office/drawing/2014/main" id="{BBF90E3F-70B5-D936-607C-0F94F6D97C8B}"/>
              </a:ext>
            </a:extLst>
          </p:cNvPr>
          <p:cNvPicPr>
            <a:picLocks noGrp="1" noChangeAspect="1"/>
          </p:cNvPicPr>
          <p:nvPr>
            <p:ph idx="1"/>
          </p:nvPr>
        </p:nvPicPr>
        <p:blipFill>
          <a:blip r:embed="rId2"/>
          <a:stretch>
            <a:fillRect/>
          </a:stretch>
        </p:blipFill>
        <p:spPr>
          <a:xfrm>
            <a:off x="2163616" y="2292350"/>
            <a:ext cx="7764755" cy="3636963"/>
          </a:xfrm>
        </p:spPr>
      </p:pic>
    </p:spTree>
    <p:extLst>
      <p:ext uri="{BB962C8B-B14F-4D97-AF65-F5344CB8AC3E}">
        <p14:creationId xmlns:p14="http://schemas.microsoft.com/office/powerpoint/2010/main" val="620508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AD8B-B319-99B9-6370-A9FEEEA5234A}"/>
              </a:ext>
            </a:extLst>
          </p:cNvPr>
          <p:cNvSpPr>
            <a:spLocks noGrp="1"/>
          </p:cNvSpPr>
          <p:nvPr>
            <p:ph type="title"/>
          </p:nvPr>
        </p:nvSpPr>
        <p:spPr/>
        <p:txBody>
          <a:bodyPr/>
          <a:lstStyle/>
          <a:p>
            <a:r>
              <a:rPr lang="en-US" dirty="0">
                <a:ea typeface="+mj-lt"/>
                <a:cs typeface="+mj-lt"/>
              </a:rPr>
              <a:t>Outlier Analysis</a:t>
            </a:r>
            <a:endParaRPr lang="en-US" dirty="0"/>
          </a:p>
        </p:txBody>
      </p:sp>
      <p:pic>
        <p:nvPicPr>
          <p:cNvPr id="6" name="Content Placeholder 5" descr="A diagram of a graph&#10;&#10;Description automatically generated">
            <a:extLst>
              <a:ext uri="{FF2B5EF4-FFF2-40B4-BE49-F238E27FC236}">
                <a16:creationId xmlns:a16="http://schemas.microsoft.com/office/drawing/2014/main" id="{D187404E-2C96-5247-D53E-3626B76B3F73}"/>
              </a:ext>
            </a:extLst>
          </p:cNvPr>
          <p:cNvPicPr>
            <a:picLocks noGrp="1" noChangeAspect="1"/>
          </p:cNvPicPr>
          <p:nvPr>
            <p:ph idx="1"/>
          </p:nvPr>
        </p:nvPicPr>
        <p:blipFill>
          <a:blip r:embed="rId2"/>
          <a:stretch>
            <a:fillRect/>
          </a:stretch>
        </p:blipFill>
        <p:spPr>
          <a:xfrm>
            <a:off x="838200" y="1838735"/>
            <a:ext cx="3720059" cy="3474261"/>
          </a:xfrm>
        </p:spPr>
      </p:pic>
      <p:sp>
        <p:nvSpPr>
          <p:cNvPr id="5" name="TextBox 4">
            <a:extLst>
              <a:ext uri="{FF2B5EF4-FFF2-40B4-BE49-F238E27FC236}">
                <a16:creationId xmlns:a16="http://schemas.microsoft.com/office/drawing/2014/main" id="{14EF0B23-8817-BD08-0161-F5362ABDFA31}"/>
              </a:ext>
            </a:extLst>
          </p:cNvPr>
          <p:cNvSpPr txBox="1"/>
          <p:nvPr/>
        </p:nvSpPr>
        <p:spPr>
          <a:xfrm>
            <a:off x="4646950" y="1711377"/>
            <a:ext cx="739514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•Boxplots are plotted for each of the columns to observe the outlier’s presence. It has been observed that major portion of the numerical data lies within a range and there are no outliers that differ largely from the rest of the data </a:t>
            </a:r>
            <a:endParaRPr lang="en-US"/>
          </a:p>
          <a:p>
            <a:r>
              <a:rPr lang="en-US" sz="2400" dirty="0">
                <a:ea typeface="+mn-lt"/>
                <a:cs typeface="+mn-lt"/>
              </a:rPr>
              <a:t>• We can observe that values 12, 14 outside the 3 S.D from mean cannot be the outliers as there is possibility of people staying in hospitals for 12 or 14 days.</a:t>
            </a:r>
            <a:endParaRPr lang="en-US" sz="2400" dirty="0"/>
          </a:p>
        </p:txBody>
      </p:sp>
    </p:spTree>
    <p:extLst>
      <p:ext uri="{BB962C8B-B14F-4D97-AF65-F5344CB8AC3E}">
        <p14:creationId xmlns:p14="http://schemas.microsoft.com/office/powerpoint/2010/main" val="3574178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CB3E-BCE3-67BD-D7FE-A5DBE80AC3DA}"/>
              </a:ext>
            </a:extLst>
          </p:cNvPr>
          <p:cNvSpPr>
            <a:spLocks noGrp="1"/>
          </p:cNvSpPr>
          <p:nvPr>
            <p:ph type="title"/>
          </p:nvPr>
        </p:nvSpPr>
        <p:spPr/>
        <p:txBody>
          <a:bodyPr/>
          <a:lstStyle/>
          <a:p>
            <a:r>
              <a:rPr lang="en-US" dirty="0">
                <a:ea typeface="+mj-lt"/>
                <a:cs typeface="+mj-lt"/>
              </a:rPr>
              <a:t>Feature Engineering</a:t>
            </a: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5A1C33FB-72A2-FF0D-361D-CACCFA328645}"/>
              </a:ext>
            </a:extLst>
          </p:cNvPr>
          <p:cNvPicPr>
            <a:picLocks noGrp="1" noChangeAspect="1"/>
          </p:cNvPicPr>
          <p:nvPr>
            <p:ph idx="1"/>
          </p:nvPr>
        </p:nvPicPr>
        <p:blipFill>
          <a:blip r:embed="rId2"/>
          <a:stretch>
            <a:fillRect/>
          </a:stretch>
        </p:blipFill>
        <p:spPr>
          <a:xfrm>
            <a:off x="1906326" y="2292350"/>
            <a:ext cx="8279336" cy="3636963"/>
          </a:xfrm>
        </p:spPr>
      </p:pic>
    </p:spTree>
    <p:extLst>
      <p:ext uri="{BB962C8B-B14F-4D97-AF65-F5344CB8AC3E}">
        <p14:creationId xmlns:p14="http://schemas.microsoft.com/office/powerpoint/2010/main" val="639464613"/>
      </p:ext>
    </p:extLst>
  </p:cSld>
  <p:clrMapOvr>
    <a:masterClrMapping/>
  </p:clrMapOvr>
</p:sld>
</file>

<file path=ppt/theme/theme1.xml><?xml version="1.0" encoding="utf-8"?>
<a:theme xmlns:a="http://schemas.openxmlformats.org/drawingml/2006/main" name="ChronicleVTI">
  <a:themeElements>
    <a:clrScheme name="ChronicleVTI">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hronicleVTI">
      <a:majorFont>
        <a:latin typeface="Univers Condensed"/>
        <a:ea typeface=""/>
        <a:cs typeface=""/>
      </a:majorFont>
      <a:minorFont>
        <a:latin typeface="Calisto MT" panose="02040603050505030304"/>
        <a:ea typeface=""/>
        <a:cs typeface=""/>
      </a:minorFont>
    </a:fontScheme>
    <a:fmtScheme name="Chronicl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34FD3B1-53CD-4A5C-943C-C44DFF248C3E}" vid="{19A790DA-2E4D-4134-98A6-7DECB1A1B84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ChronicleVTI</vt:lpstr>
      <vt:lpstr>PowerPoint Presentation</vt:lpstr>
      <vt:lpstr>Introduction</vt:lpstr>
      <vt:lpstr>Problem Definition</vt:lpstr>
      <vt:lpstr>Data Description</vt:lpstr>
      <vt:lpstr>Correlation Plot</vt:lpstr>
      <vt:lpstr>Association Plot</vt:lpstr>
      <vt:lpstr>Readmission Statistical Analysis</vt:lpstr>
      <vt:lpstr>Outlier Analysis</vt:lpstr>
      <vt:lpstr>Feature Engineering</vt:lpstr>
      <vt:lpstr>Logistic Regression</vt:lpstr>
      <vt:lpstr>Model Performance</vt:lpstr>
      <vt:lpstr>Cost Function Vs Iterations</vt:lpstr>
      <vt:lpstr>PowerPoint Presentation</vt:lpstr>
      <vt:lpstr>• We tried different combinations of the number of neurons in hidden layers, number of epochs and batch size. Here, we can see that we achieved accuracy of around 72% in our first combination which is very high, but at the same time recall is 45% which is very low. As recall is important in our problem, we tuned some hyperparameters. In all combinations, we found that the best results are given by the last record in the abovementioned combinations. We achieved accuracy of 65% and recall of 58% which are better than the results obtained by our baseline model (Logistic Regression).</vt:lpstr>
      <vt:lpstr>Training Loss Vs Epochs</vt:lpstr>
      <vt:lpstr>Bias and Variance Tradeoff</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201</cp:revision>
  <dcterms:created xsi:type="dcterms:W3CDTF">2024-12-05T16:51:39Z</dcterms:created>
  <dcterms:modified xsi:type="dcterms:W3CDTF">2024-12-07T05:21:46Z</dcterms:modified>
</cp:coreProperties>
</file>