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Myriad Pro Light"/>
        <a:ea typeface="Myriad Pro Light"/>
        <a:cs typeface="Myriad Pro Light"/>
        <a:sym typeface="Myriad Pro Ligh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Myriad Pro Light"/>
        <a:ea typeface="Myriad Pro Light"/>
        <a:cs typeface="Myriad Pro Light"/>
        <a:sym typeface="Myriad Pro Ligh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Myriad Pro Light"/>
        <a:ea typeface="Myriad Pro Light"/>
        <a:cs typeface="Myriad Pro Light"/>
        <a:sym typeface="Myriad Pro Ligh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Myriad Pro Light"/>
        <a:ea typeface="Myriad Pro Light"/>
        <a:cs typeface="Myriad Pro Light"/>
        <a:sym typeface="Myriad Pro Ligh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Myriad Pro Light"/>
        <a:ea typeface="Myriad Pro Light"/>
        <a:cs typeface="Myriad Pro Light"/>
        <a:sym typeface="Myriad Pro Light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Myriad Pro Light"/>
        <a:ea typeface="Myriad Pro Light"/>
        <a:cs typeface="Myriad Pro Light"/>
        <a:sym typeface="Myriad Pro Light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Myriad Pro Light"/>
        <a:ea typeface="Myriad Pro Light"/>
        <a:cs typeface="Myriad Pro Light"/>
        <a:sym typeface="Myriad Pro Light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Myriad Pro Light"/>
        <a:ea typeface="Myriad Pro Light"/>
        <a:cs typeface="Myriad Pro Light"/>
        <a:sym typeface="Myriad Pro Light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Myriad Pro Light"/>
        <a:ea typeface="Myriad Pro Light"/>
        <a:cs typeface="Myriad Pro Light"/>
        <a:sym typeface="Myriad Pro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Myriad Pro Light"/>
          <a:ea typeface="Myriad Pro Light"/>
          <a:cs typeface="Myriad Pro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Myriad Pro Light"/>
          <a:ea typeface="Myriad Pro Light"/>
          <a:cs typeface="Myriad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yriad Pro Light"/>
          <a:ea typeface="Myriad Pro Light"/>
          <a:cs typeface="Myriad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Myriad Pro Light"/>
          <a:ea typeface="Myriad Pro Light"/>
          <a:cs typeface="Myriad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Myriad Pro Light"/>
          <a:ea typeface="Myriad Pro Light"/>
          <a:cs typeface="Myriad Pro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Myriad Pro Light"/>
          <a:ea typeface="Myriad Pro Light"/>
          <a:cs typeface="Myriad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Myriad Pro Light"/>
          <a:ea typeface="Myriad Pro Light"/>
          <a:cs typeface="Myriad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Myriad Pro Light"/>
          <a:ea typeface="Myriad Pro Light"/>
          <a:cs typeface="Myriad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Myriad Pro Light"/>
          <a:ea typeface="Myriad Pro Light"/>
          <a:cs typeface="Myriad Pro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Myriad Pro Light"/>
          <a:ea typeface="Myriad Pro Light"/>
          <a:cs typeface="Myriad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Myriad Pro Light"/>
          <a:ea typeface="Myriad Pro Light"/>
          <a:cs typeface="Myriad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Myriad Pro Light"/>
          <a:ea typeface="Myriad Pro Light"/>
          <a:cs typeface="Myriad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Myriad Pro Light"/>
          <a:ea typeface="Myriad Pro Light"/>
          <a:cs typeface="Myriad Pro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yriad Pro Light"/>
          <a:ea typeface="Myriad Pro Light"/>
          <a:cs typeface="Myriad Pr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yriad Pro Light"/>
          <a:ea typeface="Myriad Pro Light"/>
          <a:cs typeface="Myriad Pro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Myriad Pro Light"/>
          <a:ea typeface="Myriad Pro Light"/>
          <a:cs typeface="Myriad Pro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Myriad Pro Light"/>
          <a:ea typeface="Myriad Pro Light"/>
          <a:cs typeface="Myriad Pro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Myriad Pro Light"/>
          <a:ea typeface="Myriad Pro Light"/>
          <a:cs typeface="Myriad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Myriad Pro Light"/>
          <a:ea typeface="Myriad Pro Light"/>
          <a:cs typeface="Myriad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Myriad Pro Light"/>
          <a:ea typeface="Myriad Pro Light"/>
          <a:cs typeface="Myriad Pro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Myriad Pro Light"/>
          <a:ea typeface="Myriad Pro Light"/>
          <a:cs typeface="Myriad Pro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yriad Pro Light"/>
          <a:ea typeface="Myriad Pro Light"/>
          <a:cs typeface="Myriad Pro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Myriad Pro Light"/>
          <a:ea typeface="Myriad Pro Light"/>
          <a:cs typeface="Myriad Pro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Myriad Pro Light"/>
          <a:ea typeface="Myriad Pro Light"/>
          <a:cs typeface="Myriad Pro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5" name="Shape 2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Partitioning and Clustering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253682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"/>
          <p:cNvSpPr/>
          <p:nvPr/>
        </p:nvSpPr>
        <p:spPr>
          <a:xfrm>
            <a:off x="-1" y="6400800"/>
            <a:ext cx="9144002" cy="457200"/>
          </a:xfrm>
          <a:prstGeom prst="rect">
            <a:avLst/>
          </a:prstGeom>
          <a:solidFill>
            <a:srgbClr val="703449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-1" y="914400"/>
            <a:ext cx="9144002" cy="50800"/>
          </a:xfrm>
          <a:prstGeom prst="rect">
            <a:avLst/>
          </a:prstGeom>
          <a:solidFill>
            <a:srgbClr val="FECF71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pic>
        <p:nvPicPr>
          <p:cNvPr id="5" name="lwm2_white" descr="lwm2_whit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325" y="209550"/>
            <a:ext cx="2633663" cy="41433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 defTabSz="457200">
              <a:defRPr sz="1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yriad Pro Light"/>
          <a:ea typeface="Myriad Pro Light"/>
          <a:cs typeface="Myriad Pro Light"/>
          <a:sym typeface="Myriad Pro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yriad Pro Light"/>
          <a:ea typeface="Myriad Pro Light"/>
          <a:cs typeface="Myriad Pro Light"/>
          <a:sym typeface="Myriad Pro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yriad Pro Light"/>
          <a:ea typeface="Myriad Pro Light"/>
          <a:cs typeface="Myriad Pro Light"/>
          <a:sym typeface="Myriad Pro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yriad Pro Light"/>
          <a:ea typeface="Myriad Pro Light"/>
          <a:cs typeface="Myriad Pro Light"/>
          <a:sym typeface="Myriad Pro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yriad Pro Light"/>
          <a:ea typeface="Myriad Pro Light"/>
          <a:cs typeface="Myriad Pro Light"/>
          <a:sym typeface="Myriad Pro Light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yriad Pro Light"/>
          <a:ea typeface="Myriad Pro Light"/>
          <a:cs typeface="Myriad Pro Light"/>
          <a:sym typeface="Myriad Pro Light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yriad Pro Light"/>
          <a:ea typeface="Myriad Pro Light"/>
          <a:cs typeface="Myriad Pro Light"/>
          <a:sym typeface="Myriad Pro Light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yriad Pro Light"/>
          <a:ea typeface="Myriad Pro Light"/>
          <a:cs typeface="Myriad Pro Light"/>
          <a:sym typeface="Myriad Pro Light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yriad Pro Light"/>
          <a:ea typeface="Myriad Pro Light"/>
          <a:cs typeface="Myriad Pro Light"/>
          <a:sym typeface="Myriad Pro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Myriad Pro Light"/>
          <a:ea typeface="Myriad Pro Light"/>
          <a:cs typeface="Myriad Pro Light"/>
          <a:sym typeface="Myriad Pro Light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Myriad Pro Light"/>
          <a:ea typeface="Myriad Pro Light"/>
          <a:cs typeface="Myriad Pro Light"/>
          <a:sym typeface="Myriad Pro Light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Myriad Pro Light"/>
          <a:ea typeface="Myriad Pro Light"/>
          <a:cs typeface="Myriad Pro Light"/>
          <a:sym typeface="Myriad Pro Light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Myriad Pro Light"/>
          <a:ea typeface="Myriad Pro Light"/>
          <a:cs typeface="Myriad Pro Light"/>
          <a:sym typeface="Myriad Pro Light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Myriad Pro Light"/>
          <a:ea typeface="Myriad Pro Light"/>
          <a:cs typeface="Myriad Pro Light"/>
          <a:sym typeface="Myriad Pro Light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Myriad Pro Light"/>
          <a:ea typeface="Myriad Pro Light"/>
          <a:cs typeface="Myriad Pro Light"/>
          <a:sym typeface="Myriad Pro Light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Myriad Pro Light"/>
          <a:ea typeface="Myriad Pro Light"/>
          <a:cs typeface="Myriad Pro Light"/>
          <a:sym typeface="Myriad Pro Light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Myriad Pro Light"/>
          <a:ea typeface="Myriad Pro Light"/>
          <a:cs typeface="Myriad Pro Light"/>
          <a:sym typeface="Myriad Pro Light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Myriad Pro Light"/>
          <a:ea typeface="Myriad Pro Light"/>
          <a:cs typeface="Myriad Pro Light"/>
          <a:sym typeface="Myriad Pro Ligh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Roman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Roman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Roman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Roman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Roman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Roman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Roman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Roman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SE 512: Distributed and Parallel Data Systems"/>
          <p:cNvSpPr txBox="1"/>
          <p:nvPr>
            <p:ph type="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CSE 512: Distributed and Parallel Data Systems</a:t>
            </a:r>
          </a:p>
        </p:txBody>
      </p:sp>
      <p:sp>
        <p:nvSpPr>
          <p:cNvPr id="25" name="Lecture 2…"/>
          <p:cNvSpPr txBox="1"/>
          <p:nvPr>
            <p:ph type="body" sz="quarter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algn="ctr">
              <a:buSzTx/>
              <a:buNone/>
            </a:pPr>
            <a:r>
              <a:t>Lecture 2</a:t>
            </a:r>
          </a:p>
          <a:p>
            <a:pPr marL="0" indent="0" algn="ctr">
              <a:buSzTx/>
              <a:buNone/>
            </a:pPr>
            <a:r>
              <a:t>Instructor: Mohamed Sarwat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Minterm predicates (part I)"/>
          <p:cNvSpPr txBox="1"/>
          <p:nvPr>
            <p:ph type="title" idx="4294967295"/>
          </p:nvPr>
        </p:nvSpPr>
        <p:spPr>
          <a:xfrm>
            <a:off x="530225" y="1073150"/>
            <a:ext cx="7772400" cy="8509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Minterm predicates (part I)</a:t>
            </a:r>
          </a:p>
        </p:txBody>
      </p:sp>
      <p:sp>
        <p:nvSpPr>
          <p:cNvPr id="60" name="(1) A&lt;10  ∧  A&gt;5    ∧    Loc=SA  ∧    Loc=SB…"/>
          <p:cNvSpPr txBox="1"/>
          <p:nvPr>
            <p:ph type="body" idx="4294967295"/>
          </p:nvPr>
        </p:nvSpPr>
        <p:spPr>
          <a:xfrm>
            <a:off x="244475" y="2143125"/>
            <a:ext cx="8788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(1)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</a:t>
            </a:r>
            <a:r>
              <a:t>A&gt;5 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979"/>
              <a:t>A</a:t>
            </a:r>
            <a:r>
              <a:t>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979"/>
              <a:t>B</a:t>
            </a:r>
            <a:endParaRPr sz="1979"/>
          </a:p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(2)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</a:t>
            </a:r>
            <a:r>
              <a:t>A&gt;5 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979"/>
              <a:t>A</a:t>
            </a:r>
            <a:r>
              <a:t>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B</a:t>
            </a:r>
            <a:r>
              <a:t>)</a:t>
            </a:r>
            <a:endParaRPr b="1"/>
          </a:p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(3)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</a:t>
            </a:r>
            <a:r>
              <a:t>A&gt;5 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A</a:t>
            </a:r>
            <a:r>
              <a:t>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979"/>
              <a:t>B</a:t>
            </a:r>
            <a:endParaRPr sz="1979"/>
          </a:p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(4)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</a:t>
            </a:r>
            <a:r>
              <a:t>A&gt;5 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A</a:t>
            </a:r>
            <a:r>
              <a:t>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B</a:t>
            </a:r>
            <a:r>
              <a:t>)</a:t>
            </a:r>
          </a:p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(5)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¬(A&gt;5)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</a:t>
            </a:r>
            <a:r>
              <a:t>Loc=S</a:t>
            </a:r>
            <a:r>
              <a:rPr sz="1979"/>
              <a:t>A</a:t>
            </a:r>
            <a:r>
              <a:t>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979"/>
              <a:t>B</a:t>
            </a:r>
            <a:endParaRPr sz="1979"/>
          </a:p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(6)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¬(A&gt;5)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</a:t>
            </a:r>
            <a:r>
              <a:t>Loc=S</a:t>
            </a:r>
            <a:r>
              <a:rPr sz="1979"/>
              <a:t>A</a:t>
            </a:r>
            <a:r>
              <a:t>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B</a:t>
            </a:r>
            <a:r>
              <a:t>)</a:t>
            </a:r>
          </a:p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(7)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¬(A&gt;5)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A</a:t>
            </a:r>
            <a:r>
              <a:t>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</a:t>
            </a:r>
            <a:r>
              <a:t>Loc=S</a:t>
            </a:r>
            <a:r>
              <a:rPr sz="1979"/>
              <a:t>B</a:t>
            </a:r>
            <a:endParaRPr sz="1979"/>
          </a:p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(8)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¬(A&gt;5)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A</a:t>
            </a:r>
            <a:r>
              <a:t>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B</a:t>
            </a:r>
            <a:r>
              <a:t>)</a:t>
            </a:r>
          </a:p>
        </p:txBody>
      </p:sp>
      <p:grpSp>
        <p:nvGrpSpPr>
          <p:cNvPr id="69" name="Group"/>
          <p:cNvGrpSpPr/>
          <p:nvPr/>
        </p:nvGrpSpPr>
        <p:grpSpPr>
          <a:xfrm>
            <a:off x="157162" y="2370137"/>
            <a:ext cx="8586788" cy="3400426"/>
            <a:chOff x="0" y="0"/>
            <a:chExt cx="8586787" cy="3400425"/>
          </a:xfrm>
        </p:grpSpPr>
        <p:sp>
          <p:nvSpPr>
            <p:cNvPr id="61" name="Line"/>
            <p:cNvSpPr/>
            <p:nvPr/>
          </p:nvSpPr>
          <p:spPr>
            <a:xfrm flipV="1">
              <a:off x="63500" y="-1"/>
              <a:ext cx="8397876" cy="14289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" name="Line"/>
            <p:cNvSpPr/>
            <p:nvPr/>
          </p:nvSpPr>
          <p:spPr>
            <a:xfrm flipV="1">
              <a:off x="-1" y="1436687"/>
              <a:ext cx="8397877" cy="14289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" name="Line"/>
            <p:cNvSpPr/>
            <p:nvPr/>
          </p:nvSpPr>
          <p:spPr>
            <a:xfrm flipV="1">
              <a:off x="65087" y="1949449"/>
              <a:ext cx="8397876" cy="14289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" name="Line"/>
            <p:cNvSpPr/>
            <p:nvPr/>
          </p:nvSpPr>
          <p:spPr>
            <a:xfrm flipV="1">
              <a:off x="103187" y="3386137"/>
              <a:ext cx="8397876" cy="14289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" name="Line"/>
            <p:cNvSpPr/>
            <p:nvPr/>
          </p:nvSpPr>
          <p:spPr>
            <a:xfrm flipV="1">
              <a:off x="6005512" y="469899"/>
              <a:ext cx="2208213" cy="14289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" name="Line"/>
            <p:cNvSpPr/>
            <p:nvPr/>
          </p:nvSpPr>
          <p:spPr>
            <a:xfrm flipV="1">
              <a:off x="3794124" y="996949"/>
              <a:ext cx="2208214" cy="14289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Line"/>
            <p:cNvSpPr/>
            <p:nvPr/>
          </p:nvSpPr>
          <p:spPr>
            <a:xfrm flipV="1">
              <a:off x="6378574" y="2433637"/>
              <a:ext cx="2208214" cy="14289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Line"/>
            <p:cNvSpPr/>
            <p:nvPr/>
          </p:nvSpPr>
          <p:spPr>
            <a:xfrm flipV="1">
              <a:off x="3954462" y="2946399"/>
              <a:ext cx="2208213" cy="14289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earch Strategy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Search Strategy</a:t>
            </a:r>
          </a:p>
        </p:txBody>
      </p:sp>
      <p:sp>
        <p:nvSpPr>
          <p:cNvPr id="1159" name="How to “move” in the search space.…"/>
          <p:cNvSpPr txBox="1"/>
          <p:nvPr>
            <p:ph type="body" idx="4294967295"/>
          </p:nvPr>
        </p:nvSpPr>
        <p:spPr>
          <a:xfrm>
            <a:off x="711200" y="1817687"/>
            <a:ext cx="7772400" cy="44672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SzPct val="95000"/>
              <a:buChar char="■"/>
              <a:defRPr sz="2800"/>
            </a:pPr>
            <a:r>
              <a:t>How to </a:t>
            </a:r>
            <a:r>
              <a:t>“</a:t>
            </a:r>
            <a:r>
              <a:t>move</a:t>
            </a:r>
            <a:r>
              <a:t>”</a:t>
            </a:r>
            <a:r>
              <a:t> in the search space.</a:t>
            </a:r>
          </a:p>
          <a:p>
            <a:pPr>
              <a:lnSpc>
                <a:spcPct val="80000"/>
              </a:lnSpc>
              <a:spcBef>
                <a:spcPts val="600"/>
              </a:spcBef>
              <a:buSzPct val="95000"/>
              <a:buChar char="■"/>
              <a:defRPr sz="2800"/>
            </a:pPr>
            <a:r>
              <a:t>Deterministic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SzPct val="95000"/>
              <a:buChar char="•"/>
              <a:defRPr sz="2400"/>
            </a:pPr>
            <a:r>
              <a:t>Start from base relations and build plans by adding one relation at each step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SzPct val="95000"/>
              <a:buChar char="•"/>
              <a:defRPr sz="2400"/>
            </a:pPr>
            <a:r>
              <a:t>Dynamic programming, Greedy</a:t>
            </a:r>
          </a:p>
          <a:p>
            <a:pPr>
              <a:lnSpc>
                <a:spcPct val="80000"/>
              </a:lnSpc>
              <a:spcBef>
                <a:spcPts val="600"/>
              </a:spcBef>
              <a:buSzPct val="95000"/>
              <a:buChar char="■"/>
              <a:defRPr sz="2800"/>
            </a:pPr>
            <a:r>
              <a:t>Randomized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SzPct val="95000"/>
              <a:buChar char="•"/>
              <a:defRPr sz="2400"/>
            </a:pPr>
            <a:r>
              <a:t>Search for optimalities around a particular starting point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SzPct val="95000"/>
              <a:buChar char="•"/>
              <a:defRPr sz="2400"/>
            </a:pPr>
            <a:r>
              <a:t>Trade optimization time for execution time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SzPct val="95000"/>
              <a:buChar char="•"/>
              <a:defRPr sz="2400"/>
            </a:pPr>
            <a:r>
              <a:t>Better when &gt; 10 relations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SzPct val="95000"/>
              <a:buChar char="•"/>
              <a:defRPr sz="2400"/>
            </a:pPr>
            <a:r>
              <a:t>Simulated annealing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SzPct val="95000"/>
              <a:buChar char="•"/>
              <a:defRPr sz="2400"/>
            </a:pPr>
            <a:r>
              <a:t>Iterative improvement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59" grpId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Search Strategies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Search Strategies</a:t>
            </a:r>
          </a:p>
        </p:txBody>
      </p:sp>
      <p:sp>
        <p:nvSpPr>
          <p:cNvPr id="1162" name="Deterministic"/>
          <p:cNvSpPr txBox="1"/>
          <p:nvPr>
            <p:ph type="body" sz="quarter" idx="4294967295"/>
          </p:nvPr>
        </p:nvSpPr>
        <p:spPr>
          <a:xfrm>
            <a:off x="241300" y="1751012"/>
            <a:ext cx="8643938" cy="4635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defTabSz="685800">
              <a:spcBef>
                <a:spcPts val="500"/>
              </a:spcBef>
              <a:buSzTx/>
              <a:buNone/>
              <a:defRPr sz="2400"/>
            </a:lvl1pPr>
          </a:lstStyle>
          <a:p>
            <a:pPr/>
            <a:r>
              <a:t>Deterministic</a:t>
            </a:r>
          </a:p>
        </p:txBody>
      </p:sp>
      <p:sp>
        <p:nvSpPr>
          <p:cNvPr id="1163" name="R2"/>
          <p:cNvSpPr txBox="1"/>
          <p:nvPr/>
        </p:nvSpPr>
        <p:spPr>
          <a:xfrm>
            <a:off x="7129460" y="3690937"/>
            <a:ext cx="351442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2</a:t>
            </a:r>
          </a:p>
        </p:txBody>
      </p:sp>
      <p:sp>
        <p:nvSpPr>
          <p:cNvPr id="1164" name="R1"/>
          <p:cNvSpPr txBox="1"/>
          <p:nvPr/>
        </p:nvSpPr>
        <p:spPr>
          <a:xfrm>
            <a:off x="5943597" y="3690937"/>
            <a:ext cx="351442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1</a:t>
            </a:r>
          </a:p>
        </p:txBody>
      </p:sp>
      <p:sp>
        <p:nvSpPr>
          <p:cNvPr id="1165" name="Line"/>
          <p:cNvSpPr/>
          <p:nvPr/>
        </p:nvSpPr>
        <p:spPr>
          <a:xfrm flipV="1">
            <a:off x="6122987" y="3276599"/>
            <a:ext cx="457201" cy="4572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66" name="Line"/>
          <p:cNvSpPr/>
          <p:nvPr/>
        </p:nvSpPr>
        <p:spPr>
          <a:xfrm flipH="1" flipV="1">
            <a:off x="6808787" y="3276599"/>
            <a:ext cx="457201" cy="4572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67" name="Line"/>
          <p:cNvSpPr/>
          <p:nvPr/>
        </p:nvSpPr>
        <p:spPr>
          <a:xfrm flipV="1">
            <a:off x="6753224" y="2617787"/>
            <a:ext cx="457201" cy="4572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68" name="R3"/>
          <p:cNvSpPr txBox="1"/>
          <p:nvPr/>
        </p:nvSpPr>
        <p:spPr>
          <a:xfrm>
            <a:off x="7739060" y="3048000"/>
            <a:ext cx="351442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3</a:t>
            </a:r>
          </a:p>
        </p:txBody>
      </p:sp>
      <p:sp>
        <p:nvSpPr>
          <p:cNvPr id="1169" name="Line"/>
          <p:cNvSpPr/>
          <p:nvPr/>
        </p:nvSpPr>
        <p:spPr>
          <a:xfrm flipH="1" flipV="1">
            <a:off x="7418387" y="2633662"/>
            <a:ext cx="457201" cy="4572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70" name="Line"/>
          <p:cNvSpPr/>
          <p:nvPr/>
        </p:nvSpPr>
        <p:spPr>
          <a:xfrm flipV="1">
            <a:off x="7418387" y="1963737"/>
            <a:ext cx="457201" cy="4572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71" name="R4"/>
          <p:cNvSpPr txBox="1"/>
          <p:nvPr/>
        </p:nvSpPr>
        <p:spPr>
          <a:xfrm>
            <a:off x="8424860" y="2395537"/>
            <a:ext cx="351442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4</a:t>
            </a:r>
          </a:p>
        </p:txBody>
      </p:sp>
      <p:sp>
        <p:nvSpPr>
          <p:cNvPr id="1172" name="Line"/>
          <p:cNvSpPr/>
          <p:nvPr/>
        </p:nvSpPr>
        <p:spPr>
          <a:xfrm flipH="1" flipV="1">
            <a:off x="8104187" y="1981199"/>
            <a:ext cx="457201" cy="4572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73" name="R2"/>
          <p:cNvSpPr txBox="1"/>
          <p:nvPr/>
        </p:nvSpPr>
        <p:spPr>
          <a:xfrm>
            <a:off x="2176459" y="3690937"/>
            <a:ext cx="351443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2</a:t>
            </a:r>
          </a:p>
        </p:txBody>
      </p:sp>
      <p:sp>
        <p:nvSpPr>
          <p:cNvPr id="1174" name="R1"/>
          <p:cNvSpPr txBox="1"/>
          <p:nvPr/>
        </p:nvSpPr>
        <p:spPr>
          <a:xfrm>
            <a:off x="990597" y="3690937"/>
            <a:ext cx="351442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1</a:t>
            </a:r>
          </a:p>
        </p:txBody>
      </p:sp>
      <p:sp>
        <p:nvSpPr>
          <p:cNvPr id="1175" name="Line"/>
          <p:cNvSpPr/>
          <p:nvPr/>
        </p:nvSpPr>
        <p:spPr>
          <a:xfrm flipV="1">
            <a:off x="1169987" y="3276599"/>
            <a:ext cx="457201" cy="4572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76" name="Line"/>
          <p:cNvSpPr/>
          <p:nvPr/>
        </p:nvSpPr>
        <p:spPr>
          <a:xfrm flipH="1" flipV="1">
            <a:off x="1855787" y="3276599"/>
            <a:ext cx="457201" cy="4572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77" name="R2"/>
          <p:cNvSpPr txBox="1"/>
          <p:nvPr/>
        </p:nvSpPr>
        <p:spPr>
          <a:xfrm>
            <a:off x="4670422" y="3690937"/>
            <a:ext cx="351442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2</a:t>
            </a:r>
          </a:p>
        </p:txBody>
      </p:sp>
      <p:sp>
        <p:nvSpPr>
          <p:cNvPr id="1178" name="R1"/>
          <p:cNvSpPr txBox="1"/>
          <p:nvPr/>
        </p:nvSpPr>
        <p:spPr>
          <a:xfrm>
            <a:off x="3484560" y="3690937"/>
            <a:ext cx="351442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1</a:t>
            </a:r>
          </a:p>
        </p:txBody>
      </p:sp>
      <p:sp>
        <p:nvSpPr>
          <p:cNvPr id="1179" name="Line"/>
          <p:cNvSpPr/>
          <p:nvPr/>
        </p:nvSpPr>
        <p:spPr>
          <a:xfrm flipV="1">
            <a:off x="3663950" y="3276599"/>
            <a:ext cx="457201" cy="4572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80" name="Line"/>
          <p:cNvSpPr/>
          <p:nvPr/>
        </p:nvSpPr>
        <p:spPr>
          <a:xfrm flipH="1" flipV="1">
            <a:off x="4349750" y="3276599"/>
            <a:ext cx="457201" cy="4572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81" name="Line"/>
          <p:cNvSpPr/>
          <p:nvPr/>
        </p:nvSpPr>
        <p:spPr>
          <a:xfrm flipV="1">
            <a:off x="4294187" y="2617787"/>
            <a:ext cx="457201" cy="4572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82" name="R3"/>
          <p:cNvSpPr txBox="1"/>
          <p:nvPr/>
        </p:nvSpPr>
        <p:spPr>
          <a:xfrm>
            <a:off x="5280022" y="3048000"/>
            <a:ext cx="351442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3</a:t>
            </a:r>
          </a:p>
        </p:txBody>
      </p:sp>
      <p:sp>
        <p:nvSpPr>
          <p:cNvPr id="1183" name="Line"/>
          <p:cNvSpPr/>
          <p:nvPr/>
        </p:nvSpPr>
        <p:spPr>
          <a:xfrm flipH="1" flipV="1">
            <a:off x="4959350" y="2633662"/>
            <a:ext cx="457201" cy="4572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84" name="Shape"/>
          <p:cNvSpPr/>
          <p:nvPr/>
        </p:nvSpPr>
        <p:spPr>
          <a:xfrm>
            <a:off x="2693987" y="2971800"/>
            <a:ext cx="533401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0" y="0"/>
                </a:moveTo>
                <a:lnTo>
                  <a:pt x="16200" y="5400"/>
                </a:lnTo>
                <a:lnTo>
                  <a:pt x="0" y="5400"/>
                </a:lnTo>
                <a:lnTo>
                  <a:pt x="2700" y="10800"/>
                </a:lnTo>
                <a:lnTo>
                  <a:pt x="0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85" name="Shape"/>
          <p:cNvSpPr/>
          <p:nvPr/>
        </p:nvSpPr>
        <p:spPr>
          <a:xfrm>
            <a:off x="5818187" y="2971800"/>
            <a:ext cx="533401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0" y="0"/>
                </a:moveTo>
                <a:lnTo>
                  <a:pt x="16200" y="5400"/>
                </a:lnTo>
                <a:lnTo>
                  <a:pt x="0" y="5400"/>
                </a:lnTo>
                <a:lnTo>
                  <a:pt x="2700" y="10800"/>
                </a:lnTo>
                <a:lnTo>
                  <a:pt x="0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86" name="R2"/>
          <p:cNvSpPr txBox="1"/>
          <p:nvPr/>
        </p:nvSpPr>
        <p:spPr>
          <a:xfrm>
            <a:off x="3063872" y="5976937"/>
            <a:ext cx="351442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2</a:t>
            </a:r>
          </a:p>
        </p:txBody>
      </p:sp>
      <p:sp>
        <p:nvSpPr>
          <p:cNvPr id="1187" name="R1"/>
          <p:cNvSpPr txBox="1"/>
          <p:nvPr/>
        </p:nvSpPr>
        <p:spPr>
          <a:xfrm>
            <a:off x="1878009" y="5976937"/>
            <a:ext cx="351443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1</a:t>
            </a:r>
          </a:p>
        </p:txBody>
      </p:sp>
      <p:sp>
        <p:nvSpPr>
          <p:cNvPr id="1188" name="Line"/>
          <p:cNvSpPr/>
          <p:nvPr/>
        </p:nvSpPr>
        <p:spPr>
          <a:xfrm flipV="1">
            <a:off x="2057400" y="5562599"/>
            <a:ext cx="457201" cy="4572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89" name="Line"/>
          <p:cNvSpPr/>
          <p:nvPr/>
        </p:nvSpPr>
        <p:spPr>
          <a:xfrm flipH="1" flipV="1">
            <a:off x="2743200" y="5562599"/>
            <a:ext cx="457201" cy="4572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90" name="Line"/>
          <p:cNvSpPr/>
          <p:nvPr/>
        </p:nvSpPr>
        <p:spPr>
          <a:xfrm flipV="1">
            <a:off x="2687637" y="4903787"/>
            <a:ext cx="457201" cy="4572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91" name="Line"/>
          <p:cNvSpPr/>
          <p:nvPr/>
        </p:nvSpPr>
        <p:spPr>
          <a:xfrm flipH="1" flipV="1">
            <a:off x="3352800" y="4919662"/>
            <a:ext cx="457201" cy="4572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92" name="R3"/>
          <p:cNvSpPr txBox="1"/>
          <p:nvPr/>
        </p:nvSpPr>
        <p:spPr>
          <a:xfrm>
            <a:off x="3673472" y="5334000"/>
            <a:ext cx="351442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3</a:t>
            </a:r>
          </a:p>
        </p:txBody>
      </p:sp>
      <p:sp>
        <p:nvSpPr>
          <p:cNvPr id="1193" name="R3"/>
          <p:cNvSpPr txBox="1"/>
          <p:nvPr/>
        </p:nvSpPr>
        <p:spPr>
          <a:xfrm>
            <a:off x="6111872" y="5976937"/>
            <a:ext cx="351442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3</a:t>
            </a:r>
          </a:p>
        </p:txBody>
      </p:sp>
      <p:sp>
        <p:nvSpPr>
          <p:cNvPr id="1194" name="R1"/>
          <p:cNvSpPr txBox="1"/>
          <p:nvPr/>
        </p:nvSpPr>
        <p:spPr>
          <a:xfrm>
            <a:off x="4926010" y="5976937"/>
            <a:ext cx="351442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1</a:t>
            </a:r>
          </a:p>
        </p:txBody>
      </p:sp>
      <p:sp>
        <p:nvSpPr>
          <p:cNvPr id="1195" name="Line"/>
          <p:cNvSpPr/>
          <p:nvPr/>
        </p:nvSpPr>
        <p:spPr>
          <a:xfrm flipV="1">
            <a:off x="5105400" y="5562599"/>
            <a:ext cx="457201" cy="4572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96" name="Line"/>
          <p:cNvSpPr/>
          <p:nvPr/>
        </p:nvSpPr>
        <p:spPr>
          <a:xfrm flipH="1" flipV="1">
            <a:off x="5791200" y="5562599"/>
            <a:ext cx="457201" cy="4572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97" name="Line"/>
          <p:cNvSpPr/>
          <p:nvPr/>
        </p:nvSpPr>
        <p:spPr>
          <a:xfrm flipV="1">
            <a:off x="5735637" y="4903787"/>
            <a:ext cx="457201" cy="4572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98" name="Line"/>
          <p:cNvSpPr/>
          <p:nvPr/>
        </p:nvSpPr>
        <p:spPr>
          <a:xfrm flipH="1" flipV="1">
            <a:off x="6400800" y="4919662"/>
            <a:ext cx="457201" cy="4572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99" name="R2"/>
          <p:cNvSpPr txBox="1"/>
          <p:nvPr/>
        </p:nvSpPr>
        <p:spPr>
          <a:xfrm>
            <a:off x="6721472" y="5334000"/>
            <a:ext cx="351442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2</a:t>
            </a:r>
          </a:p>
        </p:txBody>
      </p:sp>
      <p:sp>
        <p:nvSpPr>
          <p:cNvPr id="1200" name="Shape"/>
          <p:cNvSpPr/>
          <p:nvPr/>
        </p:nvSpPr>
        <p:spPr>
          <a:xfrm>
            <a:off x="4305300" y="5257800"/>
            <a:ext cx="533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200" y="0"/>
                </a:moveTo>
                <a:lnTo>
                  <a:pt x="16200" y="5400"/>
                </a:lnTo>
                <a:lnTo>
                  <a:pt x="0" y="5400"/>
                </a:lnTo>
                <a:lnTo>
                  <a:pt x="2700" y="10800"/>
                </a:lnTo>
                <a:lnTo>
                  <a:pt x="0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01" name="Randomized"/>
          <p:cNvSpPr txBox="1"/>
          <p:nvPr/>
        </p:nvSpPr>
        <p:spPr>
          <a:xfrm>
            <a:off x="268287" y="4340225"/>
            <a:ext cx="8643938" cy="503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6" tIns="35716" rIns="35716" bIns="35716">
            <a:spAutoFit/>
          </a:bodyPr>
          <a:lstStyle>
            <a:lvl1pPr defTabSz="457200">
              <a:spcBef>
                <a:spcPts val="1200"/>
              </a:spcBef>
              <a:defRPr sz="2800"/>
            </a:lvl1pPr>
          </a:lstStyle>
          <a:p>
            <a:pPr/>
            <a:r>
              <a:t>Randomized</a:t>
            </a:r>
          </a:p>
        </p:txBody>
      </p:sp>
      <p:sp>
        <p:nvSpPr>
          <p:cNvPr id="1202" name="⋈"/>
          <p:cNvSpPr txBox="1"/>
          <p:nvPr/>
        </p:nvSpPr>
        <p:spPr>
          <a:xfrm>
            <a:off x="4102494" y="2927350"/>
            <a:ext cx="351681" cy="39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145" tIns="32145" rIns="32145" bIns="32145">
            <a:spAutoFit/>
          </a:bodyPr>
          <a:lstStyle>
            <a:lvl1pPr defTabSz="457200">
              <a:defRPr sz="2800">
                <a:latin typeface="MS PGothic"/>
                <a:ea typeface="MS PGothic"/>
                <a:cs typeface="MS PGothic"/>
                <a:sym typeface="MS PGothic"/>
              </a:defRPr>
            </a:lvl1pPr>
          </a:lstStyle>
          <a:p>
            <a:pPr/>
            <a:r>
              <a:t>⋈</a:t>
            </a:r>
          </a:p>
        </p:txBody>
      </p:sp>
      <p:sp>
        <p:nvSpPr>
          <p:cNvPr id="1203" name="⋈"/>
          <p:cNvSpPr txBox="1"/>
          <p:nvPr/>
        </p:nvSpPr>
        <p:spPr>
          <a:xfrm>
            <a:off x="1616470" y="2955925"/>
            <a:ext cx="351680" cy="39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145" tIns="32145" rIns="32145" bIns="32145">
            <a:spAutoFit/>
          </a:bodyPr>
          <a:lstStyle>
            <a:lvl1pPr defTabSz="457200">
              <a:defRPr sz="2800">
                <a:latin typeface="MS PGothic"/>
                <a:ea typeface="MS PGothic"/>
                <a:cs typeface="MS PGothic"/>
                <a:sym typeface="MS PGothic"/>
              </a:defRPr>
            </a:lvl1pPr>
          </a:lstStyle>
          <a:p>
            <a:pPr/>
            <a:r>
              <a:t>⋈</a:t>
            </a:r>
          </a:p>
        </p:txBody>
      </p:sp>
      <p:sp>
        <p:nvSpPr>
          <p:cNvPr id="1204" name="⋈"/>
          <p:cNvSpPr txBox="1"/>
          <p:nvPr/>
        </p:nvSpPr>
        <p:spPr>
          <a:xfrm>
            <a:off x="4727969" y="2320925"/>
            <a:ext cx="351681" cy="39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145" tIns="32145" rIns="32145" bIns="32145">
            <a:spAutoFit/>
          </a:bodyPr>
          <a:lstStyle>
            <a:lvl1pPr defTabSz="457200">
              <a:defRPr sz="2800">
                <a:latin typeface="MS PGothic"/>
                <a:ea typeface="MS PGothic"/>
                <a:cs typeface="MS PGothic"/>
                <a:sym typeface="MS PGothic"/>
              </a:defRPr>
            </a:lvl1pPr>
          </a:lstStyle>
          <a:p>
            <a:pPr/>
            <a:r>
              <a:t>⋈</a:t>
            </a:r>
          </a:p>
        </p:txBody>
      </p:sp>
      <p:sp>
        <p:nvSpPr>
          <p:cNvPr id="1205" name="⋈"/>
          <p:cNvSpPr txBox="1"/>
          <p:nvPr/>
        </p:nvSpPr>
        <p:spPr>
          <a:xfrm>
            <a:off x="6563120" y="2940050"/>
            <a:ext cx="351680" cy="39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145" tIns="32145" rIns="32145" bIns="32145">
            <a:spAutoFit/>
          </a:bodyPr>
          <a:lstStyle>
            <a:lvl1pPr defTabSz="457200">
              <a:defRPr sz="2800">
                <a:latin typeface="MS PGothic"/>
                <a:ea typeface="MS PGothic"/>
                <a:cs typeface="MS PGothic"/>
                <a:sym typeface="MS PGothic"/>
              </a:defRPr>
            </a:lvl1pPr>
          </a:lstStyle>
          <a:p>
            <a:pPr/>
            <a:r>
              <a:t>⋈</a:t>
            </a:r>
          </a:p>
        </p:txBody>
      </p:sp>
      <p:sp>
        <p:nvSpPr>
          <p:cNvPr id="1206" name="⋈"/>
          <p:cNvSpPr txBox="1"/>
          <p:nvPr/>
        </p:nvSpPr>
        <p:spPr>
          <a:xfrm>
            <a:off x="7215582" y="2273300"/>
            <a:ext cx="351680" cy="39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145" tIns="32145" rIns="32145" bIns="32145">
            <a:spAutoFit/>
          </a:bodyPr>
          <a:lstStyle>
            <a:lvl1pPr defTabSz="457200">
              <a:defRPr sz="2800">
                <a:latin typeface="MS PGothic"/>
                <a:ea typeface="MS PGothic"/>
                <a:cs typeface="MS PGothic"/>
                <a:sym typeface="MS PGothic"/>
              </a:defRPr>
            </a:lvl1pPr>
          </a:lstStyle>
          <a:p>
            <a:pPr/>
            <a:r>
              <a:t>⋈</a:t>
            </a:r>
          </a:p>
        </p:txBody>
      </p:sp>
      <p:sp>
        <p:nvSpPr>
          <p:cNvPr id="1207" name="⋈"/>
          <p:cNvSpPr txBox="1"/>
          <p:nvPr/>
        </p:nvSpPr>
        <p:spPr>
          <a:xfrm>
            <a:off x="7869632" y="1620837"/>
            <a:ext cx="351680" cy="390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145" tIns="32145" rIns="32145" bIns="32145">
            <a:spAutoFit/>
          </a:bodyPr>
          <a:lstStyle>
            <a:lvl1pPr defTabSz="457200">
              <a:defRPr sz="2800">
                <a:latin typeface="MS PGothic"/>
                <a:ea typeface="MS PGothic"/>
                <a:cs typeface="MS PGothic"/>
                <a:sym typeface="MS PGothic"/>
              </a:defRPr>
            </a:lvl1pPr>
          </a:lstStyle>
          <a:p>
            <a:pPr/>
            <a:r>
              <a:t>⋈</a:t>
            </a:r>
          </a:p>
        </p:txBody>
      </p:sp>
      <p:sp>
        <p:nvSpPr>
          <p:cNvPr id="1208" name="⋈"/>
          <p:cNvSpPr txBox="1"/>
          <p:nvPr/>
        </p:nvSpPr>
        <p:spPr>
          <a:xfrm>
            <a:off x="3146819" y="4589462"/>
            <a:ext cx="351681" cy="390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145" tIns="32145" rIns="32145" bIns="32145">
            <a:spAutoFit/>
          </a:bodyPr>
          <a:lstStyle>
            <a:lvl1pPr defTabSz="457200">
              <a:defRPr sz="2800">
                <a:latin typeface="MS PGothic"/>
                <a:ea typeface="MS PGothic"/>
                <a:cs typeface="MS PGothic"/>
                <a:sym typeface="MS PGothic"/>
              </a:defRPr>
            </a:lvl1pPr>
          </a:lstStyle>
          <a:p>
            <a:pPr/>
            <a:r>
              <a:t>⋈</a:t>
            </a:r>
          </a:p>
        </p:txBody>
      </p:sp>
      <p:sp>
        <p:nvSpPr>
          <p:cNvPr id="1209" name="⋈"/>
          <p:cNvSpPr txBox="1"/>
          <p:nvPr/>
        </p:nvSpPr>
        <p:spPr>
          <a:xfrm>
            <a:off x="2494357" y="5237162"/>
            <a:ext cx="351680" cy="390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145" tIns="32145" rIns="32145" bIns="32145">
            <a:spAutoFit/>
          </a:bodyPr>
          <a:lstStyle>
            <a:lvl1pPr defTabSz="457200">
              <a:defRPr sz="2800">
                <a:latin typeface="MS PGothic"/>
                <a:ea typeface="MS PGothic"/>
                <a:cs typeface="MS PGothic"/>
                <a:sym typeface="MS PGothic"/>
              </a:defRPr>
            </a:lvl1pPr>
          </a:lstStyle>
          <a:p>
            <a:pPr/>
            <a:r>
              <a:t>⋈</a:t>
            </a:r>
          </a:p>
        </p:txBody>
      </p:sp>
      <p:sp>
        <p:nvSpPr>
          <p:cNvPr id="1210" name="⋈"/>
          <p:cNvSpPr txBox="1"/>
          <p:nvPr/>
        </p:nvSpPr>
        <p:spPr>
          <a:xfrm>
            <a:off x="5558232" y="5237162"/>
            <a:ext cx="351680" cy="390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145" tIns="32145" rIns="32145" bIns="32145">
            <a:spAutoFit/>
          </a:bodyPr>
          <a:lstStyle>
            <a:lvl1pPr defTabSz="457200">
              <a:defRPr sz="2800">
                <a:latin typeface="MS PGothic"/>
                <a:ea typeface="MS PGothic"/>
                <a:cs typeface="MS PGothic"/>
                <a:sym typeface="MS PGothic"/>
              </a:defRPr>
            </a:lvl1pPr>
          </a:lstStyle>
          <a:p>
            <a:pPr/>
            <a:r>
              <a:t>⋈</a:t>
            </a:r>
          </a:p>
        </p:txBody>
      </p:sp>
      <p:sp>
        <p:nvSpPr>
          <p:cNvPr id="1211" name="⋈"/>
          <p:cNvSpPr txBox="1"/>
          <p:nvPr/>
        </p:nvSpPr>
        <p:spPr>
          <a:xfrm>
            <a:off x="6161482" y="4584700"/>
            <a:ext cx="351680" cy="39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145" tIns="32145" rIns="32145" bIns="32145">
            <a:spAutoFit/>
          </a:bodyPr>
          <a:lstStyle>
            <a:lvl1pPr defTabSz="457200">
              <a:defRPr sz="2800">
                <a:latin typeface="MS PGothic"/>
                <a:ea typeface="MS PGothic"/>
                <a:cs typeface="MS PGothic"/>
                <a:sym typeface="MS PGothic"/>
              </a:defRPr>
            </a:lvl1pPr>
          </a:lstStyle>
          <a:p>
            <a:pPr/>
            <a:r>
              <a:t>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Total Cost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Total Cost</a:t>
            </a:r>
          </a:p>
        </p:txBody>
      </p:sp>
      <p:sp>
        <p:nvSpPr>
          <p:cNvPr id="1214" name="How To Calculate the Total Cost of a Query Execution Plan (QEP)?"/>
          <p:cNvSpPr txBox="1"/>
          <p:nvPr>
            <p:ph type="body" sz="half" idx="4294967295"/>
          </p:nvPr>
        </p:nvSpPr>
        <p:spPr>
          <a:xfrm>
            <a:off x="574675" y="2379662"/>
            <a:ext cx="8027988" cy="307657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spcBef>
                <a:spcPts val="1200"/>
              </a:spcBef>
              <a:buSzTx/>
              <a:buNone/>
              <a:tabLst>
                <a:tab pos="1651000" algn="l"/>
              </a:tabLst>
              <a:defRPr sz="5400">
                <a:solidFill>
                  <a:srgbClr val="FF0000"/>
                </a:solidFill>
              </a:defRPr>
            </a:lvl1pPr>
          </a:lstStyle>
          <a:p>
            <a:pPr/>
            <a:r>
              <a:t>How To Calculate the Total Cost of a Query Execution Plan (QEP)?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Total Cost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Total Cost</a:t>
            </a:r>
          </a:p>
        </p:txBody>
      </p:sp>
      <p:sp>
        <p:nvSpPr>
          <p:cNvPr id="1217" name="Summation of all cost factors…"/>
          <p:cNvSpPr txBox="1"/>
          <p:nvPr>
            <p:ph type="body" idx="4294967295"/>
          </p:nvPr>
        </p:nvSpPr>
        <p:spPr>
          <a:xfrm>
            <a:off x="544512" y="1751012"/>
            <a:ext cx="8027988" cy="47593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SzTx/>
              <a:buNone/>
              <a:tabLst>
                <a:tab pos="1651000" algn="l"/>
              </a:tabLst>
              <a:defRPr sz="2400"/>
            </a:pPr>
            <a:r>
              <a:t>Summation of all cost factors</a:t>
            </a:r>
          </a:p>
          <a:p>
            <a:pPr>
              <a:buSzTx/>
              <a:buNone/>
              <a:tabLst>
                <a:tab pos="1651000" algn="l"/>
              </a:tabLst>
              <a:defRPr sz="2400"/>
            </a:pPr>
          </a:p>
          <a:p>
            <a:pPr lvl="1" marL="285750" indent="171450">
              <a:spcBef>
                <a:spcPts val="0"/>
              </a:spcBef>
              <a:buSzTx/>
              <a:buNone/>
              <a:tabLst>
                <a:tab pos="1651000" algn="l"/>
              </a:tabLst>
              <a:defRPr sz="2000"/>
            </a:pPr>
            <a:r>
              <a:t>Total cost	= CPU cost + I/O cost + communication cost</a:t>
            </a:r>
          </a:p>
          <a:p>
            <a:pPr lvl="1" marL="285750" indent="171450">
              <a:spcBef>
                <a:spcPts val="0"/>
              </a:spcBef>
              <a:buSzTx/>
              <a:buNone/>
              <a:tabLst>
                <a:tab pos="1651000" algn="l"/>
              </a:tabLst>
              <a:defRPr sz="2000"/>
            </a:pPr>
          </a:p>
          <a:p>
            <a:pPr lvl="1" marL="285750" indent="171450">
              <a:spcBef>
                <a:spcPts val="0"/>
              </a:spcBef>
              <a:buSzTx/>
              <a:buNone/>
              <a:tabLst>
                <a:tab pos="1651000" algn="l"/>
              </a:tabLst>
              <a:defRPr sz="2000"/>
            </a:pPr>
            <a:r>
              <a:t>CPU cost	= unit instruction cost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* </a:t>
            </a:r>
            <a:r>
              <a:t>no.of instructions</a:t>
            </a:r>
          </a:p>
          <a:p>
            <a:pPr lvl="1" marL="285750" indent="171450">
              <a:spcBef>
                <a:spcPts val="0"/>
              </a:spcBef>
              <a:buSzTx/>
              <a:buNone/>
              <a:tabLst>
                <a:tab pos="1651000" algn="l"/>
              </a:tabLst>
              <a:defRPr sz="2000"/>
            </a:pPr>
          </a:p>
          <a:p>
            <a:pPr lvl="1" marL="285750" indent="171450">
              <a:spcBef>
                <a:spcPts val="0"/>
              </a:spcBef>
              <a:buSzTx/>
              <a:buNone/>
              <a:tabLst>
                <a:tab pos="1651000" algn="l"/>
              </a:tabLst>
              <a:defRPr sz="2000"/>
            </a:pPr>
            <a:r>
              <a:t>I/O cost 	= unit disk I/O cost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* </a:t>
            </a:r>
            <a:r>
              <a:t>no. of disk I/Os</a:t>
            </a:r>
          </a:p>
          <a:p>
            <a:pPr lvl="1" marL="285750" indent="171450">
              <a:spcBef>
                <a:spcPts val="0"/>
              </a:spcBef>
              <a:buSzTx/>
              <a:buNone/>
              <a:tabLst>
                <a:tab pos="1651000" algn="l"/>
              </a:tabLst>
              <a:defRPr sz="2000"/>
            </a:pPr>
          </a:p>
          <a:p>
            <a:pPr lvl="1" marL="285750" indent="171450">
              <a:spcBef>
                <a:spcPts val="0"/>
              </a:spcBef>
              <a:buSzTx/>
              <a:buNone/>
              <a:tabLst>
                <a:tab pos="1651000" algn="l"/>
              </a:tabLst>
              <a:defRPr sz="2000"/>
            </a:pPr>
            <a:r>
              <a:t>communication cost = message initiation + transmission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Response Time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Response Time</a:t>
            </a:r>
          </a:p>
        </p:txBody>
      </p:sp>
      <p:sp>
        <p:nvSpPr>
          <p:cNvPr id="1220" name="Elapsed time between the initiation and the completion of a query…"/>
          <p:cNvSpPr txBox="1"/>
          <p:nvPr>
            <p:ph type="body" idx="4294967295"/>
          </p:nvPr>
        </p:nvSpPr>
        <p:spPr>
          <a:xfrm>
            <a:off x="685800" y="1952625"/>
            <a:ext cx="7772400" cy="4445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110000"/>
              </a:lnSpc>
              <a:spcBef>
                <a:spcPts val="1700"/>
              </a:spcBef>
              <a:buSzTx/>
              <a:buNone/>
              <a:tabLst>
                <a:tab pos="2273300" algn="l"/>
              </a:tabLst>
              <a:defRPr sz="2400"/>
            </a:pPr>
            <a:r>
              <a:t>Elapsed time between the initiation and the completion of a query</a:t>
            </a:r>
          </a:p>
          <a:p>
            <a:pPr lvl="1" marL="1998662" indent="-1484312">
              <a:lnSpc>
                <a:spcPct val="110000"/>
              </a:lnSpc>
              <a:spcBef>
                <a:spcPts val="1100"/>
              </a:spcBef>
              <a:buSzTx/>
              <a:buNone/>
              <a:tabLst>
                <a:tab pos="2273300" algn="l"/>
              </a:tabLst>
              <a:defRPr sz="1600"/>
            </a:pPr>
            <a:r>
              <a:t>Response time			= CPU time + I/O time + communication time</a:t>
            </a:r>
          </a:p>
          <a:p>
            <a:pPr lvl="1" marL="1998662" indent="-1484312">
              <a:lnSpc>
                <a:spcPct val="110000"/>
              </a:lnSpc>
              <a:spcBef>
                <a:spcPts val="1100"/>
              </a:spcBef>
              <a:buSzTx/>
              <a:buNone/>
              <a:tabLst>
                <a:tab pos="2273300" algn="l"/>
              </a:tabLst>
              <a:defRPr sz="1600"/>
            </a:pPr>
            <a:r>
              <a:t>CPU time		= unit instruction time * no. of </a:t>
            </a:r>
            <a:r>
              <a:rPr>
                <a:solidFill>
                  <a:srgbClr val="009999"/>
                </a:solidFill>
              </a:rPr>
              <a:t>sequential </a:t>
            </a:r>
            <a:r>
              <a:t>instructions</a:t>
            </a:r>
          </a:p>
          <a:p>
            <a:pPr lvl="1" marL="1998662" indent="-1484312">
              <a:lnSpc>
                <a:spcPct val="110000"/>
              </a:lnSpc>
              <a:spcBef>
                <a:spcPts val="1400"/>
              </a:spcBef>
              <a:buSzTx/>
              <a:buNone/>
              <a:tabLst>
                <a:tab pos="2273300" algn="l"/>
              </a:tabLst>
              <a:defRPr sz="1600"/>
            </a:pPr>
            <a:r>
              <a:t>I/O time		= unit I/O time</a:t>
            </a:r>
            <a:r>
              <a:rPr sz="2000"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sz="1400"/>
              <a:t>* </a:t>
            </a:r>
            <a:r>
              <a:t>no. of </a:t>
            </a:r>
            <a:r>
              <a:rPr>
                <a:solidFill>
                  <a:srgbClr val="009999"/>
                </a:solidFill>
              </a:rPr>
              <a:t>sequential</a:t>
            </a:r>
            <a:r>
              <a:t> I/Os</a:t>
            </a:r>
          </a:p>
          <a:p>
            <a:pPr lvl="1" marL="1998662" indent="-1484312">
              <a:lnSpc>
                <a:spcPct val="110000"/>
              </a:lnSpc>
              <a:spcBef>
                <a:spcPts val="1400"/>
              </a:spcBef>
              <a:buSzTx/>
              <a:buNone/>
              <a:tabLst>
                <a:tab pos="2273300" algn="l"/>
              </a:tabLst>
              <a:defRPr sz="1600"/>
            </a:pPr>
            <a:r>
              <a:t>communication time 		= unit msg initiation time</a:t>
            </a:r>
            <a:r>
              <a:rPr sz="2000"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sz="1400"/>
              <a:t>* </a:t>
            </a:r>
            <a:r>
              <a:t>no. of </a:t>
            </a:r>
            <a:r>
              <a:rPr>
                <a:solidFill>
                  <a:srgbClr val="009999"/>
                </a:solidFill>
              </a:rPr>
              <a:t>sequential </a:t>
            </a:r>
            <a:r>
              <a:t>msg </a:t>
            </a:r>
          </a:p>
          <a:p>
            <a:pPr lvl="1" marL="1998662" indent="-1484312">
              <a:lnSpc>
                <a:spcPct val="50000"/>
              </a:lnSpc>
              <a:spcBef>
                <a:spcPts val="1400"/>
              </a:spcBef>
              <a:buSzTx/>
              <a:buNone/>
              <a:tabLst>
                <a:tab pos="2273300" algn="l"/>
              </a:tabLst>
              <a:defRPr sz="1600"/>
            </a:pPr>
            <a:r>
              <a:t>			+ unit transmission time</a:t>
            </a:r>
            <a:r>
              <a:rPr sz="2000"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sz="1400"/>
              <a:t>*</a:t>
            </a:r>
            <a:r>
              <a:rPr sz="1400">
                <a:latin typeface="Symbol"/>
                <a:ea typeface="Symbol"/>
                <a:cs typeface="Symbol"/>
                <a:sym typeface="Symbol"/>
              </a:rPr>
              <a:t> </a:t>
            </a:r>
            <a:r>
              <a:t>no. of </a:t>
            </a:r>
            <a:r>
              <a:rPr>
                <a:solidFill>
                  <a:srgbClr val="009999"/>
                </a:solidFill>
              </a:rPr>
              <a:t>sequential</a:t>
            </a:r>
            <a:r>
              <a:t> bytes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Optimization Statistics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Optimization Statistics</a:t>
            </a:r>
          </a:p>
        </p:txBody>
      </p:sp>
      <p:sp>
        <p:nvSpPr>
          <p:cNvPr id="1223" name="Primary cost factor: size of intermediate relations…"/>
          <p:cNvSpPr txBox="1"/>
          <p:nvPr>
            <p:ph type="body" idx="4294967295"/>
          </p:nvPr>
        </p:nvSpPr>
        <p:spPr>
          <a:xfrm>
            <a:off x="385762" y="2171700"/>
            <a:ext cx="8291513" cy="3924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900"/>
              </a:spcBef>
              <a:buChar char="•"/>
            </a:pPr>
            <a:r>
              <a:t>Primary cost factor: </a:t>
            </a:r>
            <a:r>
              <a:rPr>
                <a:solidFill>
                  <a:srgbClr val="009999"/>
                </a:solidFill>
              </a:rPr>
              <a:t>size of intermediate relations</a:t>
            </a:r>
            <a:endParaRPr>
              <a:solidFill>
                <a:srgbClr val="009999"/>
              </a:solidFill>
            </a:endParaRPr>
          </a:p>
          <a:p>
            <a:pPr lvl="1" marL="742950" indent="-285750">
              <a:spcBef>
                <a:spcPts val="800"/>
              </a:spcBef>
              <a:defRPr sz="2800"/>
            </a:pPr>
            <a:r>
              <a:t>Need to estimate their sizes</a:t>
            </a:r>
          </a:p>
          <a:p>
            <a:pPr>
              <a:spcBef>
                <a:spcPts val="900"/>
              </a:spcBef>
              <a:buChar char="•"/>
            </a:pPr>
            <a:r>
              <a:t>Make them precise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t>more costly to maintain</a:t>
            </a:r>
          </a:p>
          <a:p>
            <a:pPr>
              <a:spcBef>
                <a:spcPts val="900"/>
              </a:spcBef>
              <a:buChar char="•"/>
            </a:pPr>
            <a:r>
              <a:t>Simplifying assumption: uniform distribution of attribute values in a relation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Statistics"/>
          <p:cNvSpPr txBox="1"/>
          <p:nvPr>
            <p:ph type="title" idx="4294967295"/>
          </p:nvPr>
        </p:nvSpPr>
        <p:spPr>
          <a:xfrm>
            <a:off x="685800" y="787400"/>
            <a:ext cx="7772400" cy="9810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Statistics</a:t>
            </a:r>
          </a:p>
        </p:txBody>
      </p:sp>
      <p:sp>
        <p:nvSpPr>
          <p:cNvPr id="1226" name="For each relation R[A1, A2, …, An] fragmented as R1, …, Rr…"/>
          <p:cNvSpPr txBox="1"/>
          <p:nvPr>
            <p:ph type="body" idx="4294967295"/>
          </p:nvPr>
        </p:nvSpPr>
        <p:spPr>
          <a:xfrm>
            <a:off x="92075" y="1749425"/>
            <a:ext cx="8955088" cy="45910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800"/>
              </a:spcBef>
              <a:buChar char="•"/>
              <a:defRPr sz="2800"/>
            </a:pPr>
            <a:r>
              <a:t>For each relation </a:t>
            </a:r>
            <a:r>
              <a:rPr i="1"/>
              <a:t>R</a:t>
            </a:r>
            <a:r>
              <a:t>[</a:t>
            </a:r>
            <a:r>
              <a:rPr i="1"/>
              <a:t>A</a:t>
            </a:r>
            <a:r>
              <a:rPr baseline="-25000"/>
              <a:t>1</a:t>
            </a:r>
            <a:r>
              <a:t>, </a:t>
            </a:r>
            <a:r>
              <a:rPr i="1"/>
              <a:t>A</a:t>
            </a:r>
            <a:r>
              <a:rPr baseline="-25000"/>
              <a:t>2</a:t>
            </a:r>
            <a:r>
              <a:t>, …, </a:t>
            </a:r>
            <a:r>
              <a:rPr i="1"/>
              <a:t>A</a:t>
            </a:r>
            <a:r>
              <a:rPr baseline="-25000" i="1"/>
              <a:t>n</a:t>
            </a:r>
            <a:r>
              <a:t>] fragmented as </a:t>
            </a:r>
            <a:r>
              <a:rPr i="1"/>
              <a:t>R</a:t>
            </a:r>
            <a:r>
              <a:rPr baseline="-25000"/>
              <a:t>1</a:t>
            </a:r>
            <a:r>
              <a:t>, …, </a:t>
            </a:r>
            <a:r>
              <a:rPr i="1"/>
              <a:t>R</a:t>
            </a:r>
            <a:r>
              <a:rPr baseline="-25000" i="1"/>
              <a:t>r</a:t>
            </a:r>
            <a:endParaRPr i="1"/>
          </a:p>
          <a:p>
            <a:pPr lvl="1" marL="742950" indent="-285750">
              <a:lnSpc>
                <a:spcPct val="80000"/>
              </a:lnSpc>
              <a:defRPr sz="2400"/>
            </a:pPr>
            <a:r>
              <a:t>length of each attribute: </a:t>
            </a:r>
            <a:r>
              <a:rPr i="1"/>
              <a:t>length</a:t>
            </a:r>
            <a:r>
              <a:t>(</a:t>
            </a:r>
            <a:r>
              <a:rPr i="1"/>
              <a:t>A</a:t>
            </a:r>
            <a:r>
              <a:rPr baseline="-25000" i="1"/>
              <a:t>i</a:t>
            </a:r>
            <a:r>
              <a:t>) </a:t>
            </a:r>
          </a:p>
          <a:p>
            <a:pPr lvl="1" marL="742950" indent="-285750">
              <a:lnSpc>
                <a:spcPct val="80000"/>
              </a:lnSpc>
              <a:defRPr sz="2400"/>
            </a:pPr>
            <a:r>
              <a:t>the number of distinct values for each attribute in each fragment: </a:t>
            </a:r>
            <a:r>
              <a:rPr i="1"/>
              <a:t>card</a:t>
            </a:r>
            <a:r>
              <a:t>(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baseline="-25000" i="1"/>
              <a:t>A</a:t>
            </a:r>
            <a:r>
              <a:rPr baseline="-50000" i="1"/>
              <a:t>i</a:t>
            </a:r>
            <a:r>
              <a:rPr i="1"/>
              <a:t>R</a:t>
            </a:r>
            <a:r>
              <a:rPr baseline="-25000" i="1"/>
              <a:t>j</a:t>
            </a:r>
            <a:r>
              <a:t>)</a:t>
            </a:r>
          </a:p>
          <a:p>
            <a:pPr lvl="1" marL="742950" indent="-285750">
              <a:lnSpc>
                <a:spcPct val="80000"/>
              </a:lnSpc>
              <a:defRPr sz="2400"/>
            </a:pPr>
            <a:r>
              <a:t>maximum and minimum values in the domain of each attribute: </a:t>
            </a:r>
            <a:r>
              <a:rPr i="1"/>
              <a:t>min</a:t>
            </a:r>
            <a:r>
              <a:t>(</a:t>
            </a:r>
            <a:r>
              <a:rPr i="1"/>
              <a:t>A</a:t>
            </a:r>
            <a:r>
              <a:rPr baseline="-25000" i="1"/>
              <a:t>i</a:t>
            </a:r>
            <a:r>
              <a:t>), </a:t>
            </a:r>
            <a:r>
              <a:rPr i="1"/>
              <a:t>ma</a:t>
            </a:r>
            <a:r>
              <a:t>x(</a:t>
            </a:r>
            <a:r>
              <a:rPr i="1"/>
              <a:t>A</a:t>
            </a:r>
            <a:r>
              <a:rPr baseline="-25000" i="1"/>
              <a:t>i</a:t>
            </a:r>
            <a:r>
              <a:t>)</a:t>
            </a:r>
          </a:p>
          <a:p>
            <a:pPr lvl="1" marL="742950" indent="-285750">
              <a:lnSpc>
                <a:spcPct val="80000"/>
              </a:lnSpc>
              <a:defRPr sz="2400"/>
            </a:pPr>
            <a:r>
              <a:t>the cardinalities of each domain: </a:t>
            </a:r>
            <a:r>
              <a:rPr i="1"/>
              <a:t>card</a:t>
            </a:r>
            <a:r>
              <a:t>(</a:t>
            </a:r>
            <a:r>
              <a:rPr i="1"/>
              <a:t>dom</a:t>
            </a:r>
            <a:r>
              <a:t>[</a:t>
            </a:r>
            <a:r>
              <a:rPr i="1"/>
              <a:t>A</a:t>
            </a:r>
            <a:r>
              <a:rPr baseline="-25000" i="1"/>
              <a:t>i</a:t>
            </a:r>
            <a:r>
              <a:t>])</a:t>
            </a:r>
          </a:p>
          <a:p>
            <a:pPr>
              <a:lnSpc>
                <a:spcPct val="80000"/>
              </a:lnSpc>
              <a:spcBef>
                <a:spcPts val="800"/>
              </a:spcBef>
              <a:buChar char="•"/>
              <a:defRPr sz="2800"/>
            </a:pPr>
            <a:r>
              <a:t>The cardinalities of each fragment: </a:t>
            </a:r>
            <a:r>
              <a:rPr i="1"/>
              <a:t>card</a:t>
            </a:r>
            <a:r>
              <a:t>(</a:t>
            </a:r>
            <a:r>
              <a:rPr i="1"/>
              <a:t>R</a:t>
            </a:r>
            <a:r>
              <a:rPr baseline="-25000" i="1"/>
              <a:t>j</a:t>
            </a:r>
            <a:r>
              <a:t>) Selectivity factor (SF) of each operation for relations</a:t>
            </a:r>
          </a:p>
          <a:p>
            <a:pPr lvl="1" marL="742950" indent="-285750">
              <a:lnSpc>
                <a:spcPct val="80000"/>
              </a:lnSpc>
              <a:spcBef>
                <a:spcPts val="600"/>
              </a:spcBef>
              <a:defRPr sz="2000"/>
            </a:pPr>
            <a:r>
              <a:t>For joins</a:t>
            </a:r>
          </a:p>
        </p:txBody>
      </p:sp>
      <p:grpSp>
        <p:nvGrpSpPr>
          <p:cNvPr id="1231" name="Group"/>
          <p:cNvGrpSpPr/>
          <p:nvPr/>
        </p:nvGrpSpPr>
        <p:grpSpPr>
          <a:xfrm>
            <a:off x="2546349" y="5395912"/>
            <a:ext cx="3392863" cy="865387"/>
            <a:chOff x="0" y="0"/>
            <a:chExt cx="3392861" cy="865385"/>
          </a:xfrm>
        </p:grpSpPr>
        <p:sp>
          <p:nvSpPr>
            <p:cNvPr id="1227" name="SF ⋈ (R,S) ="/>
            <p:cNvSpPr txBox="1"/>
            <p:nvPr/>
          </p:nvSpPr>
          <p:spPr>
            <a:xfrm>
              <a:off x="0" y="306559"/>
              <a:ext cx="1434199" cy="4823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 defTabSz="457200">
                <a:defRPr i="1" sz="1800">
                  <a:latin typeface="Arial"/>
                  <a:ea typeface="Arial"/>
                  <a:cs typeface="Arial"/>
                  <a:sym typeface="Arial"/>
                </a:defRPr>
              </a:pPr>
              <a:r>
                <a:t>SF</a:t>
              </a:r>
              <a:r>
                <a:rPr i="0"/>
                <a:t> </a:t>
              </a:r>
              <a:r>
                <a:rPr baseline="-25000" i="0" sz="2800"/>
                <a:t>⋈</a:t>
              </a:r>
              <a:r>
                <a:rPr i="0"/>
                <a:t> (</a:t>
              </a:r>
              <a:r>
                <a:t>R</a:t>
              </a:r>
              <a:r>
                <a:rPr i="0"/>
                <a:t>,</a:t>
              </a:r>
              <a:r>
                <a:t>S</a:t>
              </a:r>
              <a:r>
                <a:rPr i="0"/>
                <a:t>) =</a:t>
              </a:r>
            </a:p>
          </p:txBody>
        </p:sp>
        <p:sp>
          <p:nvSpPr>
            <p:cNvPr id="1228" name="card(R ⋈S)"/>
            <p:cNvSpPr txBox="1"/>
            <p:nvPr/>
          </p:nvSpPr>
          <p:spPr>
            <a:xfrm>
              <a:off x="1692512" y="0"/>
              <a:ext cx="1427376" cy="379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t">
              <a:spAutoFit/>
            </a:bodyPr>
            <a:lstStyle/>
            <a:p>
              <a:pPr defTabSz="457200">
                <a:defRPr i="1" sz="1800">
                  <a:latin typeface="Arial"/>
                  <a:ea typeface="Arial"/>
                  <a:cs typeface="Arial"/>
                  <a:sym typeface="Arial"/>
                </a:defRPr>
              </a:pPr>
              <a:r>
                <a:t>card</a:t>
              </a:r>
              <a:r>
                <a:rPr i="0"/>
                <a:t>(</a:t>
              </a:r>
              <a:r>
                <a:t>R</a:t>
              </a:r>
              <a:r>
                <a:rPr i="0"/>
                <a:t> </a:t>
              </a:r>
              <a:r>
                <a:rPr i="0" sz="2500"/>
                <a:t>⋈</a:t>
              </a:r>
              <a:r>
                <a:t>S</a:t>
              </a:r>
              <a:r>
                <a:rPr i="0"/>
                <a:t>)</a:t>
              </a:r>
            </a:p>
          </p:txBody>
        </p:sp>
        <p:sp>
          <p:nvSpPr>
            <p:cNvPr id="1229" name="card(R) * card(S)"/>
            <p:cNvSpPr txBox="1"/>
            <p:nvPr/>
          </p:nvSpPr>
          <p:spPr>
            <a:xfrm>
              <a:off x="1563813" y="517264"/>
              <a:ext cx="1829049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 defTabSz="457200">
                <a:defRPr i="1" sz="1800">
                  <a:latin typeface="Arial"/>
                  <a:ea typeface="Arial"/>
                  <a:cs typeface="Arial"/>
                  <a:sym typeface="Arial"/>
                </a:defRPr>
              </a:pPr>
              <a:r>
                <a:t>card</a:t>
              </a:r>
              <a:r>
                <a:rPr i="0"/>
                <a:t>(</a:t>
              </a:r>
              <a:r>
                <a:t>R</a:t>
              </a:r>
              <a:r>
                <a:rPr i="0"/>
                <a:t>) * </a:t>
              </a:r>
              <a:r>
                <a:t>card</a:t>
              </a:r>
              <a:r>
                <a:rPr i="0"/>
                <a:t>(</a:t>
              </a:r>
              <a:r>
                <a:t>S</a:t>
              </a:r>
              <a:r>
                <a:rPr i="0"/>
                <a:t>)</a:t>
              </a:r>
            </a:p>
          </p:txBody>
        </p:sp>
        <p:sp>
          <p:nvSpPr>
            <p:cNvPr id="1230" name="Line"/>
            <p:cNvSpPr/>
            <p:nvPr/>
          </p:nvSpPr>
          <p:spPr>
            <a:xfrm>
              <a:off x="1548984" y="494996"/>
              <a:ext cx="1714619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Intermediate Relation Sizes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Intermediate Relation Sizes</a:t>
            </a:r>
          </a:p>
        </p:txBody>
      </p:sp>
      <p:sp>
        <p:nvSpPr>
          <p:cNvPr id="1234" name="Selection…"/>
          <p:cNvSpPr txBox="1"/>
          <p:nvPr>
            <p:ph type="body" sz="quarter" idx="4294967295"/>
          </p:nvPr>
        </p:nvSpPr>
        <p:spPr>
          <a:xfrm>
            <a:off x="268287" y="1758950"/>
            <a:ext cx="7693026" cy="13604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None/>
              <a:defRPr>
                <a:solidFill>
                  <a:srgbClr val="009999"/>
                </a:solidFill>
              </a:defRPr>
            </a:pPr>
            <a:r>
              <a:t>Selection</a:t>
            </a:r>
          </a:p>
          <a:p>
            <a:pPr lvl="2" marL="228600" indent="685800">
              <a:lnSpc>
                <a:spcPct val="80000"/>
              </a:lnSpc>
              <a:spcBef>
                <a:spcPts val="0"/>
              </a:spcBef>
              <a:buSzTx/>
              <a:buNone/>
              <a:defRPr i="1" sz="2000"/>
            </a:pPr>
            <a:r>
              <a:t>size</a:t>
            </a:r>
            <a:r>
              <a:rPr i="0"/>
              <a:t>(</a:t>
            </a:r>
            <a:r>
              <a:t>R</a:t>
            </a:r>
            <a:r>
              <a:rPr i="0"/>
              <a:t>) = </a:t>
            </a:r>
            <a:r>
              <a:t>card</a:t>
            </a:r>
            <a:r>
              <a:rPr i="0"/>
              <a:t>(</a:t>
            </a:r>
            <a:r>
              <a:t>R</a:t>
            </a:r>
            <a:r>
              <a:rPr i="0"/>
              <a:t>) × </a:t>
            </a:r>
            <a:r>
              <a:t>length</a:t>
            </a:r>
            <a:r>
              <a:rPr i="0"/>
              <a:t>(</a:t>
            </a:r>
            <a:r>
              <a:t>R</a:t>
            </a:r>
            <a:r>
              <a:rPr i="0"/>
              <a:t>)</a:t>
            </a:r>
          </a:p>
          <a:p>
            <a:pPr lvl="2" marL="228600" indent="685800">
              <a:lnSpc>
                <a:spcPct val="80000"/>
              </a:lnSpc>
              <a:spcBef>
                <a:spcPts val="0"/>
              </a:spcBef>
              <a:buSzTx/>
              <a:buNone/>
              <a:defRPr i="1" sz="2000"/>
            </a:pPr>
            <a:r>
              <a:t>card</a:t>
            </a:r>
            <a:r>
              <a:rPr i="0"/>
              <a:t>(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/>
              <a:t>F</a:t>
            </a:r>
            <a:r>
              <a:rPr i="0"/>
              <a:t>(</a:t>
            </a:r>
            <a:r>
              <a:t>R</a:t>
            </a:r>
            <a:r>
              <a:rPr i="0"/>
              <a:t>)) = </a:t>
            </a:r>
            <a:r>
              <a:t>SF</a:t>
            </a:r>
            <a:r>
              <a:rPr baseline="-25000" i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i="0"/>
              <a:t>(</a:t>
            </a:r>
            <a:r>
              <a:t>F</a:t>
            </a:r>
            <a:r>
              <a:rPr i="0"/>
              <a:t>) × </a:t>
            </a:r>
            <a:r>
              <a:t>card</a:t>
            </a:r>
            <a:r>
              <a:rPr i="0"/>
              <a:t>(R)</a:t>
            </a:r>
          </a:p>
        </p:txBody>
      </p:sp>
      <p:grpSp>
        <p:nvGrpSpPr>
          <p:cNvPr id="1237" name="Group"/>
          <p:cNvGrpSpPr/>
          <p:nvPr/>
        </p:nvGrpSpPr>
        <p:grpSpPr>
          <a:xfrm>
            <a:off x="488949" y="3198812"/>
            <a:ext cx="2134249" cy="451942"/>
            <a:chOff x="0" y="0"/>
            <a:chExt cx="2134247" cy="451941"/>
          </a:xfrm>
        </p:grpSpPr>
        <p:sp>
          <p:nvSpPr>
            <p:cNvPr id="1235" name="S Fσ(A = value) ="/>
            <p:cNvSpPr txBox="1"/>
            <p:nvPr/>
          </p:nvSpPr>
          <p:spPr>
            <a:xfrm>
              <a:off x="0" y="17462"/>
              <a:ext cx="1883542" cy="434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 defTabSz="457200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S F</a:t>
              </a:r>
              <a:r>
                <a:rPr baseline="-25000">
                  <a:latin typeface="Symbol"/>
                  <a:ea typeface="Symbol"/>
                  <a:cs typeface="Symbol"/>
                  <a:sym typeface="Symbol"/>
                </a:rPr>
                <a:t>s</a:t>
              </a:r>
              <a:r>
                <a:t>(A = value) = </a:t>
              </a:r>
            </a:p>
          </p:txBody>
        </p:sp>
        <p:sp>
          <p:nvSpPr>
            <p:cNvPr id="1236" name="?"/>
            <p:cNvSpPr txBox="1"/>
            <p:nvPr/>
          </p:nvSpPr>
          <p:spPr>
            <a:xfrm>
              <a:off x="1922462" y="0"/>
              <a:ext cx="211786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solidFill>
                    <a:srgbClr val="FF0000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1240" name="Group"/>
          <p:cNvGrpSpPr/>
          <p:nvPr/>
        </p:nvGrpSpPr>
        <p:grpSpPr>
          <a:xfrm>
            <a:off x="488949" y="3865562"/>
            <a:ext cx="2145832" cy="461467"/>
            <a:chOff x="0" y="0"/>
            <a:chExt cx="2145830" cy="461466"/>
          </a:xfrm>
        </p:grpSpPr>
        <p:sp>
          <p:nvSpPr>
            <p:cNvPr id="1238" name="S Fσ(A &gt;value) ="/>
            <p:cNvSpPr txBox="1"/>
            <p:nvPr/>
          </p:nvSpPr>
          <p:spPr>
            <a:xfrm>
              <a:off x="0" y="26987"/>
              <a:ext cx="1819991" cy="434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 defTabSz="457200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S F</a:t>
              </a:r>
              <a:r>
                <a:rPr baseline="-25000">
                  <a:latin typeface="Symbol"/>
                  <a:ea typeface="Symbol"/>
                  <a:cs typeface="Symbol"/>
                  <a:sym typeface="Symbol"/>
                </a:rPr>
                <a:t>s</a:t>
              </a:r>
              <a:r>
                <a:t>(A &gt;value) = </a:t>
              </a:r>
            </a:p>
          </p:txBody>
        </p:sp>
        <p:sp>
          <p:nvSpPr>
            <p:cNvPr id="1239" name="?"/>
            <p:cNvSpPr txBox="1"/>
            <p:nvPr/>
          </p:nvSpPr>
          <p:spPr>
            <a:xfrm>
              <a:off x="1934045" y="0"/>
              <a:ext cx="211786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algn="ctr" defTabSz="457200">
                <a:defRPr sz="1800">
                  <a:solidFill>
                    <a:srgbClr val="FF0000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?</a:t>
              </a:r>
            </a:p>
          </p:txBody>
        </p:sp>
      </p:grpSp>
      <p:grpSp>
        <p:nvGrpSpPr>
          <p:cNvPr id="1243" name="Group"/>
          <p:cNvGrpSpPr/>
          <p:nvPr/>
        </p:nvGrpSpPr>
        <p:grpSpPr>
          <a:xfrm>
            <a:off x="488949" y="4568824"/>
            <a:ext cx="2146625" cy="434480"/>
            <a:chOff x="0" y="0"/>
            <a:chExt cx="2146624" cy="434478"/>
          </a:xfrm>
        </p:grpSpPr>
        <p:sp>
          <p:nvSpPr>
            <p:cNvPr id="1241" name="S Fσ(A &lt;value) ="/>
            <p:cNvSpPr txBox="1"/>
            <p:nvPr/>
          </p:nvSpPr>
          <p:spPr>
            <a:xfrm>
              <a:off x="0" y="0"/>
              <a:ext cx="1819991" cy="434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 defTabSz="457200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S F</a:t>
              </a:r>
              <a:r>
                <a:rPr baseline="-25000">
                  <a:latin typeface="Symbol"/>
                  <a:ea typeface="Symbol"/>
                  <a:cs typeface="Symbol"/>
                  <a:sym typeface="Symbol"/>
                </a:rPr>
                <a:t>s</a:t>
              </a:r>
              <a:r>
                <a:t>(A &lt;value) = </a:t>
              </a:r>
            </a:p>
          </p:txBody>
        </p:sp>
        <p:sp>
          <p:nvSpPr>
            <p:cNvPr id="1242" name="?"/>
            <p:cNvSpPr txBox="1"/>
            <p:nvPr/>
          </p:nvSpPr>
          <p:spPr>
            <a:xfrm>
              <a:off x="1934839" y="1587"/>
              <a:ext cx="211786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algn="ctr" defTabSz="457200">
                <a:defRPr sz="1800">
                  <a:solidFill>
                    <a:srgbClr val="FF0000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1244" name="length of each attribute: length(Ai)…"/>
          <p:cNvSpPr txBox="1"/>
          <p:nvPr/>
        </p:nvSpPr>
        <p:spPr>
          <a:xfrm>
            <a:off x="4119245" y="3132137"/>
            <a:ext cx="4455160" cy="3072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defTabSz="457200">
              <a:lnSpc>
                <a:spcPct val="80000"/>
              </a:lnSpc>
              <a:spcBef>
                <a:spcPts val="600"/>
              </a:spcBef>
              <a:buSzPct val="100000"/>
              <a:buChar char="•"/>
              <a:defRPr sz="2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length of each attribute: length(A</a:t>
            </a:r>
            <a:r>
              <a:rPr baseline="-25000"/>
              <a:t>i</a:t>
            </a:r>
            <a:r>
              <a:t>) </a:t>
            </a:r>
          </a:p>
          <a:p>
            <a:pPr marL="342900" indent="-342900" defTabSz="457200">
              <a:lnSpc>
                <a:spcPct val="80000"/>
              </a:lnSpc>
              <a:spcBef>
                <a:spcPts val="600"/>
              </a:spcBef>
              <a:buSzPct val="100000"/>
              <a:buChar char="•"/>
              <a:defRPr sz="2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number of distinct values for each attribute in each fragment: card(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baseline="-25000"/>
              <a:t>A</a:t>
            </a:r>
            <a:r>
              <a:rPr baseline="-50000"/>
              <a:t>i</a:t>
            </a:r>
            <a:r>
              <a:t>R</a:t>
            </a:r>
            <a:r>
              <a:rPr baseline="-25000"/>
              <a:t>j</a:t>
            </a:r>
            <a:r>
              <a:t>)</a:t>
            </a:r>
          </a:p>
          <a:p>
            <a:pPr marL="342900" indent="-342900" defTabSz="457200">
              <a:lnSpc>
                <a:spcPct val="80000"/>
              </a:lnSpc>
              <a:spcBef>
                <a:spcPts val="600"/>
              </a:spcBef>
              <a:buSzPct val="100000"/>
              <a:buChar char="•"/>
              <a:defRPr sz="2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maximum and minimum values in the domain of each attribute: min(A</a:t>
            </a:r>
            <a:r>
              <a:rPr baseline="-25000"/>
              <a:t>i</a:t>
            </a:r>
            <a:r>
              <a:t>), max(A</a:t>
            </a:r>
            <a:r>
              <a:rPr baseline="-25000"/>
              <a:t>i</a:t>
            </a:r>
            <a:r>
              <a:t>)</a:t>
            </a:r>
          </a:p>
          <a:p>
            <a:pPr marL="342900" indent="-342900" defTabSz="457200">
              <a:lnSpc>
                <a:spcPct val="80000"/>
              </a:lnSpc>
              <a:spcBef>
                <a:spcPts val="600"/>
              </a:spcBef>
              <a:buSzPct val="100000"/>
              <a:buChar char="•"/>
              <a:defRPr sz="2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the cardinalities of each domain: card(dom[A</a:t>
            </a:r>
            <a:r>
              <a:rPr baseline="-25000"/>
              <a:t>i</a:t>
            </a:r>
            <a:r>
              <a:t>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Intermediate Relation Sizes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Intermediate Relation Sizes</a:t>
            </a:r>
          </a:p>
        </p:txBody>
      </p:sp>
      <p:sp>
        <p:nvSpPr>
          <p:cNvPr id="1247" name="Selection…"/>
          <p:cNvSpPr txBox="1"/>
          <p:nvPr>
            <p:ph type="body" sz="quarter" idx="4294967295"/>
          </p:nvPr>
        </p:nvSpPr>
        <p:spPr>
          <a:xfrm>
            <a:off x="268287" y="1758950"/>
            <a:ext cx="7693026" cy="13604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buSzTx/>
              <a:buNone/>
              <a:defRPr>
                <a:solidFill>
                  <a:srgbClr val="009999"/>
                </a:solidFill>
              </a:defRPr>
            </a:pPr>
            <a:r>
              <a:t>Selection</a:t>
            </a:r>
          </a:p>
          <a:p>
            <a:pPr lvl="2" marL="228600" indent="685800">
              <a:lnSpc>
                <a:spcPct val="80000"/>
              </a:lnSpc>
              <a:spcBef>
                <a:spcPts val="0"/>
              </a:spcBef>
              <a:buSzTx/>
              <a:buNone/>
              <a:defRPr i="1" sz="2000"/>
            </a:pPr>
            <a:r>
              <a:t>size</a:t>
            </a:r>
            <a:r>
              <a:rPr i="0"/>
              <a:t>(</a:t>
            </a:r>
            <a:r>
              <a:t>R</a:t>
            </a:r>
            <a:r>
              <a:rPr i="0"/>
              <a:t>) = </a:t>
            </a:r>
            <a:r>
              <a:t>card</a:t>
            </a:r>
            <a:r>
              <a:rPr i="0"/>
              <a:t>(</a:t>
            </a:r>
            <a:r>
              <a:t>R</a:t>
            </a:r>
            <a:r>
              <a:rPr i="0"/>
              <a:t>) × </a:t>
            </a:r>
            <a:r>
              <a:t>length</a:t>
            </a:r>
            <a:r>
              <a:rPr i="0"/>
              <a:t>(</a:t>
            </a:r>
            <a:r>
              <a:t>R</a:t>
            </a:r>
            <a:r>
              <a:rPr i="0"/>
              <a:t>)</a:t>
            </a:r>
          </a:p>
          <a:p>
            <a:pPr lvl="2" marL="228600" indent="685800">
              <a:lnSpc>
                <a:spcPct val="80000"/>
              </a:lnSpc>
              <a:spcBef>
                <a:spcPts val="0"/>
              </a:spcBef>
              <a:buSzTx/>
              <a:buNone/>
              <a:defRPr i="1" sz="2000"/>
            </a:pPr>
            <a:r>
              <a:t>card</a:t>
            </a:r>
            <a:r>
              <a:rPr i="0"/>
              <a:t>(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/>
              <a:t>F</a:t>
            </a:r>
            <a:r>
              <a:rPr i="0"/>
              <a:t>(</a:t>
            </a:r>
            <a:r>
              <a:t>R</a:t>
            </a:r>
            <a:r>
              <a:rPr i="0"/>
              <a:t>)) = </a:t>
            </a:r>
            <a:r>
              <a:t>SF</a:t>
            </a:r>
            <a:r>
              <a:rPr baseline="-25000" i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i="0"/>
              <a:t>(</a:t>
            </a:r>
            <a:r>
              <a:t>F</a:t>
            </a:r>
            <a:r>
              <a:rPr i="0"/>
              <a:t>) × </a:t>
            </a:r>
            <a:r>
              <a:t>card</a:t>
            </a:r>
            <a:r>
              <a:rPr i="0"/>
              <a:t>(</a:t>
            </a:r>
            <a:r>
              <a:t>R</a:t>
            </a:r>
            <a:r>
              <a:rPr i="0"/>
              <a:t>)</a:t>
            </a: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sz="2000"/>
            </a:pPr>
            <a:r>
              <a:t>where</a:t>
            </a:r>
          </a:p>
        </p:txBody>
      </p:sp>
      <p:grpSp>
        <p:nvGrpSpPr>
          <p:cNvPr id="1252" name="Group"/>
          <p:cNvGrpSpPr/>
          <p:nvPr/>
        </p:nvGrpSpPr>
        <p:grpSpPr>
          <a:xfrm>
            <a:off x="1697036" y="3025774"/>
            <a:ext cx="3092032" cy="811786"/>
            <a:chOff x="0" y="0"/>
            <a:chExt cx="3092030" cy="811784"/>
          </a:xfrm>
        </p:grpSpPr>
        <p:sp>
          <p:nvSpPr>
            <p:cNvPr id="1248" name="S Fσ(A = value) ="/>
            <p:cNvSpPr txBox="1"/>
            <p:nvPr/>
          </p:nvSpPr>
          <p:spPr>
            <a:xfrm>
              <a:off x="0" y="139700"/>
              <a:ext cx="1883542" cy="434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 defTabSz="457200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S F</a:t>
              </a:r>
              <a:r>
                <a:rPr baseline="-25000">
                  <a:latin typeface="Symbol"/>
                  <a:ea typeface="Symbol"/>
                  <a:cs typeface="Symbol"/>
                  <a:sym typeface="Symbol"/>
                </a:rPr>
                <a:t>s</a:t>
              </a:r>
              <a:r>
                <a:t>(A = value) = </a:t>
              </a:r>
            </a:p>
          </p:txBody>
        </p:sp>
        <p:sp>
          <p:nvSpPr>
            <p:cNvPr id="1249" name="Line"/>
            <p:cNvSpPr/>
            <p:nvPr/>
          </p:nvSpPr>
          <p:spPr>
            <a:xfrm>
              <a:off x="1881188" y="339725"/>
              <a:ext cx="1206501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0" name="card(∏A(R))"/>
            <p:cNvSpPr txBox="1"/>
            <p:nvPr/>
          </p:nvSpPr>
          <p:spPr>
            <a:xfrm>
              <a:off x="1909762" y="361950"/>
              <a:ext cx="1182269" cy="4498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 defTabSz="457200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card(∏</a:t>
              </a:r>
              <a:r>
                <a:rPr baseline="-25000"/>
                <a:t>A</a:t>
              </a:r>
              <a:r>
                <a:t>(R))</a:t>
              </a:r>
            </a:p>
          </p:txBody>
        </p:sp>
        <p:sp>
          <p:nvSpPr>
            <p:cNvPr id="1251" name="1"/>
            <p:cNvSpPr txBox="1"/>
            <p:nvPr/>
          </p:nvSpPr>
          <p:spPr>
            <a:xfrm>
              <a:off x="2400300" y="0"/>
              <a:ext cx="228702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257" name="Group"/>
          <p:cNvGrpSpPr/>
          <p:nvPr/>
        </p:nvGrpSpPr>
        <p:grpSpPr>
          <a:xfrm>
            <a:off x="1697036" y="3702050"/>
            <a:ext cx="3552141" cy="733425"/>
            <a:chOff x="0" y="0"/>
            <a:chExt cx="3552139" cy="733425"/>
          </a:xfrm>
        </p:grpSpPr>
        <p:sp>
          <p:nvSpPr>
            <p:cNvPr id="1253" name="S Fσ(A &gt;value) ="/>
            <p:cNvSpPr txBox="1"/>
            <p:nvPr/>
          </p:nvSpPr>
          <p:spPr>
            <a:xfrm>
              <a:off x="0" y="139700"/>
              <a:ext cx="1819991" cy="434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 defTabSz="457200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S F</a:t>
              </a:r>
              <a:r>
                <a:rPr baseline="-25000">
                  <a:latin typeface="Symbol"/>
                  <a:ea typeface="Symbol"/>
                  <a:cs typeface="Symbol"/>
                  <a:sym typeface="Symbol"/>
                </a:rPr>
                <a:t>s</a:t>
              </a:r>
              <a:r>
                <a:t>(A &gt;value) = </a:t>
              </a:r>
            </a:p>
          </p:txBody>
        </p:sp>
        <p:sp>
          <p:nvSpPr>
            <p:cNvPr id="1254" name="Line"/>
            <p:cNvSpPr/>
            <p:nvPr/>
          </p:nvSpPr>
          <p:spPr>
            <a:xfrm>
              <a:off x="1752600" y="339725"/>
              <a:ext cx="1747839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5" name="max(A) – min(A)"/>
            <p:cNvSpPr txBox="1"/>
            <p:nvPr/>
          </p:nvSpPr>
          <p:spPr>
            <a:xfrm>
              <a:off x="1793875" y="327025"/>
              <a:ext cx="1758265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max(A) – min(A) </a:t>
              </a:r>
            </a:p>
          </p:txBody>
        </p:sp>
        <p:sp>
          <p:nvSpPr>
            <p:cNvPr id="1256" name="max(A) – value"/>
            <p:cNvSpPr txBox="1"/>
            <p:nvPr/>
          </p:nvSpPr>
          <p:spPr>
            <a:xfrm>
              <a:off x="1888814" y="0"/>
              <a:ext cx="1580186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algn="ctr" defTabSz="457200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max(A) – value</a:t>
              </a:r>
            </a:p>
          </p:txBody>
        </p:sp>
      </p:grpSp>
      <p:grpSp>
        <p:nvGrpSpPr>
          <p:cNvPr id="1262" name="Group"/>
          <p:cNvGrpSpPr/>
          <p:nvPr/>
        </p:nvGrpSpPr>
        <p:grpSpPr>
          <a:xfrm>
            <a:off x="1697036" y="4378325"/>
            <a:ext cx="3552141" cy="733425"/>
            <a:chOff x="0" y="0"/>
            <a:chExt cx="3552139" cy="733425"/>
          </a:xfrm>
        </p:grpSpPr>
        <p:sp>
          <p:nvSpPr>
            <p:cNvPr id="1258" name="S Fσ(A &lt;value) ="/>
            <p:cNvSpPr txBox="1"/>
            <p:nvPr/>
          </p:nvSpPr>
          <p:spPr>
            <a:xfrm>
              <a:off x="0" y="139700"/>
              <a:ext cx="1819991" cy="434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 defTabSz="457200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pPr>
              <a:r>
                <a:t>S F</a:t>
              </a:r>
              <a:r>
                <a:rPr baseline="-25000">
                  <a:latin typeface="Symbol"/>
                  <a:ea typeface="Symbol"/>
                  <a:cs typeface="Symbol"/>
                  <a:sym typeface="Symbol"/>
                </a:rPr>
                <a:t>s</a:t>
              </a:r>
              <a:r>
                <a:t>(A &lt;value) = </a:t>
              </a:r>
            </a:p>
          </p:txBody>
        </p:sp>
        <p:sp>
          <p:nvSpPr>
            <p:cNvPr id="1259" name="Line"/>
            <p:cNvSpPr/>
            <p:nvPr/>
          </p:nvSpPr>
          <p:spPr>
            <a:xfrm>
              <a:off x="1752600" y="339725"/>
              <a:ext cx="1747839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0" name="max(A) – min(A)"/>
            <p:cNvSpPr txBox="1"/>
            <p:nvPr/>
          </p:nvSpPr>
          <p:spPr>
            <a:xfrm>
              <a:off x="1793875" y="327025"/>
              <a:ext cx="1758265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max(A) – min(A) </a:t>
              </a:r>
            </a:p>
          </p:txBody>
        </p:sp>
        <p:sp>
          <p:nvSpPr>
            <p:cNvPr id="1261" name="value  – min(A)"/>
            <p:cNvSpPr txBox="1"/>
            <p:nvPr/>
          </p:nvSpPr>
          <p:spPr>
            <a:xfrm>
              <a:off x="1881264" y="0"/>
              <a:ext cx="1596873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algn="ctr" defTabSz="457200">
                <a:defRPr sz="1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pPr/>
              <a:r>
                <a:t>value  – min(A)</a:t>
              </a:r>
            </a:p>
          </p:txBody>
        </p:sp>
      </p:grpSp>
      <p:sp>
        <p:nvSpPr>
          <p:cNvPr id="1263" name="SFσ(p(Ai)∧ p(Aj)) = SFσ(p(Ai)) × SFσ(p(Aj))…"/>
          <p:cNvSpPr txBox="1"/>
          <p:nvPr/>
        </p:nvSpPr>
        <p:spPr>
          <a:xfrm>
            <a:off x="593722" y="5386387"/>
            <a:ext cx="6623786" cy="99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spcBef>
                <a:spcPts val="1200"/>
              </a:spcBef>
              <a:defRPr sz="18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SF</a:t>
            </a:r>
            <a:r>
              <a:rPr baseline="-250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t>(p(A</a:t>
            </a:r>
            <a:r>
              <a:rPr baseline="-25000"/>
              <a:t>i</a:t>
            </a:r>
            <a:r>
              <a:t>)</a:t>
            </a:r>
            <a:r>
              <a:rPr sz="2000">
                <a:latin typeface="Symbol"/>
                <a:ea typeface="Symbol"/>
                <a:cs typeface="Symbol"/>
                <a:sym typeface="Symbol"/>
              </a:rPr>
              <a:t>Ù</a:t>
            </a:r>
            <a:r>
              <a:rPr sz="2000"/>
              <a:t> </a:t>
            </a:r>
            <a:r>
              <a:t>p(A</a:t>
            </a:r>
            <a:r>
              <a:rPr baseline="-25000"/>
              <a:t>j</a:t>
            </a:r>
            <a:r>
              <a:t>)) = SF</a:t>
            </a:r>
            <a:r>
              <a:rPr baseline="-250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t>(p(A</a:t>
            </a:r>
            <a:r>
              <a:rPr baseline="-25000"/>
              <a:t>i</a:t>
            </a:r>
            <a:r>
              <a:t>)) × SF</a:t>
            </a:r>
            <a:r>
              <a:rPr baseline="-250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t>(p(A</a:t>
            </a:r>
            <a:r>
              <a:rPr baseline="-25000"/>
              <a:t>j</a:t>
            </a:r>
            <a:r>
              <a:t>))</a:t>
            </a:r>
          </a:p>
          <a:p>
            <a:pPr defTabSz="457200">
              <a:spcBef>
                <a:spcPts val="1200"/>
              </a:spcBef>
              <a:defRPr sz="18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SF</a:t>
            </a:r>
            <a:r>
              <a:rPr baseline="-250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t>(p(A</a:t>
            </a:r>
            <a:r>
              <a:rPr baseline="-25000"/>
              <a:t>i</a:t>
            </a:r>
            <a:r>
              <a:t>) </a:t>
            </a:r>
            <a:r>
              <a:rPr sz="2000">
                <a:latin typeface="Symbol"/>
                <a:ea typeface="Symbol"/>
                <a:cs typeface="Symbol"/>
                <a:sym typeface="Symbol"/>
              </a:rPr>
              <a:t>Ú</a:t>
            </a:r>
            <a:r>
              <a:rPr sz="2000"/>
              <a:t> </a:t>
            </a:r>
            <a:r>
              <a:t>p(A</a:t>
            </a:r>
            <a:r>
              <a:rPr baseline="-25000"/>
              <a:t>j</a:t>
            </a:r>
            <a:r>
              <a:t>)) = SF</a:t>
            </a:r>
            <a:r>
              <a:rPr baseline="-250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t>(p(A</a:t>
            </a:r>
            <a:r>
              <a:rPr baseline="-25000"/>
              <a:t>i</a:t>
            </a:r>
            <a:r>
              <a:t>)) + SF</a:t>
            </a:r>
            <a:r>
              <a:rPr baseline="-250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t>(p(A</a:t>
            </a:r>
            <a:r>
              <a:rPr baseline="-25000"/>
              <a:t>j</a:t>
            </a:r>
            <a:r>
              <a:t>)) – (SF</a:t>
            </a:r>
            <a:r>
              <a:rPr baseline="-250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t>(p(A</a:t>
            </a:r>
            <a:r>
              <a:rPr baseline="-25000"/>
              <a:t>i</a:t>
            </a:r>
            <a:r>
              <a:t>)) × SF</a:t>
            </a:r>
            <a:r>
              <a:rPr baseline="-250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t>(p(A</a:t>
            </a:r>
            <a:r>
              <a:rPr baseline="-25000"/>
              <a:t>j</a:t>
            </a:r>
            <a:r>
              <a:t>)))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3" grpId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Intermediate Relation Sizes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Intermediate Relation Sizes</a:t>
            </a:r>
          </a:p>
        </p:txBody>
      </p:sp>
      <p:sp>
        <p:nvSpPr>
          <p:cNvPr id="1266" name="Cartesian Product…"/>
          <p:cNvSpPr txBox="1"/>
          <p:nvPr>
            <p:ph type="body" idx="4294967295"/>
          </p:nvPr>
        </p:nvSpPr>
        <p:spPr>
          <a:xfrm>
            <a:off x="522287" y="1654175"/>
            <a:ext cx="8278813" cy="47593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700"/>
              </a:spcBef>
              <a:buSzTx/>
              <a:buNone/>
              <a:defRPr>
                <a:solidFill>
                  <a:srgbClr val="009999"/>
                </a:solidFill>
              </a:defRPr>
            </a:pPr>
            <a:r>
              <a:t>Cartesian Product</a:t>
            </a:r>
          </a:p>
          <a:p>
            <a:pPr lvl="1" marL="285750" indent="171450">
              <a:lnSpc>
                <a:spcPct val="80000"/>
              </a:lnSpc>
              <a:spcBef>
                <a:spcPts val="1000"/>
              </a:spcBef>
              <a:buSzTx/>
              <a:buNone/>
              <a:defRPr i="1" sz="2000"/>
            </a:pPr>
            <a:r>
              <a:t>card</a:t>
            </a:r>
            <a:r>
              <a:rPr i="0"/>
              <a:t>(</a:t>
            </a:r>
            <a:r>
              <a:t>R </a:t>
            </a:r>
            <a:r>
              <a:rPr i="0"/>
              <a:t>× </a:t>
            </a:r>
            <a:r>
              <a:t>S</a:t>
            </a:r>
            <a:r>
              <a:rPr i="0"/>
              <a:t>) = </a:t>
            </a:r>
            <a:r>
              <a:rPr>
                <a:solidFill>
                  <a:srgbClr val="FF0000"/>
                </a:solidFill>
              </a:rPr>
              <a:t>?</a:t>
            </a:r>
            <a:endParaRPr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ts val="1700"/>
              </a:spcBef>
              <a:buSzTx/>
              <a:buNone/>
              <a:defRPr>
                <a:solidFill>
                  <a:srgbClr val="009999"/>
                </a:solidFill>
              </a:defRPr>
            </a:pPr>
            <a:r>
              <a:t>Union</a:t>
            </a:r>
          </a:p>
          <a:p>
            <a:pPr lvl="1" marL="285750" indent="171450">
              <a:lnSpc>
                <a:spcPct val="80000"/>
              </a:lnSpc>
              <a:spcBef>
                <a:spcPts val="1000"/>
              </a:spcBef>
              <a:buSzTx/>
              <a:buNone/>
              <a:defRPr sz="2000"/>
            </a:pPr>
            <a:r>
              <a:t>	upper bound: </a:t>
            </a:r>
            <a:r>
              <a:rPr i="1"/>
              <a:t>card</a:t>
            </a:r>
            <a:r>
              <a:t>(</a:t>
            </a:r>
            <a:r>
              <a:rPr i="1"/>
              <a:t>R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È </a:t>
            </a:r>
            <a:r>
              <a:rPr i="1"/>
              <a:t>S</a:t>
            </a:r>
            <a:r>
              <a:t>) = </a:t>
            </a:r>
            <a:r>
              <a:rPr i="1">
                <a:solidFill>
                  <a:srgbClr val="FF0000"/>
                </a:solidFill>
              </a:rPr>
              <a:t>?</a:t>
            </a:r>
            <a:endParaRPr>
              <a:solidFill>
                <a:srgbClr val="FF0000"/>
              </a:solidFill>
            </a:endParaRPr>
          </a:p>
          <a:p>
            <a:pPr lvl="1" marL="285750" indent="171450">
              <a:lnSpc>
                <a:spcPct val="80000"/>
              </a:lnSpc>
              <a:spcBef>
                <a:spcPts val="1000"/>
              </a:spcBef>
              <a:buSzTx/>
              <a:buNone/>
              <a:defRPr sz="2000"/>
            </a:pPr>
            <a:r>
              <a:t>	lower bound: </a:t>
            </a:r>
            <a:r>
              <a:rPr i="1"/>
              <a:t>card</a:t>
            </a:r>
            <a:r>
              <a:t>(</a:t>
            </a:r>
            <a:r>
              <a:rPr i="1"/>
              <a:t>R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È </a:t>
            </a:r>
            <a:r>
              <a:rPr i="1"/>
              <a:t>S</a:t>
            </a:r>
            <a:r>
              <a:t>) = </a:t>
            </a:r>
            <a:r>
              <a:rPr i="1">
                <a:solidFill>
                  <a:srgbClr val="FF0000"/>
                </a:solidFill>
              </a:rPr>
              <a:t>?</a:t>
            </a:r>
            <a:endParaRPr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ts val="1700"/>
              </a:spcBef>
              <a:buSzTx/>
              <a:buNone/>
              <a:defRPr>
                <a:solidFill>
                  <a:srgbClr val="009999"/>
                </a:solidFill>
              </a:defRPr>
            </a:pPr>
            <a:r>
              <a:t>Set Difference</a:t>
            </a:r>
          </a:p>
          <a:p>
            <a:pPr lvl="1" marL="285750" indent="171450">
              <a:lnSpc>
                <a:spcPct val="80000"/>
              </a:lnSpc>
              <a:spcBef>
                <a:spcPts val="1000"/>
              </a:spcBef>
              <a:buSzTx/>
              <a:buNone/>
              <a:defRPr sz="2000"/>
            </a:pPr>
            <a:r>
              <a:t>	upper bound: </a:t>
            </a:r>
            <a:r>
              <a:rPr i="1">
                <a:solidFill>
                  <a:srgbClr val="FF0000"/>
                </a:solidFill>
              </a:rPr>
              <a:t>?</a:t>
            </a:r>
            <a:endParaRPr>
              <a:solidFill>
                <a:srgbClr val="FF0000"/>
              </a:solidFill>
            </a:endParaRPr>
          </a:p>
          <a:p>
            <a:pPr lvl="1" marL="285750" indent="171450">
              <a:lnSpc>
                <a:spcPct val="80000"/>
              </a:lnSpc>
              <a:spcBef>
                <a:spcPts val="1000"/>
              </a:spcBef>
              <a:buSzTx/>
              <a:buNone/>
              <a:defRPr sz="2000"/>
            </a:pPr>
            <a:r>
              <a:t>	lower bound: </a:t>
            </a:r>
            <a:r>
              <a:rPr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Minterm predicates (part I)"/>
          <p:cNvSpPr txBox="1"/>
          <p:nvPr>
            <p:ph type="title" idx="4294967295"/>
          </p:nvPr>
        </p:nvSpPr>
        <p:spPr>
          <a:xfrm>
            <a:off x="641350" y="979487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Minterm predicates (part I)</a:t>
            </a:r>
          </a:p>
        </p:txBody>
      </p:sp>
      <p:sp>
        <p:nvSpPr>
          <p:cNvPr id="72" name="(1) A&lt;10  ∧  A&gt;5    ∧    Loc=SA  ∧    Loc=SB…"/>
          <p:cNvSpPr txBox="1"/>
          <p:nvPr>
            <p:ph type="body" idx="4294967295"/>
          </p:nvPr>
        </p:nvSpPr>
        <p:spPr>
          <a:xfrm>
            <a:off x="355600" y="2049462"/>
            <a:ext cx="8788400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(1)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</a:t>
            </a:r>
            <a:r>
              <a:t>A&gt;5 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979"/>
              <a:t>A</a:t>
            </a:r>
            <a:r>
              <a:t>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979"/>
              <a:t>B</a:t>
            </a:r>
            <a:endParaRPr sz="1979"/>
          </a:p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(2)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</a:t>
            </a:r>
            <a:r>
              <a:t>A&gt;5 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979"/>
              <a:t>A</a:t>
            </a:r>
            <a:r>
              <a:t>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B</a:t>
            </a:r>
            <a:r>
              <a:t>)</a:t>
            </a:r>
            <a:endParaRPr b="1"/>
          </a:p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(3)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</a:t>
            </a:r>
            <a:r>
              <a:t>A&gt;5 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A</a:t>
            </a:r>
            <a:r>
              <a:t>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979"/>
              <a:t>B</a:t>
            </a:r>
            <a:endParaRPr sz="1979"/>
          </a:p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(4)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</a:t>
            </a:r>
            <a:r>
              <a:t>A&gt;5 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A</a:t>
            </a:r>
            <a:r>
              <a:t>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B</a:t>
            </a:r>
            <a:r>
              <a:t>)</a:t>
            </a:r>
          </a:p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(5)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¬(A&gt;5)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</a:t>
            </a:r>
            <a:r>
              <a:t>Loc=S</a:t>
            </a:r>
            <a:r>
              <a:rPr sz="1979"/>
              <a:t>A</a:t>
            </a:r>
            <a:r>
              <a:t>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979"/>
              <a:t>B</a:t>
            </a:r>
            <a:endParaRPr sz="1979"/>
          </a:p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(6)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¬(A&gt;5)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</a:t>
            </a:r>
            <a:r>
              <a:t>Loc=S</a:t>
            </a:r>
            <a:r>
              <a:rPr sz="1979"/>
              <a:t>A</a:t>
            </a:r>
            <a:r>
              <a:t>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B</a:t>
            </a:r>
            <a:r>
              <a:t>)</a:t>
            </a:r>
          </a:p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(7)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¬(A&gt;5)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A</a:t>
            </a:r>
            <a:r>
              <a:t>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</a:t>
            </a:r>
            <a:r>
              <a:t>Loc=S</a:t>
            </a:r>
            <a:r>
              <a:rPr sz="1979"/>
              <a:t>B</a:t>
            </a:r>
            <a:endParaRPr sz="1979"/>
          </a:p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(8)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¬(A&gt;5)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A</a:t>
            </a:r>
            <a:r>
              <a:t>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B</a:t>
            </a:r>
            <a:r>
              <a:t>)</a:t>
            </a:r>
          </a:p>
        </p:txBody>
      </p:sp>
      <p:grpSp>
        <p:nvGrpSpPr>
          <p:cNvPr id="81" name="Group"/>
          <p:cNvGrpSpPr/>
          <p:nvPr/>
        </p:nvGrpSpPr>
        <p:grpSpPr>
          <a:xfrm>
            <a:off x="268287" y="2276475"/>
            <a:ext cx="8586788" cy="3400425"/>
            <a:chOff x="0" y="0"/>
            <a:chExt cx="8586787" cy="3400425"/>
          </a:xfrm>
        </p:grpSpPr>
        <p:sp>
          <p:nvSpPr>
            <p:cNvPr id="73" name="Line"/>
            <p:cNvSpPr/>
            <p:nvPr/>
          </p:nvSpPr>
          <p:spPr>
            <a:xfrm flipV="1">
              <a:off x="63500" y="-1"/>
              <a:ext cx="8397876" cy="14289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" name="Line"/>
            <p:cNvSpPr/>
            <p:nvPr/>
          </p:nvSpPr>
          <p:spPr>
            <a:xfrm flipV="1">
              <a:off x="-1" y="1436687"/>
              <a:ext cx="8397877" cy="14289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" name="Line"/>
            <p:cNvSpPr/>
            <p:nvPr/>
          </p:nvSpPr>
          <p:spPr>
            <a:xfrm flipV="1">
              <a:off x="65087" y="1949449"/>
              <a:ext cx="8397876" cy="14289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" name="Line"/>
            <p:cNvSpPr/>
            <p:nvPr/>
          </p:nvSpPr>
          <p:spPr>
            <a:xfrm flipV="1">
              <a:off x="103187" y="3386137"/>
              <a:ext cx="8397876" cy="14289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" name="Line"/>
            <p:cNvSpPr/>
            <p:nvPr/>
          </p:nvSpPr>
          <p:spPr>
            <a:xfrm flipV="1">
              <a:off x="6348412" y="469899"/>
              <a:ext cx="2208213" cy="14289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" name="Line"/>
            <p:cNvSpPr/>
            <p:nvPr/>
          </p:nvSpPr>
          <p:spPr>
            <a:xfrm flipV="1">
              <a:off x="4048124" y="996949"/>
              <a:ext cx="2208214" cy="14289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" name="Line"/>
            <p:cNvSpPr/>
            <p:nvPr/>
          </p:nvSpPr>
          <p:spPr>
            <a:xfrm flipV="1">
              <a:off x="6378574" y="2433637"/>
              <a:ext cx="2208214" cy="14289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" name="Line"/>
            <p:cNvSpPr/>
            <p:nvPr/>
          </p:nvSpPr>
          <p:spPr>
            <a:xfrm flipV="1">
              <a:off x="4246562" y="2946399"/>
              <a:ext cx="2208213" cy="14289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6" name="Group"/>
          <p:cNvGrpSpPr/>
          <p:nvPr/>
        </p:nvGrpSpPr>
        <p:grpSpPr>
          <a:xfrm>
            <a:off x="735012" y="1063625"/>
            <a:ext cx="3665538" cy="6400007"/>
            <a:chOff x="0" y="211613"/>
            <a:chExt cx="3665537" cy="6400006"/>
          </a:xfrm>
        </p:grpSpPr>
        <p:sp>
          <p:nvSpPr>
            <p:cNvPr id="82" name="Line"/>
            <p:cNvSpPr/>
            <p:nvPr/>
          </p:nvSpPr>
          <p:spPr>
            <a:xfrm>
              <a:off x="54944" y="211613"/>
              <a:ext cx="3381797" cy="255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0964" fill="norm" stroke="1" extrusionOk="0">
                  <a:moveTo>
                    <a:pt x="2112" y="12172"/>
                  </a:moveTo>
                  <a:cubicBezTo>
                    <a:pt x="1882" y="12250"/>
                    <a:pt x="1373" y="12393"/>
                    <a:pt x="1203" y="12536"/>
                  </a:cubicBezTo>
                  <a:cubicBezTo>
                    <a:pt x="1023" y="12692"/>
                    <a:pt x="653" y="13004"/>
                    <a:pt x="653" y="13004"/>
                  </a:cubicBezTo>
                  <a:cubicBezTo>
                    <a:pt x="533" y="13238"/>
                    <a:pt x="414" y="13485"/>
                    <a:pt x="294" y="13719"/>
                  </a:cubicBezTo>
                  <a:cubicBezTo>
                    <a:pt x="234" y="13836"/>
                    <a:pt x="114" y="14071"/>
                    <a:pt x="114" y="14071"/>
                  </a:cubicBezTo>
                  <a:cubicBezTo>
                    <a:pt x="-56" y="15163"/>
                    <a:pt x="-106" y="16567"/>
                    <a:pt x="473" y="17491"/>
                  </a:cubicBezTo>
                  <a:cubicBezTo>
                    <a:pt x="783" y="17985"/>
                    <a:pt x="1133" y="18466"/>
                    <a:pt x="1473" y="18921"/>
                  </a:cubicBezTo>
                  <a:cubicBezTo>
                    <a:pt x="1602" y="19103"/>
                    <a:pt x="2022" y="19155"/>
                    <a:pt x="2022" y="19155"/>
                  </a:cubicBezTo>
                  <a:cubicBezTo>
                    <a:pt x="3221" y="20404"/>
                    <a:pt x="4170" y="20482"/>
                    <a:pt x="5649" y="20807"/>
                  </a:cubicBezTo>
                  <a:cubicBezTo>
                    <a:pt x="10135" y="20664"/>
                    <a:pt x="14890" y="21600"/>
                    <a:pt x="19186" y="20092"/>
                  </a:cubicBezTo>
                  <a:cubicBezTo>
                    <a:pt x="19666" y="19623"/>
                    <a:pt x="20005" y="19376"/>
                    <a:pt x="20455" y="18791"/>
                  </a:cubicBezTo>
                  <a:cubicBezTo>
                    <a:pt x="20665" y="18518"/>
                    <a:pt x="20994" y="17855"/>
                    <a:pt x="20994" y="17855"/>
                  </a:cubicBezTo>
                  <a:cubicBezTo>
                    <a:pt x="21324" y="16528"/>
                    <a:pt x="21494" y="15748"/>
                    <a:pt x="20815" y="14539"/>
                  </a:cubicBezTo>
                  <a:cubicBezTo>
                    <a:pt x="20265" y="12380"/>
                    <a:pt x="17837" y="11405"/>
                    <a:pt x="16279" y="11119"/>
                  </a:cubicBezTo>
                  <a:cubicBezTo>
                    <a:pt x="15559" y="10780"/>
                    <a:pt x="14760" y="10637"/>
                    <a:pt x="14001" y="10520"/>
                  </a:cubicBezTo>
                  <a:cubicBezTo>
                    <a:pt x="13332" y="10416"/>
                    <a:pt x="12003" y="10286"/>
                    <a:pt x="12003" y="10286"/>
                  </a:cubicBezTo>
                  <a:cubicBezTo>
                    <a:pt x="9215" y="10325"/>
                    <a:pt x="6438" y="10325"/>
                    <a:pt x="3651" y="10403"/>
                  </a:cubicBezTo>
                  <a:cubicBezTo>
                    <a:pt x="3301" y="10416"/>
                    <a:pt x="2861" y="10637"/>
                    <a:pt x="2562" y="10872"/>
                  </a:cubicBezTo>
                  <a:cubicBezTo>
                    <a:pt x="2372" y="11015"/>
                    <a:pt x="2022" y="11353"/>
                    <a:pt x="2022" y="11353"/>
                  </a:cubicBezTo>
                  <a:cubicBezTo>
                    <a:pt x="1592" y="12159"/>
                    <a:pt x="1582" y="11782"/>
                    <a:pt x="1742" y="12419"/>
                  </a:cubicBezTo>
                  <a:cubicBezTo>
                    <a:pt x="2412" y="12107"/>
                    <a:pt x="2611" y="11184"/>
                    <a:pt x="3021" y="10520"/>
                  </a:cubicBezTo>
                  <a:cubicBezTo>
                    <a:pt x="3151" y="10299"/>
                    <a:pt x="3321" y="10130"/>
                    <a:pt x="3471" y="9935"/>
                  </a:cubicBezTo>
                  <a:cubicBezTo>
                    <a:pt x="3810" y="9025"/>
                    <a:pt x="4340" y="8414"/>
                    <a:pt x="4740" y="7568"/>
                  </a:cubicBezTo>
                  <a:cubicBezTo>
                    <a:pt x="5039" y="6931"/>
                    <a:pt x="5339" y="6294"/>
                    <a:pt x="5649" y="5670"/>
                  </a:cubicBezTo>
                  <a:cubicBezTo>
                    <a:pt x="6048" y="4877"/>
                    <a:pt x="5619" y="5462"/>
                    <a:pt x="6018" y="4968"/>
                  </a:cubicBezTo>
                  <a:cubicBezTo>
                    <a:pt x="6288" y="3862"/>
                    <a:pt x="5848" y="5449"/>
                    <a:pt x="6378" y="4252"/>
                  </a:cubicBezTo>
                  <a:cubicBezTo>
                    <a:pt x="6438" y="4109"/>
                    <a:pt x="6408" y="3927"/>
                    <a:pt x="6468" y="3784"/>
                  </a:cubicBezTo>
                  <a:cubicBezTo>
                    <a:pt x="6628" y="3420"/>
                    <a:pt x="6908" y="3160"/>
                    <a:pt x="7107" y="2835"/>
                  </a:cubicBezTo>
                  <a:cubicBezTo>
                    <a:pt x="7327" y="1977"/>
                    <a:pt x="7007" y="3043"/>
                    <a:pt x="7467" y="2133"/>
                  </a:cubicBezTo>
                  <a:cubicBezTo>
                    <a:pt x="7987" y="1105"/>
                    <a:pt x="6987" y="2510"/>
                    <a:pt x="7827" y="1417"/>
                  </a:cubicBezTo>
                  <a:cubicBezTo>
                    <a:pt x="7957" y="910"/>
                    <a:pt x="8166" y="936"/>
                    <a:pt x="8556" y="832"/>
                  </a:cubicBezTo>
                  <a:cubicBezTo>
                    <a:pt x="9145" y="676"/>
                    <a:pt x="9795" y="481"/>
                    <a:pt x="10374" y="234"/>
                  </a:cubicBezTo>
                  <a:cubicBezTo>
                    <a:pt x="10614" y="130"/>
                    <a:pt x="10854" y="0"/>
                    <a:pt x="11104" y="0"/>
                  </a:cubicBez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83" name="Line"/>
            <p:cNvSpPr/>
            <p:nvPr/>
          </p:nvSpPr>
          <p:spPr>
            <a:xfrm>
              <a:off x="0" y="3572351"/>
              <a:ext cx="3665538" cy="1798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522" fill="norm" stroke="1" extrusionOk="0">
                  <a:moveTo>
                    <a:pt x="10875" y="11510"/>
                  </a:moveTo>
                  <a:cubicBezTo>
                    <a:pt x="13939" y="11433"/>
                    <a:pt x="16910" y="11266"/>
                    <a:pt x="19956" y="10960"/>
                  </a:cubicBezTo>
                  <a:cubicBezTo>
                    <a:pt x="20255" y="10838"/>
                    <a:pt x="20526" y="10823"/>
                    <a:pt x="20722" y="10395"/>
                  </a:cubicBezTo>
                  <a:cubicBezTo>
                    <a:pt x="20843" y="10136"/>
                    <a:pt x="21068" y="9571"/>
                    <a:pt x="21068" y="9571"/>
                  </a:cubicBezTo>
                  <a:cubicBezTo>
                    <a:pt x="21273" y="8533"/>
                    <a:pt x="21460" y="7602"/>
                    <a:pt x="21572" y="6518"/>
                  </a:cubicBezTo>
                  <a:cubicBezTo>
                    <a:pt x="21544" y="5679"/>
                    <a:pt x="21553" y="4839"/>
                    <a:pt x="21488" y="4015"/>
                  </a:cubicBezTo>
                  <a:cubicBezTo>
                    <a:pt x="21460" y="3633"/>
                    <a:pt x="21077" y="2992"/>
                    <a:pt x="20974" y="2763"/>
                  </a:cubicBezTo>
                  <a:cubicBezTo>
                    <a:pt x="20096" y="855"/>
                    <a:pt x="18470" y="214"/>
                    <a:pt x="17069" y="137"/>
                  </a:cubicBezTo>
                  <a:cubicBezTo>
                    <a:pt x="15369" y="46"/>
                    <a:pt x="13678" y="46"/>
                    <a:pt x="11977" y="0"/>
                  </a:cubicBezTo>
                  <a:cubicBezTo>
                    <a:pt x="8352" y="46"/>
                    <a:pt x="4727" y="46"/>
                    <a:pt x="1102" y="137"/>
                  </a:cubicBezTo>
                  <a:cubicBezTo>
                    <a:pt x="430" y="153"/>
                    <a:pt x="131" y="1328"/>
                    <a:pt x="0" y="2213"/>
                  </a:cubicBezTo>
                  <a:cubicBezTo>
                    <a:pt x="28" y="3832"/>
                    <a:pt x="-28" y="5465"/>
                    <a:pt x="84" y="7068"/>
                  </a:cubicBezTo>
                  <a:cubicBezTo>
                    <a:pt x="150" y="8029"/>
                    <a:pt x="402" y="8045"/>
                    <a:pt x="682" y="8594"/>
                  </a:cubicBezTo>
                  <a:cubicBezTo>
                    <a:pt x="1514" y="10258"/>
                    <a:pt x="2485" y="11510"/>
                    <a:pt x="3821" y="11785"/>
                  </a:cubicBezTo>
                  <a:cubicBezTo>
                    <a:pt x="5708" y="11708"/>
                    <a:pt x="7493" y="11739"/>
                    <a:pt x="9343" y="11235"/>
                  </a:cubicBezTo>
                  <a:cubicBezTo>
                    <a:pt x="9912" y="11281"/>
                    <a:pt x="10473" y="11296"/>
                    <a:pt x="11043" y="11372"/>
                  </a:cubicBezTo>
                  <a:cubicBezTo>
                    <a:pt x="11155" y="11388"/>
                    <a:pt x="11323" y="11342"/>
                    <a:pt x="11379" y="11510"/>
                  </a:cubicBezTo>
                  <a:cubicBezTo>
                    <a:pt x="11435" y="11678"/>
                    <a:pt x="11342" y="11891"/>
                    <a:pt x="11295" y="12075"/>
                  </a:cubicBezTo>
                  <a:cubicBezTo>
                    <a:pt x="11099" y="12853"/>
                    <a:pt x="10492" y="13158"/>
                    <a:pt x="10277" y="13876"/>
                  </a:cubicBezTo>
                  <a:cubicBezTo>
                    <a:pt x="10025" y="14715"/>
                    <a:pt x="9623" y="14868"/>
                    <a:pt x="9343" y="15815"/>
                  </a:cubicBezTo>
                  <a:cubicBezTo>
                    <a:pt x="8773" y="17723"/>
                    <a:pt x="8418" y="18410"/>
                    <a:pt x="8156" y="20531"/>
                  </a:cubicBezTo>
                  <a:cubicBezTo>
                    <a:pt x="8268" y="20806"/>
                    <a:pt x="8306" y="21234"/>
                    <a:pt x="8492" y="21371"/>
                  </a:cubicBezTo>
                  <a:cubicBezTo>
                    <a:pt x="8801" y="21600"/>
                    <a:pt x="9174" y="21493"/>
                    <a:pt x="9511" y="21508"/>
                  </a:cubicBezTo>
                  <a:cubicBezTo>
                    <a:pt x="10165" y="21539"/>
                    <a:pt x="10809" y="21508"/>
                    <a:pt x="11463" y="21508"/>
                  </a:cubicBez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84" name="A ≤ 5"/>
            <p:cNvSpPr/>
            <p:nvPr/>
          </p:nvSpPr>
          <p:spPr>
            <a:xfrm>
              <a:off x="2039620" y="534162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defTabSz="457200">
                <a:defRPr sz="3200">
                  <a:solidFill>
                    <a:schemeClr val="accent2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A </a:t>
              </a:r>
              <a:r>
                <a:rPr>
                  <a:latin typeface="Symbol"/>
                  <a:ea typeface="Symbol"/>
                  <a:cs typeface="Symbol"/>
                  <a:sym typeface="Symbol"/>
                </a:rPr>
                <a:t>£ </a:t>
              </a:r>
              <a:r>
                <a:t>5</a:t>
              </a:r>
            </a:p>
          </p:txBody>
        </p:sp>
        <p:sp>
          <p:nvSpPr>
            <p:cNvPr id="85" name="5 &lt; A &lt; 10"/>
            <p:cNvSpPr/>
            <p:nvPr/>
          </p:nvSpPr>
          <p:spPr>
            <a:xfrm>
              <a:off x="1874520" y="29336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defTabSz="457200">
                <a:defRPr sz="3200">
                  <a:solidFill>
                    <a:schemeClr val="accent2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5 &lt; A &lt; 10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Intermediate Relation Sizes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Intermediate Relation Sizes</a:t>
            </a:r>
          </a:p>
        </p:txBody>
      </p:sp>
      <p:sp>
        <p:nvSpPr>
          <p:cNvPr id="1269" name="Cartesian Product…"/>
          <p:cNvSpPr txBox="1"/>
          <p:nvPr>
            <p:ph type="body" idx="4294967295"/>
          </p:nvPr>
        </p:nvSpPr>
        <p:spPr>
          <a:xfrm>
            <a:off x="522287" y="1654175"/>
            <a:ext cx="8278813" cy="47593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700"/>
              </a:spcBef>
              <a:buSzTx/>
              <a:buNone/>
              <a:defRPr>
                <a:solidFill>
                  <a:srgbClr val="009999"/>
                </a:solidFill>
              </a:defRPr>
            </a:pPr>
            <a:r>
              <a:t>Cartesian Product</a:t>
            </a:r>
          </a:p>
          <a:p>
            <a:pPr lvl="1" marL="285750" indent="171450">
              <a:lnSpc>
                <a:spcPct val="80000"/>
              </a:lnSpc>
              <a:spcBef>
                <a:spcPts val="1500"/>
              </a:spcBef>
              <a:buSzTx/>
              <a:buNone/>
              <a:defRPr i="1" sz="2000"/>
            </a:pPr>
            <a:r>
              <a:t>card</a:t>
            </a:r>
            <a:r>
              <a:rPr i="0"/>
              <a:t>(</a:t>
            </a:r>
            <a:r>
              <a:t>R </a:t>
            </a:r>
            <a:r>
              <a:rPr i="0"/>
              <a:t>× </a:t>
            </a:r>
            <a:r>
              <a:t>S</a:t>
            </a:r>
            <a:r>
              <a:rPr i="0"/>
              <a:t>) = </a:t>
            </a:r>
            <a:r>
              <a:t>card</a:t>
            </a:r>
            <a:r>
              <a:rPr i="0"/>
              <a:t>(</a:t>
            </a:r>
            <a:r>
              <a:t>R</a:t>
            </a:r>
            <a:r>
              <a:rPr i="0"/>
              <a:t>)</a:t>
            </a:r>
            <a:r>
              <a:rPr i="0" sz="2800"/>
              <a:t> * </a:t>
            </a:r>
            <a:r>
              <a:t>card</a:t>
            </a:r>
            <a:r>
              <a:rPr i="0"/>
              <a:t>(</a:t>
            </a:r>
            <a:r>
              <a:t>S</a:t>
            </a:r>
            <a:r>
              <a:rPr i="0"/>
              <a:t>)</a:t>
            </a:r>
          </a:p>
          <a:p>
            <a:pPr>
              <a:lnSpc>
                <a:spcPct val="80000"/>
              </a:lnSpc>
              <a:spcBef>
                <a:spcPts val="1700"/>
              </a:spcBef>
              <a:buSzTx/>
              <a:buNone/>
              <a:defRPr>
                <a:solidFill>
                  <a:srgbClr val="009999"/>
                </a:solidFill>
              </a:defRPr>
            </a:pPr>
            <a:r>
              <a:t>Union</a:t>
            </a:r>
          </a:p>
          <a:p>
            <a:pPr lvl="1" marL="285750" indent="171450">
              <a:lnSpc>
                <a:spcPct val="80000"/>
              </a:lnSpc>
              <a:spcBef>
                <a:spcPts val="1000"/>
              </a:spcBef>
              <a:buSzTx/>
              <a:buNone/>
              <a:defRPr sz="2000"/>
            </a:pPr>
            <a:r>
              <a:t>	upper bound: </a:t>
            </a:r>
            <a:r>
              <a:rPr i="1"/>
              <a:t>card</a:t>
            </a:r>
            <a:r>
              <a:t>(</a:t>
            </a:r>
            <a:r>
              <a:rPr i="1"/>
              <a:t>R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È </a:t>
            </a:r>
            <a:r>
              <a:rPr i="1"/>
              <a:t>S</a:t>
            </a:r>
            <a:r>
              <a:t>) = </a:t>
            </a:r>
            <a:r>
              <a:rPr i="1"/>
              <a:t>card</a:t>
            </a:r>
            <a:r>
              <a:t>(</a:t>
            </a:r>
            <a:r>
              <a:rPr i="1"/>
              <a:t>R</a:t>
            </a:r>
            <a:r>
              <a:t>) + </a:t>
            </a:r>
            <a:r>
              <a:rPr i="1"/>
              <a:t>card</a:t>
            </a:r>
            <a:r>
              <a:t>(</a:t>
            </a:r>
            <a:r>
              <a:rPr i="1"/>
              <a:t>S</a:t>
            </a:r>
            <a:r>
              <a:t>)</a:t>
            </a:r>
          </a:p>
          <a:p>
            <a:pPr lvl="1" marL="285750" indent="171450">
              <a:lnSpc>
                <a:spcPct val="80000"/>
              </a:lnSpc>
              <a:spcBef>
                <a:spcPts val="1000"/>
              </a:spcBef>
              <a:buSzTx/>
              <a:buNone/>
              <a:defRPr sz="2000"/>
            </a:pPr>
            <a:r>
              <a:t>	lower bound: </a:t>
            </a:r>
            <a:r>
              <a:rPr i="1"/>
              <a:t>card</a:t>
            </a:r>
            <a:r>
              <a:t>(</a:t>
            </a:r>
            <a:r>
              <a:rPr i="1"/>
              <a:t>R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È </a:t>
            </a:r>
            <a:r>
              <a:rPr i="1"/>
              <a:t>S</a:t>
            </a:r>
            <a:r>
              <a:t>) = </a:t>
            </a:r>
            <a:r>
              <a:rPr i="1"/>
              <a:t>max</a:t>
            </a:r>
            <a:r>
              <a:t>{</a:t>
            </a:r>
            <a:r>
              <a:rPr i="1"/>
              <a:t>card</a:t>
            </a:r>
            <a:r>
              <a:t>(</a:t>
            </a:r>
            <a:r>
              <a:rPr i="1"/>
              <a:t>R</a:t>
            </a:r>
            <a:r>
              <a:t>), </a:t>
            </a:r>
            <a:r>
              <a:rPr i="1"/>
              <a:t>card</a:t>
            </a:r>
            <a:r>
              <a:t>(</a:t>
            </a:r>
            <a:r>
              <a:rPr i="1"/>
              <a:t>S</a:t>
            </a:r>
            <a:r>
              <a:t>)}</a:t>
            </a:r>
          </a:p>
          <a:p>
            <a:pPr>
              <a:lnSpc>
                <a:spcPct val="80000"/>
              </a:lnSpc>
              <a:spcBef>
                <a:spcPts val="1700"/>
              </a:spcBef>
              <a:buSzTx/>
              <a:buNone/>
              <a:defRPr>
                <a:solidFill>
                  <a:srgbClr val="009999"/>
                </a:solidFill>
              </a:defRPr>
            </a:pPr>
            <a:r>
              <a:t>Set Difference</a:t>
            </a:r>
          </a:p>
          <a:p>
            <a:pPr lvl="1" marL="285750" indent="171450">
              <a:lnSpc>
                <a:spcPct val="80000"/>
              </a:lnSpc>
              <a:spcBef>
                <a:spcPts val="1000"/>
              </a:spcBef>
              <a:buSzTx/>
              <a:buNone/>
              <a:defRPr sz="2000"/>
            </a:pPr>
            <a:r>
              <a:t>	upper bound: </a:t>
            </a:r>
            <a:r>
              <a:rPr i="1"/>
              <a:t>card</a:t>
            </a:r>
            <a:r>
              <a:t>(</a:t>
            </a:r>
            <a:r>
              <a:rPr i="1"/>
              <a:t>R</a:t>
            </a:r>
            <a:r>
              <a:t>–</a:t>
            </a:r>
            <a:r>
              <a:rPr i="1"/>
              <a:t>S</a:t>
            </a:r>
            <a:r>
              <a:t>) = </a:t>
            </a:r>
            <a:r>
              <a:rPr i="1"/>
              <a:t>card</a:t>
            </a:r>
            <a:r>
              <a:t>(</a:t>
            </a:r>
            <a:r>
              <a:rPr i="1"/>
              <a:t>R</a:t>
            </a:r>
            <a:r>
              <a:t>)</a:t>
            </a:r>
          </a:p>
          <a:p>
            <a:pPr lvl="1" marL="285750" indent="171450">
              <a:lnSpc>
                <a:spcPct val="80000"/>
              </a:lnSpc>
              <a:spcBef>
                <a:spcPts val="1000"/>
              </a:spcBef>
              <a:buSzTx/>
              <a:buNone/>
              <a:defRPr sz="2000"/>
            </a:pPr>
            <a:r>
              <a:t>	lower bound: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Intermediate Relation Size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Intermediate Relation Size</a:t>
            </a:r>
          </a:p>
        </p:txBody>
      </p:sp>
      <p:sp>
        <p:nvSpPr>
          <p:cNvPr id="1272" name="Join…"/>
          <p:cNvSpPr txBox="1"/>
          <p:nvPr>
            <p:ph type="body" idx="4294967295"/>
          </p:nvPr>
        </p:nvSpPr>
        <p:spPr>
          <a:xfrm>
            <a:off x="685800" y="1990725"/>
            <a:ext cx="7772400" cy="43894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lnSpc>
                <a:spcPct val="80000"/>
              </a:lnSpc>
              <a:spcBef>
                <a:spcPts val="1900"/>
              </a:spcBef>
              <a:buSzTx/>
              <a:buNone/>
              <a:defRPr>
                <a:solidFill>
                  <a:srgbClr val="009999"/>
                </a:solidFill>
              </a:defRPr>
            </a:pPr>
            <a:r>
              <a:t>Join</a:t>
            </a:r>
          </a:p>
          <a:p>
            <a:pPr lvl="1" marL="741362" indent="-341312">
              <a:lnSpc>
                <a:spcPct val="80000"/>
              </a:lnSpc>
              <a:spcBef>
                <a:spcPts val="1200"/>
              </a:spcBef>
              <a:buClr>
                <a:srgbClr val="009999"/>
              </a:buClr>
              <a:defRPr sz="2000"/>
            </a:pPr>
            <a:r>
              <a:t>Special case: </a:t>
            </a:r>
            <a:r>
              <a:rPr i="1"/>
              <a:t>A</a:t>
            </a:r>
            <a:r>
              <a:t> is a key of </a:t>
            </a:r>
            <a:r>
              <a:rPr i="1"/>
              <a:t>R</a:t>
            </a:r>
            <a:r>
              <a:t> and </a:t>
            </a:r>
            <a:r>
              <a:rPr i="1"/>
              <a:t>B</a:t>
            </a:r>
            <a:r>
              <a:t> is a foreign key of </a:t>
            </a:r>
            <a:r>
              <a:rPr i="1"/>
              <a:t>S</a:t>
            </a:r>
            <a:endParaRPr i="1"/>
          </a:p>
          <a:p>
            <a:pPr lvl="1" marL="341312" indent="58737">
              <a:lnSpc>
                <a:spcPct val="80000"/>
              </a:lnSpc>
              <a:spcBef>
                <a:spcPts val="0"/>
              </a:spcBef>
              <a:buSzTx/>
              <a:buNone/>
              <a:defRPr i="1" sz="2000"/>
            </a:pPr>
            <a:r>
              <a:t>		card</a:t>
            </a:r>
            <a:r>
              <a:rPr i="0"/>
              <a:t>(</a:t>
            </a:r>
            <a:r>
              <a:t>R</a:t>
            </a:r>
            <a:r>
              <a:rPr i="0" sz="2800"/>
              <a:t> </a:t>
            </a:r>
            <a:r>
              <a:rPr i="0" sz="2500"/>
              <a:t>⋈</a:t>
            </a:r>
            <a:r>
              <a:rPr baseline="-25000"/>
              <a:t>A=B </a:t>
            </a:r>
            <a:r>
              <a:t>S</a:t>
            </a:r>
            <a:r>
              <a:rPr i="0"/>
              <a:t>) = </a:t>
            </a:r>
            <a:r>
              <a:t>card</a:t>
            </a:r>
            <a:r>
              <a:rPr i="0"/>
              <a:t>(</a:t>
            </a:r>
            <a:r>
              <a:t>S</a:t>
            </a:r>
            <a:r>
              <a:rPr i="0"/>
              <a:t>)</a:t>
            </a:r>
          </a:p>
          <a:p>
            <a:pPr lvl="1" marL="741362" indent="-341312">
              <a:lnSpc>
                <a:spcPct val="80000"/>
              </a:lnSpc>
              <a:spcBef>
                <a:spcPts val="1200"/>
              </a:spcBef>
              <a:buClr>
                <a:srgbClr val="009999"/>
              </a:buClr>
              <a:defRPr sz="2000"/>
            </a:pPr>
            <a:r>
              <a:t>More general:</a:t>
            </a:r>
          </a:p>
          <a:p>
            <a:pPr lvl="2" marL="228600" indent="627062">
              <a:lnSpc>
                <a:spcPct val="80000"/>
              </a:lnSpc>
              <a:spcBef>
                <a:spcPts val="0"/>
              </a:spcBef>
              <a:buSzTx/>
              <a:buNone/>
              <a:defRPr i="1" sz="2000"/>
            </a:pPr>
            <a:r>
              <a:t>card</a:t>
            </a:r>
            <a:r>
              <a:rPr i="0"/>
              <a:t>(</a:t>
            </a:r>
            <a:r>
              <a:t>R</a:t>
            </a:r>
            <a:r>
              <a:rPr i="0"/>
              <a:t> </a:t>
            </a:r>
            <a:r>
              <a:rPr i="0" sz="2500"/>
              <a:t>⋈ </a:t>
            </a:r>
            <a:r>
              <a:t>S</a:t>
            </a:r>
            <a:r>
              <a:rPr i="0"/>
              <a:t>) = </a:t>
            </a:r>
            <a:r>
              <a:t>SF</a:t>
            </a:r>
            <a:r>
              <a:rPr baseline="-25000" i="0" sz="2200"/>
              <a:t>⋈</a:t>
            </a:r>
            <a:r>
              <a:rPr i="0"/>
              <a:t> * </a:t>
            </a:r>
            <a:r>
              <a:t>card</a:t>
            </a:r>
            <a:r>
              <a:rPr i="0"/>
              <a:t>(</a:t>
            </a:r>
            <a:r>
              <a:t>R</a:t>
            </a:r>
            <a:r>
              <a:rPr i="0"/>
              <a:t>) × </a:t>
            </a:r>
            <a:r>
              <a:t>card</a:t>
            </a:r>
            <a:r>
              <a:rPr i="0"/>
              <a:t>(</a:t>
            </a:r>
            <a:r>
              <a:t>S</a:t>
            </a:r>
            <a:r>
              <a:rPr i="0"/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Minterm predicates (part II)"/>
          <p:cNvSpPr txBox="1"/>
          <p:nvPr>
            <p:ph type="title" idx="4294967295"/>
          </p:nvPr>
        </p:nvSpPr>
        <p:spPr>
          <a:xfrm>
            <a:off x="398462" y="871537"/>
            <a:ext cx="7772401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Minterm predicates (part II)</a:t>
            </a:r>
          </a:p>
        </p:txBody>
      </p:sp>
      <p:sp>
        <p:nvSpPr>
          <p:cNvPr id="89" name="(9)  ¬(A&lt;10) ∧  A&gt;5   ∧    Loc=SA  ∧    Loc=SB…"/>
          <p:cNvSpPr txBox="1"/>
          <p:nvPr>
            <p:ph type="body" idx="4294967295"/>
          </p:nvPr>
        </p:nvSpPr>
        <p:spPr>
          <a:xfrm>
            <a:off x="441325" y="1998662"/>
            <a:ext cx="8131175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29184" indent="-329184" defTabSz="877823">
              <a:lnSpc>
                <a:spcPct val="80000"/>
              </a:lnSpc>
              <a:buSzTx/>
              <a:buNone/>
              <a:defRPr sz="3072"/>
            </a:pPr>
            <a:r>
              <a:t> (9)  ¬(A&lt;10)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</a:t>
            </a:r>
            <a:r>
              <a:t>A&gt;5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919"/>
              <a:t>A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 Ù    </a:t>
            </a:r>
            <a:r>
              <a:t>Loc=S</a:t>
            </a:r>
            <a:r>
              <a:rPr sz="1919"/>
              <a:t>B</a:t>
            </a:r>
            <a:endParaRPr sz="1919"/>
          </a:p>
          <a:p>
            <a:pPr marL="329184" indent="-329184" defTabSz="877823">
              <a:lnSpc>
                <a:spcPct val="80000"/>
              </a:lnSpc>
              <a:buSzTx/>
              <a:buNone/>
              <a:defRPr sz="3072"/>
            </a:pPr>
            <a:r>
              <a:t>(10) ¬(A&lt;10)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</a:t>
            </a:r>
            <a:r>
              <a:t>A&gt;5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919"/>
              <a:t>A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 Ù</a:t>
            </a:r>
            <a:r>
              <a:t>¬(Loc=S</a:t>
            </a:r>
            <a:r>
              <a:rPr sz="1919"/>
              <a:t>B</a:t>
            </a:r>
            <a:r>
              <a:t>)</a:t>
            </a:r>
          </a:p>
          <a:p>
            <a:pPr marL="329184" indent="-329184" defTabSz="877823">
              <a:lnSpc>
                <a:spcPct val="80000"/>
              </a:lnSpc>
              <a:buSzTx/>
              <a:buNone/>
              <a:defRPr sz="3072"/>
            </a:pPr>
            <a:r>
              <a:t>(11) ¬(A&lt;10)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</a:t>
            </a:r>
            <a:r>
              <a:t>A&gt;5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¬(Loc=S</a:t>
            </a:r>
            <a:r>
              <a:rPr sz="1919"/>
              <a:t>A</a:t>
            </a:r>
            <a:r>
              <a:t>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919"/>
              <a:t>B</a:t>
            </a:r>
            <a:endParaRPr sz="1919"/>
          </a:p>
          <a:p>
            <a:pPr marL="329184" indent="-329184" defTabSz="877823">
              <a:lnSpc>
                <a:spcPct val="80000"/>
              </a:lnSpc>
              <a:buSzTx/>
              <a:buNone/>
              <a:defRPr sz="3072"/>
            </a:pPr>
            <a:r>
              <a:t>(12) ¬(A&lt;10)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</a:t>
            </a:r>
            <a:r>
              <a:t>A&gt;5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¬(Loc=S</a:t>
            </a:r>
            <a:r>
              <a:rPr sz="1919"/>
              <a:t>A</a:t>
            </a:r>
            <a:r>
              <a:t>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¬(Loc=S</a:t>
            </a:r>
            <a:r>
              <a:rPr sz="1919"/>
              <a:t>B</a:t>
            </a:r>
            <a:r>
              <a:t>)</a:t>
            </a:r>
          </a:p>
          <a:p>
            <a:pPr marL="329184" indent="-329184" defTabSz="877823">
              <a:lnSpc>
                <a:spcPct val="80000"/>
              </a:lnSpc>
              <a:buSzTx/>
              <a:buNone/>
              <a:defRPr sz="3072"/>
            </a:pPr>
            <a:r>
              <a:t>(13) ¬(A&lt;10)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¬(A&gt;5)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</a:t>
            </a:r>
            <a:r>
              <a:t>Loc=S</a:t>
            </a:r>
            <a:r>
              <a:rPr sz="1919"/>
              <a:t>A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 Ù    </a:t>
            </a:r>
            <a:r>
              <a:t>Loc=S</a:t>
            </a:r>
            <a:r>
              <a:rPr sz="1919"/>
              <a:t>B</a:t>
            </a:r>
            <a:endParaRPr sz="1919"/>
          </a:p>
          <a:p>
            <a:pPr marL="329184" indent="-329184" defTabSz="877823">
              <a:lnSpc>
                <a:spcPct val="80000"/>
              </a:lnSpc>
              <a:buSzTx/>
              <a:buNone/>
              <a:defRPr sz="3072"/>
            </a:pPr>
            <a:r>
              <a:t>(14) ¬(A&lt;10)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¬(A&gt;5)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</a:t>
            </a:r>
            <a:r>
              <a:t>Loc=S</a:t>
            </a:r>
            <a:r>
              <a:rPr sz="1919"/>
              <a:t>A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 Ù</a:t>
            </a:r>
            <a:r>
              <a:t>¬(Loc=S</a:t>
            </a:r>
            <a:r>
              <a:rPr sz="1919"/>
              <a:t>B</a:t>
            </a:r>
            <a:r>
              <a:t>)</a:t>
            </a:r>
          </a:p>
          <a:p>
            <a:pPr marL="329184" indent="-329184" defTabSz="877823">
              <a:lnSpc>
                <a:spcPct val="80000"/>
              </a:lnSpc>
              <a:buSzTx/>
              <a:buNone/>
              <a:defRPr sz="3072"/>
            </a:pPr>
            <a:r>
              <a:t>(15) ¬(A&lt;10)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¬(A&gt;5)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¬(Loc=S</a:t>
            </a:r>
            <a:r>
              <a:rPr sz="1919"/>
              <a:t>A</a:t>
            </a:r>
            <a:r>
              <a:t>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</a:t>
            </a:r>
            <a:r>
              <a:t>Loc=S</a:t>
            </a:r>
            <a:r>
              <a:rPr sz="1919"/>
              <a:t>B</a:t>
            </a:r>
            <a:endParaRPr sz="1919"/>
          </a:p>
          <a:p>
            <a:pPr marL="329184" indent="-329184" defTabSz="877823">
              <a:lnSpc>
                <a:spcPct val="80000"/>
              </a:lnSpc>
              <a:buSzTx/>
              <a:buNone/>
              <a:defRPr sz="3072"/>
            </a:pPr>
            <a:r>
              <a:t>(16) ¬(A&lt;10)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¬(A&gt;5)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¬(Loc=S</a:t>
            </a:r>
            <a:r>
              <a:rPr sz="1919"/>
              <a:t>A</a:t>
            </a:r>
            <a:r>
              <a:t>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¬(Loc=S</a:t>
            </a:r>
            <a:r>
              <a:rPr sz="1919"/>
              <a:t>B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Minterm predicates (part II)"/>
          <p:cNvSpPr txBox="1"/>
          <p:nvPr>
            <p:ph type="title" idx="4294967295"/>
          </p:nvPr>
        </p:nvSpPr>
        <p:spPr>
          <a:xfrm>
            <a:off x="479425" y="684212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Minterm predicates (part II)</a:t>
            </a:r>
          </a:p>
        </p:txBody>
      </p:sp>
      <p:sp>
        <p:nvSpPr>
          <p:cNvPr id="92" name="(9)  ¬(A&lt;10) ∧  A&gt;5   ∧    Loc=SA  ∧    Loc=SB…"/>
          <p:cNvSpPr txBox="1"/>
          <p:nvPr>
            <p:ph type="body" idx="4294967295"/>
          </p:nvPr>
        </p:nvSpPr>
        <p:spPr>
          <a:xfrm>
            <a:off x="377825" y="1838325"/>
            <a:ext cx="7704138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12039" indent="-312039" defTabSz="832104">
              <a:lnSpc>
                <a:spcPct val="80000"/>
              </a:lnSpc>
              <a:spcBef>
                <a:spcPts val="600"/>
              </a:spcBef>
              <a:buSzTx/>
              <a:buNone/>
              <a:defRPr sz="2912"/>
            </a:pPr>
            <a:r>
              <a:t> (9)  ¬(A&lt;10)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</a:t>
            </a:r>
            <a:r>
              <a:t>A&gt;5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820"/>
              <a:t>A</a:t>
            </a:r>
            <a:r>
              <a:t>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820"/>
              <a:t>B</a:t>
            </a:r>
            <a:endParaRPr sz="1820"/>
          </a:p>
          <a:p>
            <a:pPr marL="312039" indent="-312039" defTabSz="832104">
              <a:lnSpc>
                <a:spcPct val="80000"/>
              </a:lnSpc>
              <a:spcBef>
                <a:spcPts val="600"/>
              </a:spcBef>
              <a:buSzTx/>
              <a:buNone/>
              <a:defRPr sz="2912"/>
            </a:pPr>
            <a:r>
              <a:t>(10) ¬(A&lt;10)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</a:t>
            </a:r>
            <a:r>
              <a:t>A&gt;5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820"/>
              <a:t>A</a:t>
            </a:r>
            <a:r>
              <a:t>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¬(Loc=S</a:t>
            </a:r>
            <a:r>
              <a:rPr sz="1820"/>
              <a:t>B</a:t>
            </a:r>
            <a:r>
              <a:t>)</a:t>
            </a:r>
            <a:endParaRPr b="1"/>
          </a:p>
          <a:p>
            <a:pPr marL="312039" indent="-312039" defTabSz="832104">
              <a:lnSpc>
                <a:spcPct val="80000"/>
              </a:lnSpc>
              <a:spcBef>
                <a:spcPts val="600"/>
              </a:spcBef>
              <a:buSzTx/>
              <a:buNone/>
              <a:defRPr sz="2912"/>
            </a:pPr>
            <a:r>
              <a:t>(11) ¬(A&lt;10)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</a:t>
            </a:r>
            <a:r>
              <a:t>A&gt;5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¬(Loc=S</a:t>
            </a:r>
            <a:r>
              <a:rPr sz="1820"/>
              <a:t>A</a:t>
            </a:r>
            <a:r>
              <a:t>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820"/>
              <a:t>B</a:t>
            </a:r>
            <a:endParaRPr sz="1820"/>
          </a:p>
          <a:p>
            <a:pPr marL="312039" indent="-312039" defTabSz="832104">
              <a:lnSpc>
                <a:spcPct val="80000"/>
              </a:lnSpc>
              <a:spcBef>
                <a:spcPts val="600"/>
              </a:spcBef>
              <a:buSzTx/>
              <a:buNone/>
              <a:defRPr sz="2912"/>
            </a:pPr>
            <a:r>
              <a:t>(12) ¬(A&lt;10)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</a:t>
            </a:r>
            <a:r>
              <a:t>A&gt;5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¬(Loc=S</a:t>
            </a:r>
            <a:r>
              <a:rPr sz="1820"/>
              <a:t>A</a:t>
            </a:r>
            <a:r>
              <a:t>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¬(Loc=S</a:t>
            </a:r>
            <a:r>
              <a:rPr sz="1820"/>
              <a:t>B</a:t>
            </a:r>
            <a:r>
              <a:t>)</a:t>
            </a:r>
          </a:p>
          <a:p>
            <a:pPr marL="312039" indent="-312039" defTabSz="832104">
              <a:lnSpc>
                <a:spcPct val="80000"/>
              </a:lnSpc>
              <a:spcBef>
                <a:spcPts val="600"/>
              </a:spcBef>
              <a:buSzTx/>
              <a:buNone/>
              <a:defRPr sz="2912"/>
            </a:pPr>
            <a:r>
              <a:t>(13) ¬(A&lt;10)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¬(A&gt;5)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</a:t>
            </a:r>
            <a:r>
              <a:t>Loc=S</a:t>
            </a:r>
            <a:r>
              <a:rPr sz="1820"/>
              <a:t>A</a:t>
            </a:r>
            <a:r>
              <a:t>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820"/>
              <a:t>B</a:t>
            </a:r>
            <a:endParaRPr sz="1820"/>
          </a:p>
          <a:p>
            <a:pPr marL="312039" indent="-312039" defTabSz="832104">
              <a:lnSpc>
                <a:spcPct val="80000"/>
              </a:lnSpc>
              <a:spcBef>
                <a:spcPts val="600"/>
              </a:spcBef>
              <a:buSzTx/>
              <a:buNone/>
              <a:defRPr sz="2912"/>
            </a:pPr>
            <a:r>
              <a:t>(14) ¬(A&lt;10)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¬(A&gt;5)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</a:t>
            </a:r>
            <a:r>
              <a:t>Loc=S</a:t>
            </a:r>
            <a:r>
              <a:rPr sz="1820"/>
              <a:t>A</a:t>
            </a:r>
            <a:r>
              <a:t>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¬(Loc=S</a:t>
            </a:r>
            <a:r>
              <a:rPr sz="1820"/>
              <a:t>B</a:t>
            </a:r>
            <a:r>
              <a:t>)</a:t>
            </a:r>
          </a:p>
          <a:p>
            <a:pPr marL="312039" indent="-312039" defTabSz="832104">
              <a:lnSpc>
                <a:spcPct val="80000"/>
              </a:lnSpc>
              <a:spcBef>
                <a:spcPts val="600"/>
              </a:spcBef>
              <a:buSzTx/>
              <a:buNone/>
              <a:defRPr sz="2912"/>
            </a:pPr>
            <a:r>
              <a:t>(15) ¬(A&lt;10)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¬(A&gt;5)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¬(Loc=S</a:t>
            </a:r>
            <a:r>
              <a:rPr sz="1820"/>
              <a:t>A</a:t>
            </a:r>
            <a:r>
              <a:t>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</a:t>
            </a:r>
            <a:r>
              <a:t>Loc=S</a:t>
            </a:r>
            <a:r>
              <a:rPr sz="1820"/>
              <a:t>B</a:t>
            </a:r>
            <a:endParaRPr sz="1820"/>
          </a:p>
          <a:p>
            <a:pPr marL="312039" indent="-312039" defTabSz="832104">
              <a:lnSpc>
                <a:spcPct val="80000"/>
              </a:lnSpc>
              <a:spcBef>
                <a:spcPts val="600"/>
              </a:spcBef>
              <a:buSzTx/>
              <a:buNone/>
              <a:defRPr sz="2912"/>
            </a:pPr>
            <a:r>
              <a:t>(16) ¬(A&lt;10)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¬(A&gt;5)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¬(Loc=S</a:t>
            </a:r>
            <a:r>
              <a:rPr sz="1820"/>
              <a:t>A</a:t>
            </a:r>
            <a:r>
              <a:t>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¬(Loc=S</a:t>
            </a:r>
            <a:r>
              <a:rPr sz="1820"/>
              <a:t>B</a:t>
            </a:r>
            <a:r>
              <a:t>)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152399" y="2051049"/>
            <a:ext cx="8824914" cy="4468993"/>
            <a:chOff x="0" y="0"/>
            <a:chExt cx="8824912" cy="4468991"/>
          </a:xfrm>
        </p:grpSpPr>
        <p:sp>
          <p:nvSpPr>
            <p:cNvPr id="93" name="Line"/>
            <p:cNvSpPr/>
            <p:nvPr/>
          </p:nvSpPr>
          <p:spPr>
            <a:xfrm flipV="1">
              <a:off x="101599" y="0"/>
              <a:ext cx="8701089" cy="14288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Line"/>
            <p:cNvSpPr/>
            <p:nvPr/>
          </p:nvSpPr>
          <p:spPr>
            <a:xfrm flipV="1">
              <a:off x="123825" y="2432050"/>
              <a:ext cx="8701088" cy="14288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" name="Line"/>
            <p:cNvSpPr/>
            <p:nvPr/>
          </p:nvSpPr>
          <p:spPr>
            <a:xfrm flipV="1">
              <a:off x="14287" y="2946400"/>
              <a:ext cx="8701088" cy="14288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" name="Line"/>
            <p:cNvSpPr/>
            <p:nvPr/>
          </p:nvSpPr>
          <p:spPr>
            <a:xfrm flipV="1">
              <a:off x="117475" y="3392487"/>
              <a:ext cx="8701088" cy="14288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" name="Line"/>
            <p:cNvSpPr/>
            <p:nvPr/>
          </p:nvSpPr>
          <p:spPr>
            <a:xfrm flipV="1">
              <a:off x="-1" y="1465262"/>
              <a:ext cx="8701089" cy="14288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" name="Line"/>
            <p:cNvSpPr/>
            <p:nvPr/>
          </p:nvSpPr>
          <p:spPr>
            <a:xfrm flipV="1">
              <a:off x="-1" y="1993900"/>
              <a:ext cx="8701089" cy="14288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" name="Line"/>
            <p:cNvSpPr/>
            <p:nvPr/>
          </p:nvSpPr>
          <p:spPr>
            <a:xfrm>
              <a:off x="6854825" y="506094"/>
              <a:ext cx="1881188" cy="1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" name="Line"/>
            <p:cNvSpPr/>
            <p:nvPr/>
          </p:nvSpPr>
          <p:spPr>
            <a:xfrm>
              <a:off x="4656137" y="990282"/>
              <a:ext cx="1881188" cy="1"/>
            </a:xfrm>
            <a:prstGeom prst="lin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" name="Line"/>
            <p:cNvSpPr/>
            <p:nvPr/>
          </p:nvSpPr>
          <p:spPr>
            <a:xfrm>
              <a:off x="849919" y="130175"/>
              <a:ext cx="3389127" cy="4011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557" fill="norm" stroke="1" extrusionOk="0">
                  <a:moveTo>
                    <a:pt x="4918" y="6125"/>
                  </a:moveTo>
                  <a:cubicBezTo>
                    <a:pt x="21469" y="6031"/>
                    <a:pt x="14076" y="7003"/>
                    <a:pt x="19175" y="5894"/>
                  </a:cubicBezTo>
                  <a:cubicBezTo>
                    <a:pt x="19234" y="5843"/>
                    <a:pt x="19283" y="5775"/>
                    <a:pt x="19351" y="5732"/>
                  </a:cubicBezTo>
                  <a:cubicBezTo>
                    <a:pt x="19430" y="5690"/>
                    <a:pt x="19557" y="5715"/>
                    <a:pt x="19626" y="5656"/>
                  </a:cubicBezTo>
                  <a:cubicBezTo>
                    <a:pt x="20263" y="5110"/>
                    <a:pt x="20508" y="4274"/>
                    <a:pt x="20783" y="3566"/>
                  </a:cubicBezTo>
                  <a:cubicBezTo>
                    <a:pt x="20891" y="2823"/>
                    <a:pt x="21057" y="1936"/>
                    <a:pt x="20783" y="1237"/>
                  </a:cubicBezTo>
                  <a:cubicBezTo>
                    <a:pt x="20694" y="1006"/>
                    <a:pt x="20302" y="981"/>
                    <a:pt x="20067" y="853"/>
                  </a:cubicBezTo>
                  <a:cubicBezTo>
                    <a:pt x="18949" y="247"/>
                    <a:pt x="17704" y="85"/>
                    <a:pt x="16410" y="0"/>
                  </a:cubicBezTo>
                  <a:cubicBezTo>
                    <a:pt x="14204" y="34"/>
                    <a:pt x="11782" y="-43"/>
                    <a:pt x="9546" y="230"/>
                  </a:cubicBezTo>
                  <a:cubicBezTo>
                    <a:pt x="7674" y="196"/>
                    <a:pt x="5713" y="324"/>
                    <a:pt x="3850" y="0"/>
                  </a:cubicBezTo>
                  <a:cubicBezTo>
                    <a:pt x="2987" y="25"/>
                    <a:pt x="2114" y="-26"/>
                    <a:pt x="1261" y="76"/>
                  </a:cubicBezTo>
                  <a:cubicBezTo>
                    <a:pt x="997" y="111"/>
                    <a:pt x="546" y="384"/>
                    <a:pt x="546" y="384"/>
                  </a:cubicBezTo>
                  <a:cubicBezTo>
                    <a:pt x="281" y="691"/>
                    <a:pt x="124" y="870"/>
                    <a:pt x="16" y="1237"/>
                  </a:cubicBezTo>
                  <a:cubicBezTo>
                    <a:pt x="26" y="1586"/>
                    <a:pt x="-131" y="3992"/>
                    <a:pt x="369" y="4879"/>
                  </a:cubicBezTo>
                  <a:cubicBezTo>
                    <a:pt x="477" y="5058"/>
                    <a:pt x="683" y="5186"/>
                    <a:pt x="820" y="5348"/>
                  </a:cubicBezTo>
                  <a:cubicBezTo>
                    <a:pt x="1055" y="5630"/>
                    <a:pt x="1202" y="5946"/>
                    <a:pt x="1614" y="6125"/>
                  </a:cubicBezTo>
                  <a:cubicBezTo>
                    <a:pt x="2046" y="6304"/>
                    <a:pt x="2497" y="6406"/>
                    <a:pt x="2958" y="6509"/>
                  </a:cubicBezTo>
                  <a:cubicBezTo>
                    <a:pt x="4252" y="6466"/>
                    <a:pt x="5124" y="6526"/>
                    <a:pt x="6252" y="6202"/>
                  </a:cubicBezTo>
                  <a:cubicBezTo>
                    <a:pt x="8987" y="6594"/>
                    <a:pt x="6919" y="10322"/>
                    <a:pt x="6605" y="12327"/>
                  </a:cubicBezTo>
                  <a:cubicBezTo>
                    <a:pt x="6546" y="13248"/>
                    <a:pt x="6536" y="14016"/>
                    <a:pt x="6252" y="14886"/>
                  </a:cubicBezTo>
                  <a:cubicBezTo>
                    <a:pt x="6066" y="16029"/>
                    <a:pt x="5781" y="17155"/>
                    <a:pt x="5624" y="18298"/>
                  </a:cubicBezTo>
                  <a:cubicBezTo>
                    <a:pt x="5654" y="19100"/>
                    <a:pt x="5664" y="19902"/>
                    <a:pt x="5722" y="20704"/>
                  </a:cubicBezTo>
                  <a:cubicBezTo>
                    <a:pt x="5732" y="20781"/>
                    <a:pt x="5722" y="20909"/>
                    <a:pt x="5811" y="20934"/>
                  </a:cubicBezTo>
                  <a:cubicBezTo>
                    <a:pt x="6330" y="21079"/>
                    <a:pt x="6889" y="21045"/>
                    <a:pt x="7409" y="21173"/>
                  </a:cubicBezTo>
                  <a:cubicBezTo>
                    <a:pt x="8527" y="21446"/>
                    <a:pt x="9537" y="21557"/>
                    <a:pt x="10713" y="21557"/>
                  </a:cubicBezTo>
                </a:path>
              </a:pathLst>
            </a:custGeom>
            <a:noFill/>
            <a:ln w="3810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102" name="A ≥ 10"/>
            <p:cNvSpPr txBox="1"/>
            <p:nvPr/>
          </p:nvSpPr>
          <p:spPr>
            <a:xfrm>
              <a:off x="2676207" y="3844746"/>
              <a:ext cx="1268572" cy="6242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defTabSz="457200">
                <a:defRPr sz="3200">
                  <a:solidFill>
                    <a:schemeClr val="accent2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A </a:t>
              </a:r>
              <a:r>
                <a:rPr>
                  <a:latin typeface="Symbol"/>
                  <a:ea typeface="Symbol"/>
                  <a:cs typeface="Symbol"/>
                  <a:sym typeface="Symbol"/>
                </a:rPr>
                <a:t>³</a:t>
              </a:r>
              <a:r>
                <a:t> 10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inal fragments:"/>
          <p:cNvSpPr txBox="1"/>
          <p:nvPr>
            <p:ph type="title" idx="4294967295"/>
          </p:nvPr>
        </p:nvSpPr>
        <p:spPr>
          <a:xfrm>
            <a:off x="498475" y="874712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Final fragments:</a:t>
            </a:r>
          </a:p>
        </p:txBody>
      </p:sp>
      <p:sp>
        <p:nvSpPr>
          <p:cNvPr id="106" name="F2: 5 &lt; A &lt; 10   ∧    Loc=SA…"/>
          <p:cNvSpPr txBox="1"/>
          <p:nvPr>
            <p:ph type="body" idx="4294967295"/>
          </p:nvPr>
        </p:nvSpPr>
        <p:spPr>
          <a:xfrm>
            <a:off x="609600" y="19050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  <a:r>
              <a:t>F</a:t>
            </a:r>
            <a:r>
              <a:rPr sz="2400"/>
              <a:t>2:	</a:t>
            </a:r>
            <a:r>
              <a:t>5 &lt; A &lt; 10</a:t>
            </a:r>
            <a:r>
              <a:rPr sz="2400"/>
              <a:t>  	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2000"/>
              <a:t>A</a:t>
            </a:r>
            <a:r>
              <a:t> </a:t>
            </a:r>
          </a:p>
          <a:p>
            <a:pPr>
              <a:buSzTx/>
              <a:buNone/>
            </a:pPr>
            <a:r>
              <a:t>F</a:t>
            </a:r>
            <a:r>
              <a:rPr sz="2400"/>
              <a:t>3:	</a:t>
            </a:r>
            <a:r>
              <a:t>5 &lt; A &lt; 10 	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2000"/>
              <a:t>B</a:t>
            </a:r>
            <a:r>
              <a:t> </a:t>
            </a:r>
          </a:p>
          <a:p>
            <a:pPr>
              <a:buSzTx/>
              <a:buNone/>
            </a:pPr>
            <a:r>
              <a:t>F</a:t>
            </a:r>
            <a:r>
              <a:rPr sz="2400"/>
              <a:t>6:	</a:t>
            </a:r>
            <a:r>
              <a:t>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 </a:t>
            </a:r>
            <a:r>
              <a:t>5		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2000"/>
              <a:t>A</a:t>
            </a:r>
            <a:r>
              <a:t> </a:t>
            </a:r>
          </a:p>
          <a:p>
            <a:pPr>
              <a:buSzTx/>
              <a:buNone/>
            </a:pPr>
            <a:r>
              <a:t>F</a:t>
            </a:r>
            <a:r>
              <a:rPr sz="2400"/>
              <a:t>7:	</a:t>
            </a:r>
            <a:r>
              <a:t>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 </a:t>
            </a:r>
            <a:r>
              <a:t>5</a:t>
            </a:r>
            <a:r>
              <a:rPr sz="2400"/>
              <a:t> 		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2000"/>
              <a:t>B</a:t>
            </a:r>
            <a:r>
              <a:t> </a:t>
            </a:r>
          </a:p>
          <a:p>
            <a:pPr>
              <a:buSzTx/>
              <a:buNone/>
            </a:pPr>
            <a:r>
              <a:t>F</a:t>
            </a:r>
            <a:r>
              <a:rPr sz="2400"/>
              <a:t>10:	</a:t>
            </a:r>
            <a:r>
              <a:t>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 </a:t>
            </a:r>
            <a:r>
              <a:t>10		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2000"/>
              <a:t>A</a:t>
            </a:r>
            <a:r>
              <a:t> </a:t>
            </a:r>
          </a:p>
          <a:p>
            <a:pPr>
              <a:buSzTx/>
              <a:buNone/>
            </a:pPr>
            <a:r>
              <a:t>F</a:t>
            </a:r>
            <a:r>
              <a:rPr sz="2400"/>
              <a:t>11:	</a:t>
            </a:r>
            <a:r>
              <a:t>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 </a:t>
            </a:r>
            <a:r>
              <a:t>10</a:t>
            </a:r>
            <a:r>
              <a:rPr sz="2400"/>
              <a:t> 		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2000"/>
              <a:t>B</a:t>
            </a:r>
            <a:r>
              <a:t> 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	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rimary Horizontal Fragmentation"/>
          <p:cNvSpPr txBox="1"/>
          <p:nvPr>
            <p:ph type="title" idx="4294967295"/>
          </p:nvPr>
        </p:nvSpPr>
        <p:spPr>
          <a:xfrm>
            <a:off x="100012" y="887412"/>
            <a:ext cx="8977313" cy="11334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Primary Horizontal Fragmentation</a:t>
            </a:r>
          </a:p>
        </p:txBody>
      </p:sp>
      <p:sp>
        <p:nvSpPr>
          <p:cNvPr id="109" name="Definition :…"/>
          <p:cNvSpPr txBox="1"/>
          <p:nvPr>
            <p:ph type="body" idx="4294967295"/>
          </p:nvPr>
        </p:nvSpPr>
        <p:spPr>
          <a:xfrm>
            <a:off x="333375" y="1925637"/>
            <a:ext cx="8643938" cy="42243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SzTx/>
              <a:buNone/>
              <a:tabLst>
                <a:tab pos="3302000" algn="l"/>
              </a:tabLst>
              <a:defRPr sz="2400"/>
            </a:pPr>
            <a:r>
              <a:t>Definition :</a:t>
            </a:r>
          </a:p>
          <a:p>
            <a:pPr lvl="3" marL="228600" indent="1143000">
              <a:spcBef>
                <a:spcPts val="0"/>
              </a:spcBef>
              <a:buSzTx/>
              <a:buNone/>
              <a:tabLst>
                <a:tab pos="3302000" algn="l"/>
              </a:tabLst>
              <a:defRPr i="1" sz="1400"/>
            </a:pPr>
            <a:r>
              <a:t>R</a:t>
            </a:r>
            <a:r>
              <a:rPr baseline="-25000"/>
              <a:t>j</a:t>
            </a:r>
            <a:r>
              <a:rPr i="0"/>
              <a:t> =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/>
              <a:t>F</a:t>
            </a:r>
            <a:r>
              <a:rPr baseline="-50000"/>
              <a:t>j</a:t>
            </a:r>
            <a:r>
              <a:rPr i="0"/>
              <a:t>(</a:t>
            </a:r>
            <a:r>
              <a:t>R</a:t>
            </a:r>
            <a:r>
              <a:rPr i="0"/>
              <a:t>),  1 ≤ </a:t>
            </a:r>
            <a:r>
              <a:t>j</a:t>
            </a:r>
            <a:r>
              <a:rPr i="0"/>
              <a:t> ≤ </a:t>
            </a:r>
            <a:r>
              <a:t>w</a:t>
            </a:r>
          </a:p>
          <a:p>
            <a:pPr lvl="1" marL="0" indent="512762">
              <a:spcBef>
                <a:spcPts val="0"/>
              </a:spcBef>
              <a:buSzTx/>
              <a:buNone/>
              <a:tabLst>
                <a:tab pos="3302000" algn="l"/>
              </a:tabLst>
              <a:defRPr sz="2000"/>
            </a:pPr>
            <a:r>
              <a:t>where </a:t>
            </a:r>
            <a:r>
              <a:rPr i="1"/>
              <a:t>F</a:t>
            </a:r>
            <a:r>
              <a:rPr baseline="-25000" i="1"/>
              <a:t>j</a:t>
            </a:r>
            <a:r>
              <a:t> is a selection formula, which is (preferably) a minterm predicate.</a:t>
            </a:r>
          </a:p>
          <a:p>
            <a:pPr>
              <a:spcBef>
                <a:spcPts val="500"/>
              </a:spcBef>
              <a:buSzTx/>
              <a:buNone/>
              <a:tabLst>
                <a:tab pos="3302000" algn="l"/>
              </a:tabLst>
              <a:defRPr sz="2400"/>
            </a:pPr>
            <a:r>
              <a:t>Therefore,</a:t>
            </a:r>
          </a:p>
          <a:p>
            <a:pPr lvl="1" marL="0" indent="512762">
              <a:spcBef>
                <a:spcPts val="0"/>
              </a:spcBef>
              <a:buSzTx/>
              <a:buNone/>
              <a:tabLst>
                <a:tab pos="3302000" algn="l"/>
              </a:tabLst>
              <a:defRPr sz="2000"/>
            </a:pPr>
            <a:r>
              <a:t>A horizontal fragment </a:t>
            </a:r>
            <a:r>
              <a:rPr i="1"/>
              <a:t>R</a:t>
            </a:r>
            <a:r>
              <a:rPr baseline="-25000" i="1"/>
              <a:t>i</a:t>
            </a:r>
            <a:r>
              <a:rPr i="1"/>
              <a:t> </a:t>
            </a:r>
            <a:r>
              <a:t>of relation </a:t>
            </a:r>
            <a:r>
              <a:rPr i="1"/>
              <a:t>R</a:t>
            </a:r>
            <a:r>
              <a:t> consists of all the tuples of </a:t>
            </a:r>
            <a:r>
              <a:rPr i="1"/>
              <a:t>R</a:t>
            </a:r>
            <a:r>
              <a:t> which satisfy a minterm predicate </a:t>
            </a:r>
            <a:r>
              <a:rPr i="1"/>
              <a:t>m</a:t>
            </a:r>
            <a:r>
              <a:rPr baseline="-25000" i="1"/>
              <a:t>i</a:t>
            </a:r>
            <a:r>
              <a:t>. </a:t>
            </a:r>
          </a:p>
          <a:p>
            <a:pPr>
              <a:spcBef>
                <a:spcPts val="500"/>
              </a:spcBef>
              <a:buSzTx/>
              <a:buNone/>
              <a:tabLst>
                <a:tab pos="3302000" algn="l"/>
              </a:tabLst>
              <a:defRPr sz="2400">
                <a:latin typeface="Symbol"/>
                <a:ea typeface="Symbol"/>
                <a:cs typeface="Symbol"/>
                <a:sym typeface="Symbol"/>
              </a:defRPr>
            </a:pPr>
            <a:r>
              <a:t>		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</a:t>
            </a:r>
          </a:p>
          <a:p>
            <a:pPr lvl="1" marL="0" indent="512762">
              <a:spcBef>
                <a:spcPts val="0"/>
              </a:spcBef>
              <a:buSzTx/>
              <a:buNone/>
              <a:tabLst>
                <a:tab pos="3302000" algn="l"/>
              </a:tabLst>
              <a:defRPr sz="2000"/>
            </a:pPr>
            <a:r>
              <a:t>Given a set of minterm predicates </a:t>
            </a:r>
            <a:r>
              <a:rPr i="1"/>
              <a:t>M,</a:t>
            </a:r>
            <a:r>
              <a:t> there are as many horizontal fragments of relation </a:t>
            </a:r>
            <a:r>
              <a:rPr i="1"/>
              <a:t>R</a:t>
            </a:r>
            <a:r>
              <a:t> as there are minterm predicates. </a:t>
            </a:r>
          </a:p>
          <a:p>
            <a:pPr lvl="1" marL="0" indent="512762">
              <a:spcBef>
                <a:spcPts val="0"/>
              </a:spcBef>
              <a:buSzTx/>
              <a:buNone/>
              <a:tabLst>
                <a:tab pos="3302000" algn="l"/>
              </a:tabLst>
              <a:defRPr sz="2000"/>
            </a:pPr>
            <a:r>
              <a:t>Set of horizontal fragments also referred to as </a:t>
            </a:r>
            <a:r>
              <a:rPr>
                <a:solidFill>
                  <a:srgbClr val="FF0000"/>
                </a:solidFill>
              </a:rPr>
              <a:t>minterm fragments</a:t>
            </a:r>
            <a:r>
              <a:rPr i="1"/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rrectness of Fragmentation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Correctness of Fragmentation</a:t>
            </a:r>
          </a:p>
        </p:txBody>
      </p:sp>
      <p:sp>
        <p:nvSpPr>
          <p:cNvPr id="112" name="Completeness…"/>
          <p:cNvSpPr txBox="1"/>
          <p:nvPr>
            <p:ph type="body" idx="4294967295"/>
          </p:nvPr>
        </p:nvSpPr>
        <p:spPr>
          <a:xfrm>
            <a:off x="442912" y="1884362"/>
            <a:ext cx="8261351" cy="43084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Char char="•"/>
              <a:defRPr sz="2400"/>
            </a:pPr>
            <a:r>
              <a:t>Completeness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Decomposition of relation </a:t>
            </a:r>
            <a:r>
              <a:rPr i="1"/>
              <a:t>R</a:t>
            </a:r>
            <a:r>
              <a:t> into fragments </a:t>
            </a:r>
            <a:r>
              <a:rPr i="1"/>
              <a:t>R</a:t>
            </a:r>
            <a:r>
              <a:rPr baseline="-25000"/>
              <a:t>1</a:t>
            </a:r>
            <a:r>
              <a:t>, </a:t>
            </a:r>
            <a:r>
              <a:rPr i="1"/>
              <a:t>R</a:t>
            </a:r>
            <a:r>
              <a:rPr baseline="-25000"/>
              <a:t>2</a:t>
            </a:r>
            <a:r>
              <a:t>, ..., </a:t>
            </a:r>
            <a:r>
              <a:rPr i="1"/>
              <a:t>R</a:t>
            </a:r>
            <a:r>
              <a:rPr baseline="-25000" i="1"/>
              <a:t>n</a:t>
            </a:r>
            <a:r>
              <a:t> is complete if and only if each data item in </a:t>
            </a:r>
            <a:r>
              <a:rPr i="1"/>
              <a:t>R</a:t>
            </a:r>
            <a:r>
              <a:t> can also be found in some </a:t>
            </a:r>
            <a:r>
              <a:rPr i="1"/>
              <a:t>R</a:t>
            </a:r>
            <a:r>
              <a:rPr baseline="-25000" i="1"/>
              <a:t>i</a:t>
            </a:r>
            <a:endParaRPr i="1"/>
          </a:p>
          <a:p>
            <a:pPr>
              <a:spcBef>
                <a:spcPts val="500"/>
              </a:spcBef>
              <a:buChar char="•"/>
              <a:defRPr sz="2400"/>
            </a:pPr>
            <a:r>
              <a:t>Reconstruction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If relation </a:t>
            </a:r>
            <a:r>
              <a:rPr i="1"/>
              <a:t>R</a:t>
            </a:r>
            <a:r>
              <a:t>  is decomposed into fragments </a:t>
            </a:r>
            <a:r>
              <a:rPr i="1"/>
              <a:t>R</a:t>
            </a:r>
            <a:r>
              <a:rPr baseline="-25000"/>
              <a:t>1</a:t>
            </a:r>
            <a:r>
              <a:t>, </a:t>
            </a:r>
            <a:r>
              <a:rPr i="1"/>
              <a:t>R</a:t>
            </a:r>
            <a:r>
              <a:rPr baseline="-25000"/>
              <a:t>2</a:t>
            </a:r>
            <a:r>
              <a:t>, ..., </a:t>
            </a:r>
            <a:r>
              <a:rPr i="1"/>
              <a:t>R</a:t>
            </a:r>
            <a:r>
              <a:rPr baseline="-25000" i="1"/>
              <a:t>n</a:t>
            </a:r>
            <a:r>
              <a:t>, then there should exist some relational operator ∇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t>such that</a:t>
            </a:r>
          </a:p>
          <a:p>
            <a:pPr lvl="4" marL="228600" indent="1600200">
              <a:spcBef>
                <a:spcPts val="0"/>
              </a:spcBef>
              <a:buSzTx/>
              <a:buNone/>
              <a:defRPr i="1" sz="1400"/>
            </a:pPr>
            <a:r>
              <a:t>R = </a:t>
            </a:r>
            <a:r>
              <a:rPr i="0" sz="1600"/>
              <a:t>∇</a:t>
            </a:r>
            <a:r>
              <a:rPr baseline="-25000" i="0"/>
              <a:t>1≤</a:t>
            </a:r>
            <a:r>
              <a:rPr baseline="-25000"/>
              <a:t>i</a:t>
            </a:r>
            <a:r>
              <a:rPr baseline="-25000" i="0"/>
              <a:t>≤</a:t>
            </a:r>
            <a:r>
              <a:rPr baseline="-25000"/>
              <a:t>n</a:t>
            </a:r>
            <a:r>
              <a:t>R</a:t>
            </a:r>
            <a:r>
              <a:rPr baseline="-25000"/>
              <a:t>i</a:t>
            </a:r>
            <a:endParaRPr baseline="-25000" sz="1000"/>
          </a:p>
          <a:p>
            <a:pPr>
              <a:spcBef>
                <a:spcPts val="500"/>
              </a:spcBef>
              <a:buChar char="•"/>
              <a:defRPr sz="2400"/>
            </a:pPr>
            <a:r>
              <a:t>Disjointness 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If relation </a:t>
            </a:r>
            <a:r>
              <a:rPr i="1"/>
              <a:t>R</a:t>
            </a:r>
            <a:r>
              <a:t> is decomposed into fragments </a:t>
            </a:r>
            <a:r>
              <a:rPr i="1"/>
              <a:t>R</a:t>
            </a:r>
            <a:r>
              <a:rPr baseline="-25000"/>
              <a:t>1</a:t>
            </a:r>
            <a:r>
              <a:t>, </a:t>
            </a:r>
            <a:r>
              <a:rPr i="1"/>
              <a:t>R</a:t>
            </a:r>
            <a:r>
              <a:rPr baseline="-25000"/>
              <a:t>2</a:t>
            </a:r>
            <a:r>
              <a:t>, ..., </a:t>
            </a:r>
            <a:r>
              <a:rPr i="1"/>
              <a:t>R</a:t>
            </a:r>
            <a:r>
              <a:rPr baseline="-25000" i="1"/>
              <a:t>n</a:t>
            </a:r>
            <a:r>
              <a:t>, and data item </a:t>
            </a:r>
            <a:r>
              <a:rPr i="1"/>
              <a:t>d</a:t>
            </a:r>
            <a:r>
              <a:rPr baseline="-25000" i="1"/>
              <a:t>i</a:t>
            </a:r>
            <a:r>
              <a:t> is in </a:t>
            </a:r>
            <a:r>
              <a:rPr i="1"/>
              <a:t>R</a:t>
            </a:r>
            <a:r>
              <a:rPr baseline="-25000" i="1"/>
              <a:t>j</a:t>
            </a:r>
            <a:r>
              <a:rPr i="1"/>
              <a:t>, </a:t>
            </a:r>
            <a:r>
              <a:t>then </a:t>
            </a:r>
            <a:r>
              <a:rPr i="1"/>
              <a:t>d</a:t>
            </a:r>
            <a:r>
              <a:rPr baseline="-25000" i="1"/>
              <a:t>i</a:t>
            </a:r>
            <a:r>
              <a:t> should not be in any other fragment </a:t>
            </a:r>
            <a:r>
              <a:rPr i="1"/>
              <a:t>R</a:t>
            </a:r>
            <a:r>
              <a:rPr baseline="-25000" i="1"/>
              <a:t>k</a:t>
            </a:r>
            <a:r>
              <a:t> (</a:t>
            </a:r>
            <a:r>
              <a:rPr i="1"/>
              <a:t>k</a:t>
            </a:r>
            <a:r>
              <a:t> ≠</a:t>
            </a:r>
            <a:r>
              <a:rPr i="1"/>
              <a:t> j </a:t>
            </a:r>
            <a:r>
              <a:t>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rimary Horizontal Fragmentation"/>
          <p:cNvSpPr txBox="1"/>
          <p:nvPr>
            <p:ph type="title" idx="4294967295"/>
          </p:nvPr>
        </p:nvSpPr>
        <p:spPr>
          <a:xfrm>
            <a:off x="100012" y="887412"/>
            <a:ext cx="8977313" cy="11334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Primary Horizontal Fragmentation</a:t>
            </a:r>
          </a:p>
        </p:txBody>
      </p:sp>
      <p:sp>
        <p:nvSpPr>
          <p:cNvPr id="115" name="Definition :…"/>
          <p:cNvSpPr txBox="1"/>
          <p:nvPr>
            <p:ph type="body" idx="4294967295"/>
          </p:nvPr>
        </p:nvSpPr>
        <p:spPr>
          <a:xfrm>
            <a:off x="333375" y="1925637"/>
            <a:ext cx="8643938" cy="42243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SzTx/>
              <a:buNone/>
              <a:tabLst>
                <a:tab pos="3302000" algn="l"/>
              </a:tabLst>
              <a:defRPr sz="2400"/>
            </a:pPr>
            <a:r>
              <a:t>Definition :</a:t>
            </a:r>
          </a:p>
          <a:p>
            <a:pPr lvl="3" marL="228600" indent="1143000">
              <a:spcBef>
                <a:spcPts val="0"/>
              </a:spcBef>
              <a:buSzTx/>
              <a:buNone/>
              <a:tabLst>
                <a:tab pos="3302000" algn="l"/>
              </a:tabLst>
              <a:defRPr i="1" sz="1400"/>
            </a:pPr>
            <a:r>
              <a:t>R</a:t>
            </a:r>
            <a:r>
              <a:rPr baseline="-25000"/>
              <a:t>j</a:t>
            </a:r>
            <a:r>
              <a:rPr i="0"/>
              <a:t> =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/>
              <a:t>F</a:t>
            </a:r>
            <a:r>
              <a:rPr baseline="-50000"/>
              <a:t>j</a:t>
            </a:r>
            <a:r>
              <a:rPr i="0"/>
              <a:t>(</a:t>
            </a:r>
            <a:r>
              <a:t>R</a:t>
            </a:r>
            <a:r>
              <a:rPr i="0"/>
              <a:t>),  1 ≤ </a:t>
            </a:r>
            <a:r>
              <a:t>j</a:t>
            </a:r>
            <a:r>
              <a:rPr i="0"/>
              <a:t> ≤ </a:t>
            </a:r>
            <a:r>
              <a:t>w</a:t>
            </a:r>
          </a:p>
          <a:p>
            <a:pPr lvl="1" marL="0" indent="512762">
              <a:spcBef>
                <a:spcPts val="0"/>
              </a:spcBef>
              <a:buSzTx/>
              <a:buNone/>
              <a:tabLst>
                <a:tab pos="3302000" algn="l"/>
              </a:tabLst>
              <a:defRPr sz="2000"/>
            </a:pPr>
            <a:r>
              <a:t>where </a:t>
            </a:r>
            <a:r>
              <a:rPr i="1"/>
              <a:t>F</a:t>
            </a:r>
            <a:r>
              <a:rPr baseline="-25000" i="1"/>
              <a:t>j</a:t>
            </a:r>
            <a:r>
              <a:t> is a selection formula, which is (preferably) a minterm predicate.</a:t>
            </a:r>
          </a:p>
          <a:p>
            <a:pPr>
              <a:spcBef>
                <a:spcPts val="500"/>
              </a:spcBef>
              <a:buSzTx/>
              <a:buNone/>
              <a:tabLst>
                <a:tab pos="3302000" algn="l"/>
              </a:tabLst>
              <a:defRPr sz="2400"/>
            </a:pPr>
            <a:r>
              <a:t>Therefore,</a:t>
            </a:r>
          </a:p>
          <a:p>
            <a:pPr lvl="1" marL="0" indent="512762">
              <a:spcBef>
                <a:spcPts val="0"/>
              </a:spcBef>
              <a:buSzTx/>
              <a:buNone/>
              <a:tabLst>
                <a:tab pos="3302000" algn="l"/>
              </a:tabLst>
              <a:defRPr sz="2000"/>
            </a:pPr>
            <a:r>
              <a:t>A horizontal fragment </a:t>
            </a:r>
            <a:r>
              <a:rPr i="1"/>
              <a:t>R</a:t>
            </a:r>
            <a:r>
              <a:rPr baseline="-25000" i="1"/>
              <a:t>i</a:t>
            </a:r>
            <a:r>
              <a:rPr i="1"/>
              <a:t> </a:t>
            </a:r>
            <a:r>
              <a:t>of relation </a:t>
            </a:r>
            <a:r>
              <a:rPr i="1"/>
              <a:t>R</a:t>
            </a:r>
            <a:r>
              <a:t> consists of all the tuples of </a:t>
            </a:r>
            <a:r>
              <a:rPr i="1"/>
              <a:t>R</a:t>
            </a:r>
            <a:r>
              <a:t> which satisfy a minterm predicate </a:t>
            </a:r>
            <a:r>
              <a:rPr i="1"/>
              <a:t>m</a:t>
            </a:r>
            <a:r>
              <a:rPr baseline="-25000" i="1"/>
              <a:t>i</a:t>
            </a:r>
            <a:r>
              <a:t>. </a:t>
            </a:r>
          </a:p>
          <a:p>
            <a:pPr>
              <a:spcBef>
                <a:spcPts val="500"/>
              </a:spcBef>
              <a:buSzTx/>
              <a:buNone/>
              <a:tabLst>
                <a:tab pos="3302000" algn="l"/>
              </a:tabLst>
              <a:defRPr sz="2400">
                <a:latin typeface="Symbol"/>
                <a:ea typeface="Symbol"/>
                <a:cs typeface="Symbol"/>
                <a:sym typeface="Symbol"/>
              </a:defRPr>
            </a:pPr>
            <a:r>
              <a:t>		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</a:t>
            </a:r>
          </a:p>
          <a:p>
            <a:pPr lvl="1" marL="0" indent="512762">
              <a:spcBef>
                <a:spcPts val="0"/>
              </a:spcBef>
              <a:buSzTx/>
              <a:buNone/>
              <a:tabLst>
                <a:tab pos="3302000" algn="l"/>
              </a:tabLst>
              <a:defRPr sz="2000"/>
            </a:pPr>
            <a:r>
              <a:t>Given a set of minterm predicates </a:t>
            </a:r>
            <a:r>
              <a:rPr i="1"/>
              <a:t>M,</a:t>
            </a:r>
            <a:r>
              <a:t> there are as many horizontal fragments of relation </a:t>
            </a:r>
            <a:r>
              <a:rPr i="1"/>
              <a:t>R</a:t>
            </a:r>
            <a:r>
              <a:t> as there are minterm predicates. </a:t>
            </a:r>
          </a:p>
          <a:p>
            <a:pPr lvl="1" marL="0" indent="512762">
              <a:spcBef>
                <a:spcPts val="0"/>
              </a:spcBef>
              <a:buSzTx/>
              <a:buNone/>
              <a:tabLst>
                <a:tab pos="3302000" algn="l"/>
              </a:tabLst>
              <a:defRPr sz="2000"/>
            </a:pPr>
            <a:r>
              <a:t>Set of horizontal fragments also referred to as </a:t>
            </a:r>
            <a:r>
              <a:rPr>
                <a:solidFill>
                  <a:srgbClr val="FF0000"/>
                </a:solidFill>
              </a:rPr>
              <a:t>minterm fragments</a:t>
            </a:r>
            <a:r>
              <a:rPr i="1"/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Assignment 1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Assignment 1</a:t>
            </a:r>
          </a:p>
        </p:txBody>
      </p:sp>
      <p:sp>
        <p:nvSpPr>
          <p:cNvPr id="118" name="Fragmentation"/>
          <p:cNvSpPr txBox="1"/>
          <p:nvPr>
            <p:ph type="body" idx="4294967295"/>
          </p:nvPr>
        </p:nvSpPr>
        <p:spPr>
          <a:xfrm>
            <a:off x="685800" y="2171700"/>
            <a:ext cx="7772400" cy="39243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har char="•"/>
            </a:lvl1pPr>
          </a:lstStyle>
          <a:p>
            <a:pPr/>
            <a:r>
              <a:t>Fragmentation</a:t>
            </a:r>
          </a:p>
        </p:txBody>
      </p:sp>
      <p:pic>
        <p:nvPicPr>
          <p:cNvPr id="119" name="image.tif" descr="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937" y="3282950"/>
            <a:ext cx="8470901" cy="1533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llocation Alternatives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Allocation Alternatives</a:t>
            </a:r>
          </a:p>
        </p:txBody>
      </p:sp>
      <p:sp>
        <p:nvSpPr>
          <p:cNvPr id="28" name="Non-replicated…"/>
          <p:cNvSpPr txBox="1"/>
          <p:nvPr>
            <p:ph type="body" idx="4294967295"/>
          </p:nvPr>
        </p:nvSpPr>
        <p:spPr>
          <a:xfrm>
            <a:off x="685800" y="2171700"/>
            <a:ext cx="7772400" cy="42306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Non-replicated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400"/>
            </a:pPr>
            <a:r>
              <a:t>partitioned : each fragment resides at only one site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400"/>
            </a:pP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Replicated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400"/>
            </a:pPr>
            <a:r>
              <a:t>fully replicated : each fragment at each site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400"/>
            </a:pPr>
            <a:r>
              <a:t>partially replicated : each fragment at some of the sites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400"/>
            </a:pP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Rule of thumb:</a:t>
            </a:r>
          </a:p>
          <a:p>
            <a:pPr>
              <a:lnSpc>
                <a:spcPct val="80000"/>
              </a:lnSpc>
              <a:buSzTx/>
              <a:buNone/>
              <a:defRPr sz="2800"/>
            </a:pPr>
          </a:p>
          <a:p>
            <a:pPr>
              <a:lnSpc>
                <a:spcPct val="80000"/>
              </a:lnSpc>
              <a:buSzTx/>
              <a:buNone/>
              <a:defRPr sz="2800"/>
            </a:pPr>
          </a:p>
          <a:p>
            <a:pPr lvl="3" marL="228600" indent="1143000">
              <a:lnSpc>
                <a:spcPct val="80000"/>
              </a:lnSpc>
              <a:spcBef>
                <a:spcPts val="0"/>
              </a:spcBef>
              <a:buSzTx/>
              <a:buNone/>
              <a:defRPr sz="1800"/>
            </a:pPr>
            <a:r>
              <a:t>	</a:t>
            </a:r>
          </a:p>
        </p:txBody>
      </p:sp>
      <p:pic>
        <p:nvPicPr>
          <p:cNvPr id="29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rcRect l="1209" t="0" r="0" b="2026"/>
          <a:stretch>
            <a:fillRect/>
          </a:stretch>
        </p:blipFill>
        <p:spPr>
          <a:xfrm>
            <a:off x="3694112" y="5408304"/>
            <a:ext cx="5087581" cy="752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erived Horizontal Fragmentation"/>
          <p:cNvSpPr txBox="1"/>
          <p:nvPr>
            <p:ph type="title" idx="4294967295"/>
          </p:nvPr>
        </p:nvSpPr>
        <p:spPr>
          <a:xfrm>
            <a:off x="234950" y="955675"/>
            <a:ext cx="8734425" cy="7175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Derived Horizontal Fragmentation</a:t>
            </a:r>
          </a:p>
        </p:txBody>
      </p:sp>
      <p:sp>
        <p:nvSpPr>
          <p:cNvPr id="123" name="Defined on a member relation of a link according to a selection operation specified on its owner.…"/>
          <p:cNvSpPr txBox="1"/>
          <p:nvPr>
            <p:ph type="body" sz="half" idx="4294967295"/>
          </p:nvPr>
        </p:nvSpPr>
        <p:spPr>
          <a:xfrm>
            <a:off x="241300" y="1768475"/>
            <a:ext cx="8643938" cy="17145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buChar char="•"/>
              <a:defRPr sz="2800"/>
            </a:lvl1pPr>
            <a:lvl2pPr marL="742950" indent="-285750">
              <a:spcBef>
                <a:spcPts val="0"/>
              </a:spcBef>
              <a:defRPr sz="2400"/>
            </a:lvl2pPr>
          </a:lstStyle>
          <a:p>
            <a:pPr/>
            <a:r>
              <a:t>Defined on a member relation of a link according to a selection operation specified on its owner.</a:t>
            </a:r>
            <a:endParaRPr sz="1600"/>
          </a:p>
          <a:p>
            <a:pPr lvl="1"/>
            <a:r>
              <a:t>Each link is an equijoin.</a:t>
            </a:r>
          </a:p>
        </p:txBody>
      </p:sp>
      <p:sp>
        <p:nvSpPr>
          <p:cNvPr id="124" name="Rectangle"/>
          <p:cNvSpPr/>
          <p:nvPr/>
        </p:nvSpPr>
        <p:spPr>
          <a:xfrm>
            <a:off x="2768600" y="3479800"/>
            <a:ext cx="1473201" cy="36830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400">
                <a:latin typeface="Book Antiqua"/>
                <a:ea typeface="Book Antiqua"/>
                <a:cs typeface="Book Antiqua"/>
                <a:sym typeface="Book Antiqua"/>
              </a:defRPr>
            </a:pPr>
          </a:p>
        </p:txBody>
      </p:sp>
      <p:sp>
        <p:nvSpPr>
          <p:cNvPr id="125" name="Rectangle"/>
          <p:cNvSpPr/>
          <p:nvPr/>
        </p:nvSpPr>
        <p:spPr>
          <a:xfrm>
            <a:off x="2665412" y="4654550"/>
            <a:ext cx="1882776" cy="36830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400">
                <a:latin typeface="Book Antiqua"/>
                <a:ea typeface="Book Antiqua"/>
                <a:cs typeface="Book Antiqua"/>
                <a:sym typeface="Book Antiqua"/>
              </a:defRPr>
            </a:pPr>
          </a:p>
        </p:txBody>
      </p:sp>
      <p:sp>
        <p:nvSpPr>
          <p:cNvPr id="126" name="Rectangle"/>
          <p:cNvSpPr/>
          <p:nvPr/>
        </p:nvSpPr>
        <p:spPr>
          <a:xfrm>
            <a:off x="3568700" y="5797550"/>
            <a:ext cx="2057400" cy="36830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400">
                <a:latin typeface="Book Antiqua"/>
                <a:ea typeface="Book Antiqua"/>
                <a:cs typeface="Book Antiqua"/>
                <a:sym typeface="Book Antiqua"/>
              </a:defRPr>
            </a:pPr>
          </a:p>
        </p:txBody>
      </p:sp>
      <p:sp>
        <p:nvSpPr>
          <p:cNvPr id="127" name="Rectangle"/>
          <p:cNvSpPr/>
          <p:nvPr/>
        </p:nvSpPr>
        <p:spPr>
          <a:xfrm>
            <a:off x="4813300" y="4654550"/>
            <a:ext cx="2546350" cy="36830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400">
                <a:latin typeface="Book Antiqua"/>
                <a:ea typeface="Book Antiqua"/>
                <a:cs typeface="Book Antiqua"/>
                <a:sym typeface="Book Antiqua"/>
              </a:defRPr>
            </a:pPr>
          </a:p>
        </p:txBody>
      </p:sp>
      <p:sp>
        <p:nvSpPr>
          <p:cNvPr id="128" name="TITLE,"/>
          <p:cNvSpPr txBox="1"/>
          <p:nvPr/>
        </p:nvSpPr>
        <p:spPr>
          <a:xfrm>
            <a:off x="2871784" y="3524250"/>
            <a:ext cx="641075" cy="304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sz="1400" u="sng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TITLE</a:t>
            </a:r>
            <a:r>
              <a:rPr u="none"/>
              <a:t>,</a:t>
            </a:r>
          </a:p>
        </p:txBody>
      </p:sp>
      <p:sp>
        <p:nvSpPr>
          <p:cNvPr id="129" name="SAL"/>
          <p:cNvSpPr txBox="1"/>
          <p:nvPr/>
        </p:nvSpPr>
        <p:spPr>
          <a:xfrm>
            <a:off x="3433760" y="3524250"/>
            <a:ext cx="441830" cy="304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SAL</a:t>
            </a:r>
          </a:p>
        </p:txBody>
      </p:sp>
      <p:sp>
        <p:nvSpPr>
          <p:cNvPr id="130" name="Pay"/>
          <p:cNvSpPr txBox="1"/>
          <p:nvPr/>
        </p:nvSpPr>
        <p:spPr>
          <a:xfrm>
            <a:off x="2755897" y="3224212"/>
            <a:ext cx="396773" cy="30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Pay</a:t>
            </a:r>
          </a:p>
        </p:txBody>
      </p:sp>
      <p:sp>
        <p:nvSpPr>
          <p:cNvPr id="131" name="ENO, ENAME, TITLE"/>
          <p:cNvSpPr txBox="1"/>
          <p:nvPr/>
        </p:nvSpPr>
        <p:spPr>
          <a:xfrm>
            <a:off x="2674934" y="4689475"/>
            <a:ext cx="1842006" cy="304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sz="1400" u="sng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ENO</a:t>
            </a:r>
            <a:r>
              <a:rPr u="none"/>
              <a:t>, ENAME, TITLE</a:t>
            </a:r>
          </a:p>
        </p:txBody>
      </p:sp>
      <p:sp>
        <p:nvSpPr>
          <p:cNvPr id="132" name="PNO, PNAME, BUDGET, LOC"/>
          <p:cNvSpPr txBox="1"/>
          <p:nvPr/>
        </p:nvSpPr>
        <p:spPr>
          <a:xfrm>
            <a:off x="4827585" y="4689475"/>
            <a:ext cx="2532456" cy="304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sz="1400" u="sng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PNO</a:t>
            </a:r>
            <a:r>
              <a:rPr u="none"/>
              <a:t>, PNAME, BUDGET, LOC</a:t>
            </a:r>
          </a:p>
        </p:txBody>
      </p:sp>
      <p:sp>
        <p:nvSpPr>
          <p:cNvPr id="133" name="ENO, PNO,"/>
          <p:cNvSpPr txBox="1"/>
          <p:nvPr/>
        </p:nvSpPr>
        <p:spPr>
          <a:xfrm>
            <a:off x="3546472" y="5853112"/>
            <a:ext cx="1026018" cy="30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sz="1400" u="sng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ENO, PNO</a:t>
            </a:r>
            <a:r>
              <a:rPr u="none"/>
              <a:t>,</a:t>
            </a:r>
          </a:p>
        </p:txBody>
      </p:sp>
      <p:sp>
        <p:nvSpPr>
          <p:cNvPr id="134" name="RESP, DUR"/>
          <p:cNvSpPr txBox="1"/>
          <p:nvPr/>
        </p:nvSpPr>
        <p:spPr>
          <a:xfrm>
            <a:off x="4554534" y="5853112"/>
            <a:ext cx="990337" cy="30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RESP, DUR</a:t>
            </a:r>
          </a:p>
        </p:txBody>
      </p:sp>
      <p:sp>
        <p:nvSpPr>
          <p:cNvPr id="135" name="EMP"/>
          <p:cNvSpPr txBox="1"/>
          <p:nvPr/>
        </p:nvSpPr>
        <p:spPr>
          <a:xfrm>
            <a:off x="2765422" y="4367212"/>
            <a:ext cx="485760" cy="30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EMP</a:t>
            </a:r>
          </a:p>
        </p:txBody>
      </p:sp>
      <p:sp>
        <p:nvSpPr>
          <p:cNvPr id="136" name="PROJ"/>
          <p:cNvSpPr txBox="1"/>
          <p:nvPr/>
        </p:nvSpPr>
        <p:spPr>
          <a:xfrm>
            <a:off x="4859335" y="4367212"/>
            <a:ext cx="526737" cy="30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PROJ</a:t>
            </a:r>
          </a:p>
        </p:txBody>
      </p:sp>
      <p:sp>
        <p:nvSpPr>
          <p:cNvPr id="137" name="ASG"/>
          <p:cNvSpPr txBox="1"/>
          <p:nvPr/>
        </p:nvSpPr>
        <p:spPr>
          <a:xfrm>
            <a:off x="3502022" y="5510212"/>
            <a:ext cx="468917" cy="30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ASG</a:t>
            </a:r>
          </a:p>
        </p:txBody>
      </p:sp>
      <p:sp>
        <p:nvSpPr>
          <p:cNvPr id="138" name="L1"/>
          <p:cNvSpPr txBox="1"/>
          <p:nvPr/>
        </p:nvSpPr>
        <p:spPr>
          <a:xfrm>
            <a:off x="3457572" y="4100512"/>
            <a:ext cx="259748" cy="338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4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L</a:t>
            </a:r>
            <a:r>
              <a:rPr baseline="-25000" i="0"/>
              <a:t>1</a:t>
            </a:r>
          </a:p>
        </p:txBody>
      </p:sp>
      <p:sp>
        <p:nvSpPr>
          <p:cNvPr id="139" name="L2"/>
          <p:cNvSpPr txBox="1"/>
          <p:nvPr/>
        </p:nvSpPr>
        <p:spPr>
          <a:xfrm>
            <a:off x="3775072" y="5167312"/>
            <a:ext cx="259748" cy="338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4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L</a:t>
            </a:r>
            <a:r>
              <a:rPr baseline="-25000" i="0"/>
              <a:t>2</a:t>
            </a:r>
          </a:p>
        </p:txBody>
      </p:sp>
      <p:sp>
        <p:nvSpPr>
          <p:cNvPr id="140" name="L3"/>
          <p:cNvSpPr txBox="1"/>
          <p:nvPr/>
        </p:nvSpPr>
        <p:spPr>
          <a:xfrm>
            <a:off x="4968872" y="5180012"/>
            <a:ext cx="259748" cy="338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4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L</a:t>
            </a:r>
            <a:r>
              <a:rPr baseline="-25000" i="0"/>
              <a:t>3</a:t>
            </a:r>
          </a:p>
        </p:txBody>
      </p:sp>
      <p:sp>
        <p:nvSpPr>
          <p:cNvPr id="141" name="Line"/>
          <p:cNvSpPr/>
          <p:nvPr/>
        </p:nvSpPr>
        <p:spPr>
          <a:xfrm>
            <a:off x="3459162" y="3848099"/>
            <a:ext cx="1" cy="79533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Line"/>
          <p:cNvSpPr/>
          <p:nvPr/>
        </p:nvSpPr>
        <p:spPr>
          <a:xfrm>
            <a:off x="3378199" y="5048250"/>
            <a:ext cx="838202" cy="76200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Line"/>
          <p:cNvSpPr/>
          <p:nvPr/>
        </p:nvSpPr>
        <p:spPr>
          <a:xfrm flipH="1">
            <a:off x="4902200" y="5048249"/>
            <a:ext cx="838200" cy="7620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DHF – Definition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DHF – Definition</a:t>
            </a:r>
          </a:p>
        </p:txBody>
      </p:sp>
      <p:sp>
        <p:nvSpPr>
          <p:cNvPr id="146" name="Given a link L where owner(L)=S and member(L)=R, the derived horizontal fragments of R are defined as…"/>
          <p:cNvSpPr txBox="1"/>
          <p:nvPr>
            <p:ph type="body" idx="4294967295"/>
          </p:nvPr>
        </p:nvSpPr>
        <p:spPr>
          <a:xfrm>
            <a:off x="685800" y="2008187"/>
            <a:ext cx="7772400" cy="39243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1700"/>
              </a:spcBef>
              <a:buSzTx/>
              <a:buNone/>
              <a:defRPr sz="2400"/>
            </a:pPr>
            <a:r>
              <a:t>Given a link </a:t>
            </a:r>
            <a:r>
              <a:rPr i="1"/>
              <a:t>L</a:t>
            </a:r>
            <a:r>
              <a:t> where </a:t>
            </a:r>
            <a:r>
              <a:rPr i="1"/>
              <a:t>owner</a:t>
            </a:r>
            <a:r>
              <a:t>(</a:t>
            </a:r>
            <a:r>
              <a:rPr i="1"/>
              <a:t>L</a:t>
            </a:r>
            <a:r>
              <a:t>)=</a:t>
            </a:r>
            <a:r>
              <a:rPr i="1"/>
              <a:t>S</a:t>
            </a:r>
            <a:r>
              <a:t> and </a:t>
            </a:r>
            <a:r>
              <a:rPr i="1"/>
              <a:t>member</a:t>
            </a:r>
            <a:r>
              <a:t>(</a:t>
            </a:r>
            <a:r>
              <a:rPr i="1"/>
              <a:t>L</a:t>
            </a:r>
            <a:r>
              <a:t>)=</a:t>
            </a:r>
            <a:r>
              <a:rPr i="1"/>
              <a:t>R</a:t>
            </a:r>
            <a:r>
              <a:t>, the derived horizontal fragments of </a:t>
            </a:r>
            <a:r>
              <a:rPr i="1"/>
              <a:t>R</a:t>
            </a:r>
            <a:r>
              <a:t> are defined as</a:t>
            </a:r>
          </a:p>
          <a:p>
            <a:pPr lvl="1" marL="227012" indent="-112712">
              <a:spcBef>
                <a:spcPts val="1400"/>
              </a:spcBef>
              <a:buSzTx/>
              <a:buNone/>
              <a:defRPr i="1" sz="1800"/>
            </a:pPr>
            <a:r>
              <a:t>		R</a:t>
            </a:r>
            <a:r>
              <a:rPr baseline="-25000"/>
              <a:t>i</a:t>
            </a:r>
            <a:r>
              <a:rPr i="0"/>
              <a:t> = </a:t>
            </a:r>
            <a:r>
              <a:t>R </a:t>
            </a:r>
            <a:r>
              <a:rPr i="0" sz="2000"/>
              <a:t>⋉</a:t>
            </a:r>
            <a:r>
              <a:rPr baseline="-25000"/>
              <a:t>F </a:t>
            </a:r>
            <a:r>
              <a:rPr i="0"/>
              <a:t> </a:t>
            </a:r>
            <a:r>
              <a:t>S</a:t>
            </a:r>
            <a:r>
              <a:rPr baseline="-25000"/>
              <a:t>i</a:t>
            </a:r>
            <a:r>
              <a:rPr i="0"/>
              <a:t>, 1≤</a:t>
            </a:r>
            <a:r>
              <a:t>i</a:t>
            </a:r>
            <a:r>
              <a:rPr i="0"/>
              <a:t>≤</a:t>
            </a:r>
            <a:r>
              <a:t>w</a:t>
            </a:r>
          </a:p>
          <a:p>
            <a:pPr marL="0" indent="0">
              <a:spcBef>
                <a:spcPts val="1700"/>
              </a:spcBef>
              <a:buSzTx/>
              <a:buNone/>
              <a:defRPr sz="2400"/>
            </a:pPr>
            <a:r>
              <a:t>where </a:t>
            </a:r>
            <a:r>
              <a:rPr i="1"/>
              <a:t>w</a:t>
            </a:r>
            <a:r>
              <a:t> is the maximum number of fragments that will be defined on </a:t>
            </a:r>
            <a:r>
              <a:rPr i="1"/>
              <a:t>R</a:t>
            </a:r>
            <a:r>
              <a:t> and</a:t>
            </a:r>
          </a:p>
          <a:p>
            <a:pPr lvl="2" marL="228600" indent="227012">
              <a:spcBef>
                <a:spcPts val="1200"/>
              </a:spcBef>
              <a:buSzTx/>
              <a:buNone/>
              <a:defRPr i="1" sz="1800"/>
            </a:pPr>
            <a:r>
              <a:t>S</a:t>
            </a:r>
            <a:r>
              <a:rPr baseline="-25000"/>
              <a:t>i</a:t>
            </a:r>
            <a:r>
              <a:t> </a:t>
            </a:r>
            <a:r>
              <a:rPr i="0"/>
              <a:t>= 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/>
              <a:t>F</a:t>
            </a:r>
            <a:r>
              <a:rPr baseline="-50000"/>
              <a:t>i</a:t>
            </a:r>
            <a:r>
              <a:rPr i="0"/>
              <a:t> (</a:t>
            </a:r>
            <a:r>
              <a:t>S</a:t>
            </a:r>
            <a:r>
              <a:rPr i="0"/>
              <a:t>)</a:t>
            </a:r>
          </a:p>
          <a:p>
            <a:pPr marL="0" indent="0">
              <a:spcBef>
                <a:spcPts val="1700"/>
              </a:spcBef>
              <a:buSzTx/>
              <a:buNone/>
              <a:defRPr sz="2400"/>
            </a:pPr>
            <a:r>
              <a:t>where </a:t>
            </a:r>
            <a:r>
              <a:rPr i="1"/>
              <a:t>F</a:t>
            </a:r>
            <a:r>
              <a:rPr baseline="-25000" i="1"/>
              <a:t>i</a:t>
            </a:r>
            <a:r>
              <a:t> is the formula according to which the primary horizontal fragment </a:t>
            </a:r>
            <a:r>
              <a:rPr i="1"/>
              <a:t>S</a:t>
            </a:r>
            <a:r>
              <a:rPr baseline="-25000" i="1"/>
              <a:t>i</a:t>
            </a:r>
            <a:r>
              <a:t> is defined.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iven link L1 where owner(L1)=PAY and member(L1)=EMP…"/>
          <p:cNvSpPr txBox="1"/>
          <p:nvPr>
            <p:ph type="body" sz="half" idx="4294967295"/>
          </p:nvPr>
        </p:nvSpPr>
        <p:spPr>
          <a:xfrm>
            <a:off x="369887" y="1911350"/>
            <a:ext cx="8520113" cy="22526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539" indent="-1539" defTabSz="886968">
              <a:spcBef>
                <a:spcPts val="500"/>
              </a:spcBef>
              <a:buSzTx/>
              <a:buNone/>
              <a:defRPr sz="2328"/>
            </a:pPr>
            <a:r>
              <a:t>Given link </a:t>
            </a:r>
            <a:r>
              <a:rPr i="1"/>
              <a:t>L</a:t>
            </a:r>
            <a:r>
              <a:rPr baseline="-25587"/>
              <a:t>1</a:t>
            </a:r>
            <a:r>
              <a:t> where owner(</a:t>
            </a:r>
            <a:r>
              <a:rPr i="1"/>
              <a:t>L</a:t>
            </a:r>
            <a:r>
              <a:rPr baseline="-25587"/>
              <a:t>1</a:t>
            </a:r>
            <a:r>
              <a:t>)=PAY and member(</a:t>
            </a:r>
            <a:r>
              <a:rPr i="1"/>
              <a:t>L</a:t>
            </a:r>
            <a:r>
              <a:rPr baseline="-25587"/>
              <a:t>1</a:t>
            </a:r>
            <a:r>
              <a:t>)=EMP</a:t>
            </a:r>
          </a:p>
          <a:p>
            <a:pPr lvl="2" marL="221742" indent="665226" defTabSz="886968">
              <a:spcBef>
                <a:spcPts val="0"/>
              </a:spcBef>
              <a:buSzTx/>
              <a:buNone/>
              <a:defRPr sz="1746"/>
            </a:pPr>
            <a:r>
              <a:t>EMP</a:t>
            </a:r>
            <a:r>
              <a:rPr baseline="-25587"/>
              <a:t>1</a:t>
            </a:r>
            <a:r>
              <a:t> = EMP </a:t>
            </a:r>
            <a:r>
              <a:rPr sz="1552"/>
              <a:t>⋉</a:t>
            </a:r>
            <a:r>
              <a:t> PAY</a:t>
            </a:r>
            <a:r>
              <a:rPr baseline="-25587"/>
              <a:t>1</a:t>
            </a:r>
          </a:p>
          <a:p>
            <a:pPr lvl="2" marL="221742" indent="665226" defTabSz="886968">
              <a:spcBef>
                <a:spcPts val="0"/>
              </a:spcBef>
              <a:buSzTx/>
              <a:buNone/>
              <a:defRPr sz="1746"/>
            </a:pPr>
            <a:r>
              <a:t>EMP</a:t>
            </a:r>
            <a:r>
              <a:rPr baseline="-25587"/>
              <a:t>2</a:t>
            </a:r>
            <a:r>
              <a:t> = EMP </a:t>
            </a:r>
            <a:r>
              <a:rPr sz="1552"/>
              <a:t>⋉</a:t>
            </a:r>
            <a:r>
              <a:t> PAY</a:t>
            </a:r>
            <a:r>
              <a:rPr baseline="-25587"/>
              <a:t>2</a:t>
            </a:r>
          </a:p>
          <a:p>
            <a:pPr marL="1539" indent="-1539" defTabSz="886968">
              <a:spcBef>
                <a:spcPts val="500"/>
              </a:spcBef>
              <a:buSzTx/>
              <a:buNone/>
              <a:defRPr sz="2328"/>
            </a:pPr>
            <a:r>
              <a:t>Where </a:t>
            </a:r>
          </a:p>
          <a:p>
            <a:pPr lvl="2" marL="221742" indent="665226" defTabSz="886968">
              <a:spcBef>
                <a:spcPts val="0"/>
              </a:spcBef>
              <a:buSzTx/>
              <a:buNone/>
              <a:defRPr sz="1746"/>
            </a:pPr>
            <a:r>
              <a:t>PAY</a:t>
            </a:r>
            <a:r>
              <a:rPr baseline="-25587"/>
              <a:t>1</a:t>
            </a:r>
            <a:r>
              <a:t> = </a:t>
            </a:r>
            <a:r>
              <a:rPr sz="1552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587"/>
              <a:t>SAL≤30000</a:t>
            </a:r>
            <a:r>
              <a:t>(PAY)</a:t>
            </a:r>
          </a:p>
          <a:p>
            <a:pPr lvl="2" marL="221742" indent="665226" defTabSz="886968">
              <a:spcBef>
                <a:spcPts val="0"/>
              </a:spcBef>
              <a:buSzTx/>
              <a:buNone/>
              <a:defRPr sz="1746"/>
            </a:pPr>
            <a:r>
              <a:t>PAY</a:t>
            </a:r>
            <a:r>
              <a:rPr baseline="-25587"/>
              <a:t>2</a:t>
            </a:r>
            <a:r>
              <a:t> = </a:t>
            </a:r>
            <a:r>
              <a:rPr sz="1552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587"/>
              <a:t>SAL&gt;30000</a:t>
            </a:r>
            <a:r>
              <a:t>(PAY)</a:t>
            </a:r>
          </a:p>
        </p:txBody>
      </p:sp>
      <p:sp>
        <p:nvSpPr>
          <p:cNvPr id="149" name="DHF – Example"/>
          <p:cNvSpPr txBox="1"/>
          <p:nvPr>
            <p:ph type="title" idx="4294967295"/>
          </p:nvPr>
        </p:nvSpPr>
        <p:spPr>
          <a:xfrm>
            <a:off x="685800" y="787400"/>
            <a:ext cx="7772400" cy="8969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DHF – Example</a:t>
            </a:r>
          </a:p>
        </p:txBody>
      </p:sp>
      <p:pic>
        <p:nvPicPr>
          <p:cNvPr id="15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7887" y="4170362"/>
            <a:ext cx="3498851" cy="1839913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Rectangle"/>
          <p:cNvSpPr/>
          <p:nvPr/>
        </p:nvSpPr>
        <p:spPr>
          <a:xfrm>
            <a:off x="5149850" y="4459287"/>
            <a:ext cx="3187700" cy="190500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pPr>
          </a:p>
        </p:txBody>
      </p:sp>
      <p:sp>
        <p:nvSpPr>
          <p:cNvPr id="152" name="Line"/>
          <p:cNvSpPr/>
          <p:nvPr/>
        </p:nvSpPr>
        <p:spPr>
          <a:xfrm>
            <a:off x="5721350" y="4479925"/>
            <a:ext cx="0" cy="190500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Line"/>
          <p:cNvSpPr/>
          <p:nvPr/>
        </p:nvSpPr>
        <p:spPr>
          <a:xfrm>
            <a:off x="6978650" y="4479925"/>
            <a:ext cx="0" cy="190500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Line"/>
          <p:cNvSpPr/>
          <p:nvPr/>
        </p:nvSpPr>
        <p:spPr>
          <a:xfrm>
            <a:off x="5149850" y="4916487"/>
            <a:ext cx="31877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ENO"/>
          <p:cNvSpPr txBox="1"/>
          <p:nvPr/>
        </p:nvSpPr>
        <p:spPr>
          <a:xfrm>
            <a:off x="5188568" y="4491037"/>
            <a:ext cx="527942" cy="316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253" tIns="31253" rIns="31253" bIns="31253">
            <a:spAutoFit/>
          </a:bodyPr>
          <a:lstStyle>
            <a:lvl1pPr defTabSz="457200">
              <a:defRPr sz="16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ENO</a:t>
            </a:r>
          </a:p>
        </p:txBody>
      </p:sp>
      <p:sp>
        <p:nvSpPr>
          <p:cNvPr id="156" name="ENAME"/>
          <p:cNvSpPr txBox="1"/>
          <p:nvPr/>
        </p:nvSpPr>
        <p:spPr>
          <a:xfrm>
            <a:off x="5995018" y="4491037"/>
            <a:ext cx="842564" cy="316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253" tIns="31253" rIns="31253" bIns="31253">
            <a:spAutoFit/>
          </a:bodyPr>
          <a:lstStyle>
            <a:lvl1pPr defTabSz="457200">
              <a:defRPr sz="16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ENAME</a:t>
            </a:r>
          </a:p>
        </p:txBody>
      </p:sp>
      <p:sp>
        <p:nvSpPr>
          <p:cNvPr id="157" name="TITLE"/>
          <p:cNvSpPr txBox="1"/>
          <p:nvPr/>
        </p:nvSpPr>
        <p:spPr>
          <a:xfrm>
            <a:off x="7449167" y="4491037"/>
            <a:ext cx="640953" cy="316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253" tIns="31253" rIns="31253" bIns="31253">
            <a:spAutoFit/>
          </a:bodyPr>
          <a:lstStyle>
            <a:lvl1pPr defTabSz="457200">
              <a:defRPr sz="16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58" name="E1"/>
          <p:cNvSpPr txBox="1"/>
          <p:nvPr/>
        </p:nvSpPr>
        <p:spPr>
          <a:xfrm>
            <a:off x="5272705" y="4895850"/>
            <a:ext cx="300930" cy="316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253" tIns="31253" rIns="31253" bIns="31253">
            <a:spAutoFit/>
          </a:bodyPr>
          <a:lstStyle>
            <a:lvl1pPr defTabSz="457200">
              <a:defRPr sz="16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E1</a:t>
            </a:r>
          </a:p>
        </p:txBody>
      </p:sp>
      <p:sp>
        <p:nvSpPr>
          <p:cNvPr id="159" name="J. Doe"/>
          <p:cNvSpPr txBox="1"/>
          <p:nvPr/>
        </p:nvSpPr>
        <p:spPr>
          <a:xfrm>
            <a:off x="6060105" y="4895850"/>
            <a:ext cx="609996" cy="316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253" tIns="31253" rIns="31253" bIns="31253">
            <a:spAutoFit/>
          </a:bodyPr>
          <a:lstStyle>
            <a:lvl1pPr defTabSz="457200">
              <a:defRPr sz="16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J. Doe</a:t>
            </a:r>
          </a:p>
        </p:txBody>
      </p:sp>
      <p:sp>
        <p:nvSpPr>
          <p:cNvPr id="160" name="Elect. Eng."/>
          <p:cNvSpPr txBox="1"/>
          <p:nvPr/>
        </p:nvSpPr>
        <p:spPr>
          <a:xfrm>
            <a:off x="7304705" y="4895850"/>
            <a:ext cx="1020067" cy="316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253" tIns="31253" rIns="31253" bIns="31253">
            <a:spAutoFit/>
          </a:bodyPr>
          <a:lstStyle>
            <a:lvl1pPr defTabSz="457200">
              <a:defRPr sz="16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Elect. Eng.</a:t>
            </a:r>
          </a:p>
        </p:txBody>
      </p:sp>
      <p:grpSp>
        <p:nvGrpSpPr>
          <p:cNvPr id="164" name="Group"/>
          <p:cNvGrpSpPr/>
          <p:nvPr/>
        </p:nvGrpSpPr>
        <p:grpSpPr>
          <a:xfrm>
            <a:off x="5286374" y="5199062"/>
            <a:ext cx="3078064" cy="342901"/>
            <a:chOff x="0" y="0"/>
            <a:chExt cx="3078063" cy="342900"/>
          </a:xfrm>
        </p:grpSpPr>
        <p:sp>
          <p:nvSpPr>
            <p:cNvPr id="161" name="E2"/>
            <p:cNvSpPr txBox="1"/>
            <p:nvPr/>
          </p:nvSpPr>
          <p:spPr>
            <a:xfrm>
              <a:off x="0" y="0"/>
              <a:ext cx="327323" cy="342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6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/>
              <a:r>
                <a:t>E2</a:t>
              </a:r>
            </a:p>
          </p:txBody>
        </p:sp>
        <p:sp>
          <p:nvSpPr>
            <p:cNvPr id="162" name="M. Smith"/>
            <p:cNvSpPr txBox="1"/>
            <p:nvPr/>
          </p:nvSpPr>
          <p:spPr>
            <a:xfrm>
              <a:off x="747712" y="0"/>
              <a:ext cx="925117" cy="342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6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/>
              <a:r>
                <a:t>M. Smith</a:t>
              </a:r>
            </a:p>
          </p:txBody>
        </p:sp>
        <p:sp>
          <p:nvSpPr>
            <p:cNvPr id="163" name="Syst. Anal."/>
            <p:cNvSpPr txBox="1"/>
            <p:nvPr/>
          </p:nvSpPr>
          <p:spPr>
            <a:xfrm>
              <a:off x="2022475" y="0"/>
              <a:ext cx="1055589" cy="342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6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/>
              <a:r>
                <a:t>Syst. Anal.</a:t>
              </a:r>
            </a:p>
          </p:txBody>
        </p:sp>
      </p:grpSp>
      <p:grpSp>
        <p:nvGrpSpPr>
          <p:cNvPr id="168" name="Group"/>
          <p:cNvGrpSpPr/>
          <p:nvPr/>
        </p:nvGrpSpPr>
        <p:grpSpPr>
          <a:xfrm>
            <a:off x="5286374" y="5481637"/>
            <a:ext cx="3078064" cy="342901"/>
            <a:chOff x="0" y="0"/>
            <a:chExt cx="3078063" cy="342900"/>
          </a:xfrm>
        </p:grpSpPr>
        <p:sp>
          <p:nvSpPr>
            <p:cNvPr id="165" name="E5"/>
            <p:cNvSpPr txBox="1"/>
            <p:nvPr/>
          </p:nvSpPr>
          <p:spPr>
            <a:xfrm>
              <a:off x="0" y="0"/>
              <a:ext cx="327323" cy="342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6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/>
              <a:r>
                <a:t>E5</a:t>
              </a:r>
            </a:p>
          </p:txBody>
        </p:sp>
        <p:sp>
          <p:nvSpPr>
            <p:cNvPr id="166" name="B. Casey"/>
            <p:cNvSpPr txBox="1"/>
            <p:nvPr/>
          </p:nvSpPr>
          <p:spPr>
            <a:xfrm>
              <a:off x="785812" y="0"/>
              <a:ext cx="869455" cy="342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6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/>
              <a:r>
                <a:t>B. Casey</a:t>
              </a:r>
            </a:p>
          </p:txBody>
        </p:sp>
        <p:sp>
          <p:nvSpPr>
            <p:cNvPr id="167" name="Syst. Anal."/>
            <p:cNvSpPr txBox="1"/>
            <p:nvPr/>
          </p:nvSpPr>
          <p:spPr>
            <a:xfrm>
              <a:off x="2022475" y="0"/>
              <a:ext cx="1055589" cy="342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6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/>
              <a:r>
                <a:t>Syst. Anal.</a:t>
              </a:r>
            </a:p>
          </p:txBody>
        </p:sp>
      </p:grpSp>
      <p:sp>
        <p:nvSpPr>
          <p:cNvPr id="169" name="EMP2"/>
          <p:cNvSpPr txBox="1"/>
          <p:nvPr/>
        </p:nvSpPr>
        <p:spPr>
          <a:xfrm>
            <a:off x="5121892" y="4024312"/>
            <a:ext cx="645331" cy="38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253" tIns="31253" rIns="31253" bIns="31253">
            <a:spAutoFit/>
          </a:bodyPr>
          <a:lstStyle/>
          <a:p>
            <a: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EMP</a:t>
            </a:r>
            <a:r>
              <a:rPr baseline="-25000"/>
              <a:t>2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5286374" y="5748337"/>
            <a:ext cx="3078461" cy="342901"/>
            <a:chOff x="0" y="0"/>
            <a:chExt cx="3078460" cy="342900"/>
          </a:xfrm>
        </p:grpSpPr>
        <p:sp>
          <p:nvSpPr>
            <p:cNvPr id="170" name="E6"/>
            <p:cNvSpPr txBox="1"/>
            <p:nvPr/>
          </p:nvSpPr>
          <p:spPr>
            <a:xfrm>
              <a:off x="0" y="0"/>
              <a:ext cx="327323" cy="342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6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/>
              <a:r>
                <a:t>E6</a:t>
              </a:r>
            </a:p>
          </p:txBody>
        </p:sp>
        <p:sp>
          <p:nvSpPr>
            <p:cNvPr id="171" name="L. Chu"/>
            <p:cNvSpPr txBox="1"/>
            <p:nvPr/>
          </p:nvSpPr>
          <p:spPr>
            <a:xfrm>
              <a:off x="754062" y="0"/>
              <a:ext cx="712193" cy="342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6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/>
              <a:r>
                <a:t>L. Chu</a:t>
              </a:r>
            </a:p>
          </p:txBody>
        </p:sp>
        <p:sp>
          <p:nvSpPr>
            <p:cNvPr id="172" name="Elect. Eng."/>
            <p:cNvSpPr txBox="1"/>
            <p:nvPr/>
          </p:nvSpPr>
          <p:spPr>
            <a:xfrm>
              <a:off x="2032000" y="0"/>
              <a:ext cx="1046461" cy="342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6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/>
              <a:r>
                <a:t>Elect. Eng.</a:t>
              </a:r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5286374" y="6049962"/>
            <a:ext cx="3078064" cy="342901"/>
            <a:chOff x="0" y="0"/>
            <a:chExt cx="3078063" cy="342900"/>
          </a:xfrm>
        </p:grpSpPr>
        <p:sp>
          <p:nvSpPr>
            <p:cNvPr id="174" name="E8"/>
            <p:cNvSpPr txBox="1"/>
            <p:nvPr/>
          </p:nvSpPr>
          <p:spPr>
            <a:xfrm>
              <a:off x="0" y="0"/>
              <a:ext cx="327323" cy="342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6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/>
              <a:r>
                <a:t>E8</a:t>
              </a:r>
            </a:p>
          </p:txBody>
        </p:sp>
        <p:sp>
          <p:nvSpPr>
            <p:cNvPr id="175" name="J. Jones"/>
            <p:cNvSpPr txBox="1"/>
            <p:nvPr/>
          </p:nvSpPr>
          <p:spPr>
            <a:xfrm>
              <a:off x="812800" y="0"/>
              <a:ext cx="751186" cy="342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6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/>
              <a:r>
                <a:t>J. Jones</a:t>
              </a:r>
            </a:p>
          </p:txBody>
        </p:sp>
        <p:sp>
          <p:nvSpPr>
            <p:cNvPr id="176" name="Syst. Anal."/>
            <p:cNvSpPr txBox="1"/>
            <p:nvPr/>
          </p:nvSpPr>
          <p:spPr>
            <a:xfrm>
              <a:off x="2022475" y="0"/>
              <a:ext cx="1055589" cy="342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6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/>
              <a:r>
                <a:t>Syst. Anal.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How to achieve Completeness and Disjointness?"/>
          <p:cNvSpPr txBox="1"/>
          <p:nvPr>
            <p:ph type="title" idx="4294967295"/>
          </p:nvPr>
        </p:nvSpPr>
        <p:spPr>
          <a:xfrm>
            <a:off x="695325" y="2589212"/>
            <a:ext cx="7772400" cy="19669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How to achieve Completeness and Disjointness?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Need to enforce…"/>
          <p:cNvSpPr txBox="1"/>
          <p:nvPr>
            <p:ph type="body" idx="4294967295"/>
          </p:nvPr>
        </p:nvSpPr>
        <p:spPr>
          <a:xfrm>
            <a:off x="865187" y="1998662"/>
            <a:ext cx="7772401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  <a:r>
              <a:t>				     Need to enforce</a:t>
            </a:r>
          </a:p>
          <a:p>
            <a:pPr>
              <a:buSzTx/>
              <a:buNone/>
            </a:pPr>
            <a:r>
              <a:t>		</a:t>
            </a:r>
            <a:r>
              <a:rPr u="sng"/>
              <a:t>referential integrity constraint:</a:t>
            </a:r>
            <a:endParaRPr u="sng"/>
          </a:p>
          <a:p>
            <a:pPr>
              <a:buSzTx/>
              <a:buNone/>
            </a:pPr>
            <a:r>
              <a:t>			join attr(#) of member relation</a:t>
            </a:r>
          </a:p>
          <a:p>
            <a:pPr>
              <a:buSzTx/>
              <a:buNone/>
            </a:pPr>
            <a:r>
              <a:t>					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ß</a:t>
            </a:r>
            <a:endParaRPr>
              <a:latin typeface="Symbol"/>
              <a:ea typeface="Symbol"/>
              <a:cs typeface="Symbol"/>
              <a:sym typeface="Symbol"/>
            </a:endParaRPr>
          </a:p>
          <a:p>
            <a:pPr>
              <a:buSzTx/>
              <a:buNone/>
            </a:pPr>
            <a:r>
              <a:t>			joint attr(#) of owner relation</a:t>
            </a:r>
          </a:p>
        </p:txBody>
      </p:sp>
      <p:grpSp>
        <p:nvGrpSpPr>
          <p:cNvPr id="184" name="Group"/>
          <p:cNvGrpSpPr/>
          <p:nvPr/>
        </p:nvGrpSpPr>
        <p:grpSpPr>
          <a:xfrm>
            <a:off x="309562" y="1082675"/>
            <a:ext cx="2971801" cy="1066800"/>
            <a:chOff x="0" y="0"/>
            <a:chExt cx="2971800" cy="1066800"/>
          </a:xfrm>
        </p:grpSpPr>
        <p:sp>
          <p:nvSpPr>
            <p:cNvPr id="182" name="Shape"/>
            <p:cNvSpPr/>
            <p:nvPr/>
          </p:nvSpPr>
          <p:spPr>
            <a:xfrm>
              <a:off x="0" y="0"/>
              <a:ext cx="2971800" cy="106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183" name="To get…"/>
            <p:cNvSpPr txBox="1"/>
            <p:nvPr/>
          </p:nvSpPr>
          <p:spPr>
            <a:xfrm>
              <a:off x="75122" y="225835"/>
              <a:ext cx="1335656" cy="615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To get </a:t>
              </a:r>
            </a:p>
            <a:p>
              <a:pPr algn="ctr" defTabSz="457200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completeness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Join attribute(#) should be…"/>
          <p:cNvSpPr txBox="1"/>
          <p:nvPr>
            <p:ph type="body" sz="quarter" idx="4294967295"/>
          </p:nvPr>
        </p:nvSpPr>
        <p:spPr>
          <a:xfrm>
            <a:off x="793750" y="2652712"/>
            <a:ext cx="7772400" cy="13954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  <a:r>
              <a:t>    			Join attribute(#) should be</a:t>
            </a:r>
          </a:p>
          <a:p>
            <a:pPr>
              <a:buSzTx/>
              <a:buNone/>
            </a:pPr>
            <a:r>
              <a:t>				key of owner relation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474662" y="1254125"/>
            <a:ext cx="2971801" cy="1066800"/>
            <a:chOff x="0" y="0"/>
            <a:chExt cx="2971800" cy="1066800"/>
          </a:xfrm>
        </p:grpSpPr>
        <p:sp>
          <p:nvSpPr>
            <p:cNvPr id="187" name="Shape"/>
            <p:cNvSpPr/>
            <p:nvPr/>
          </p:nvSpPr>
          <p:spPr>
            <a:xfrm>
              <a:off x="0" y="0"/>
              <a:ext cx="2971800" cy="106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188" name="To get…"/>
            <p:cNvSpPr txBox="1"/>
            <p:nvPr/>
          </p:nvSpPr>
          <p:spPr>
            <a:xfrm>
              <a:off x="151080" y="225835"/>
              <a:ext cx="1183740" cy="615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To get </a:t>
              </a:r>
            </a:p>
            <a:p>
              <a:pPr algn="ctr" defTabSz="457200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disjointness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8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Vertical fragmentation"/>
          <p:cNvSpPr txBox="1"/>
          <p:nvPr>
            <p:ph type="title" idx="4294967295"/>
          </p:nvPr>
        </p:nvSpPr>
        <p:spPr>
          <a:xfrm>
            <a:off x="693737" y="889000"/>
            <a:ext cx="7772401" cy="9112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Vertical fragmentation</a:t>
            </a:r>
          </a:p>
        </p:txBody>
      </p:sp>
      <p:sp>
        <p:nvSpPr>
          <p:cNvPr id="192" name="E1"/>
          <p:cNvSpPr txBox="1"/>
          <p:nvPr/>
        </p:nvSpPr>
        <p:spPr>
          <a:xfrm>
            <a:off x="586712" y="4441348"/>
            <a:ext cx="456938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 defTabSz="457200">
              <a:spcBef>
                <a:spcPts val="1900"/>
              </a:spcBef>
              <a:defRPr sz="3200">
                <a:latin typeface="Tahoma"/>
                <a:ea typeface="Tahoma"/>
                <a:cs typeface="Tahoma"/>
                <a:sym typeface="Tahoma"/>
              </a:defRPr>
            </a:pPr>
            <a:r>
              <a:t>E</a:t>
            </a:r>
            <a:r>
              <a:rPr sz="1800"/>
              <a:t>1</a:t>
            </a:r>
          </a:p>
        </p:txBody>
      </p:sp>
      <p:pic>
        <p:nvPicPr>
          <p:cNvPr id="193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8162" y="1911350"/>
            <a:ext cx="4086226" cy="1679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900" y="4335462"/>
            <a:ext cx="2762250" cy="1743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.pdf" descr="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89637" y="4341812"/>
            <a:ext cx="1695451" cy="175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E"/>
          <p:cNvSpPr txBox="1"/>
          <p:nvPr/>
        </p:nvSpPr>
        <p:spPr>
          <a:xfrm>
            <a:off x="2534265" y="1904523"/>
            <a:ext cx="332145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457200">
              <a:spcBef>
                <a:spcPts val="1900"/>
              </a:spcBef>
              <a:defRPr sz="3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97" name="E2"/>
          <p:cNvSpPr txBox="1"/>
          <p:nvPr/>
        </p:nvSpPr>
        <p:spPr>
          <a:xfrm>
            <a:off x="5241262" y="4365148"/>
            <a:ext cx="456938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 defTabSz="457200">
              <a:spcBef>
                <a:spcPts val="1900"/>
              </a:spcBef>
              <a:defRPr sz="3200">
                <a:latin typeface="Tahoma"/>
                <a:ea typeface="Tahoma"/>
                <a:cs typeface="Tahoma"/>
                <a:sym typeface="Tahoma"/>
              </a:defRPr>
            </a:pPr>
            <a:r>
              <a:t>E</a:t>
            </a:r>
            <a:r>
              <a:rPr sz="1800"/>
              <a:t>2</a:t>
            </a:r>
          </a:p>
        </p:txBody>
      </p:sp>
      <p:sp>
        <p:nvSpPr>
          <p:cNvPr id="198" name="Example:"/>
          <p:cNvSpPr txBox="1"/>
          <p:nvPr/>
        </p:nvSpPr>
        <p:spPr>
          <a:xfrm>
            <a:off x="398145" y="2063273"/>
            <a:ext cx="179820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defTabSz="457200">
              <a:defRPr sz="3200"/>
            </a:lvl1pPr>
          </a:lstStyle>
          <a:p>
            <a:pPr/>
            <a:r>
              <a:t>Example: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More difficult than horizontal, because more alternatives exist.…"/>
          <p:cNvSpPr txBox="1"/>
          <p:nvPr>
            <p:ph type="body" idx="4294967295"/>
          </p:nvPr>
        </p:nvSpPr>
        <p:spPr>
          <a:xfrm>
            <a:off x="685800" y="1835150"/>
            <a:ext cx="7772400" cy="44640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t>More difficult than horizontal, because more alternatives exist.</a:t>
            </a:r>
          </a:p>
          <a:p>
            <a:pPr>
              <a:spcBef>
                <a:spcPts val="600"/>
              </a:spcBef>
              <a:buSzTx/>
              <a:buNone/>
              <a:defRPr sz="2800"/>
            </a:pPr>
            <a:r>
              <a:t>	Two approaches :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grouping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attributes to fragments</a:t>
            </a:r>
          </a:p>
          <a:p>
            <a:pPr lvl="1" marL="742950" indent="-285750">
              <a:spcBef>
                <a:spcPts val="0"/>
              </a:spcBef>
              <a:defRPr sz="2400"/>
            </a:pPr>
            <a:r>
              <a:t>splitting</a:t>
            </a:r>
          </a:p>
          <a:p>
            <a:pPr lvl="2" marL="1143000" indent="-228600">
              <a:spcBef>
                <a:spcPts val="0"/>
              </a:spcBef>
              <a:defRPr sz="2000"/>
            </a:pPr>
            <a:r>
              <a:t>relation to fragments</a:t>
            </a:r>
          </a:p>
        </p:txBody>
      </p:sp>
      <p:sp>
        <p:nvSpPr>
          <p:cNvPr id="201" name="Vertical Fragmentation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Vertical Fragmentation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roperties:   R[T] ⇒ Ri[Ti]"/>
          <p:cNvSpPr txBox="1"/>
          <p:nvPr>
            <p:ph type="title" idx="4294967295"/>
          </p:nvPr>
        </p:nvSpPr>
        <p:spPr>
          <a:xfrm>
            <a:off x="736600" y="1135062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u="sng"/>
            </a:pPr>
            <a:r>
              <a:t>Properties:</a:t>
            </a:r>
            <a:r>
              <a:rPr u="none"/>
              <a:t>   R[T] </a:t>
            </a:r>
            <a:r>
              <a:rPr u="none">
                <a:latin typeface="Symbol"/>
                <a:ea typeface="Symbol"/>
                <a:cs typeface="Symbol"/>
                <a:sym typeface="Symbol"/>
              </a:rPr>
              <a:t>Þ	</a:t>
            </a:r>
            <a:r>
              <a:rPr u="none"/>
              <a:t>R</a:t>
            </a:r>
            <a:r>
              <a:rPr sz="2800" u="none"/>
              <a:t>i</a:t>
            </a:r>
            <a:r>
              <a:rPr u="none"/>
              <a:t>[T</a:t>
            </a:r>
            <a:r>
              <a:rPr sz="2800" u="none"/>
              <a:t>i</a:t>
            </a:r>
            <a:r>
              <a:rPr u="none"/>
              <a:t>] </a:t>
            </a:r>
          </a:p>
        </p:txBody>
      </p:sp>
      <p:sp>
        <p:nvSpPr>
          <p:cNvPr id="204" name="(1) Completeness…"/>
          <p:cNvSpPr txBox="1"/>
          <p:nvPr>
            <p:ph type="body" sz="half" idx="4294967295"/>
          </p:nvPr>
        </p:nvSpPr>
        <p:spPr>
          <a:xfrm>
            <a:off x="736600" y="2328862"/>
            <a:ext cx="7772400" cy="26654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  <a:r>
              <a:t>(1) Completeness</a:t>
            </a:r>
          </a:p>
          <a:p>
            <a:pPr>
              <a:buSzTx/>
              <a:buNone/>
            </a:pPr>
          </a:p>
          <a:p>
            <a:pPr>
              <a:spcBef>
                <a:spcPts val="0"/>
              </a:spcBef>
              <a:buSzTx/>
              <a:buNone/>
            </a:pPr>
            <a:r>
              <a:t>		</a:t>
            </a:r>
            <a:r>
              <a:rPr sz="4800"/>
              <a:t>U </a:t>
            </a:r>
            <a:r>
              <a:t>Ti = T</a:t>
            </a:r>
          </a:p>
        </p:txBody>
      </p:sp>
      <p:sp>
        <p:nvSpPr>
          <p:cNvPr id="205" name="all i"/>
          <p:cNvSpPr txBox="1"/>
          <p:nvPr/>
        </p:nvSpPr>
        <p:spPr>
          <a:xfrm>
            <a:off x="1614060" y="4180298"/>
            <a:ext cx="453292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457200">
              <a:spcBef>
                <a:spcPts val="1000"/>
              </a:spcBef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all 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(2) Disjointness…"/>
          <p:cNvSpPr txBox="1"/>
          <p:nvPr>
            <p:ph type="body" idx="4294967295"/>
          </p:nvPr>
        </p:nvSpPr>
        <p:spPr>
          <a:xfrm>
            <a:off x="611187" y="1089025"/>
            <a:ext cx="7772401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(2) Disjointness</a:t>
            </a:r>
          </a:p>
          <a:p>
            <a:pPr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Ti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Ç </a:t>
            </a:r>
            <a:r>
              <a:t>Tj =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Æ  </a:t>
            </a:r>
            <a:r>
              <a:t>for all i,j  i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¹</a:t>
            </a:r>
            <a:r>
              <a:t>j</a:t>
            </a:r>
          </a:p>
          <a:p>
            <a:pPr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E(#,LOC,SAL)</a:t>
            </a:r>
          </a:p>
        </p:txBody>
      </p:sp>
      <p:sp>
        <p:nvSpPr>
          <p:cNvPr id="208" name="Line"/>
          <p:cNvSpPr/>
          <p:nvPr/>
        </p:nvSpPr>
        <p:spPr>
          <a:xfrm flipV="1">
            <a:off x="3430587" y="2765425"/>
            <a:ext cx="1905001" cy="3810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>
            <a:off x="3354387" y="3451224"/>
            <a:ext cx="20574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E1(#,LOC)"/>
          <p:cNvSpPr txBox="1"/>
          <p:nvPr/>
        </p:nvSpPr>
        <p:spPr>
          <a:xfrm>
            <a:off x="5425611" y="2456973"/>
            <a:ext cx="191704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 defTabSz="457200">
              <a:spcBef>
                <a:spcPts val="1900"/>
              </a:spcBef>
              <a:defRPr sz="3200">
                <a:latin typeface="Tahoma"/>
                <a:ea typeface="Tahoma"/>
                <a:cs typeface="Tahoma"/>
                <a:sym typeface="Tahoma"/>
              </a:defRPr>
            </a:pPr>
            <a:r>
              <a:t>E</a:t>
            </a:r>
            <a:r>
              <a:rPr sz="1800"/>
              <a:t>1</a:t>
            </a:r>
            <a:r>
              <a:t>(#,LOC)</a:t>
            </a:r>
          </a:p>
        </p:txBody>
      </p:sp>
      <p:sp>
        <p:nvSpPr>
          <p:cNvPr id="211" name="E2(SAL)"/>
          <p:cNvSpPr txBox="1"/>
          <p:nvPr/>
        </p:nvSpPr>
        <p:spPr>
          <a:xfrm>
            <a:off x="5457507" y="3676173"/>
            <a:ext cx="1437616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defTabSz="457200">
              <a:spcBef>
                <a:spcPts val="1900"/>
              </a:spcBef>
              <a:defRPr sz="3200">
                <a:latin typeface="Tahoma"/>
                <a:ea typeface="Tahoma"/>
                <a:cs typeface="Tahoma"/>
                <a:sym typeface="Tahoma"/>
              </a:defRPr>
            </a:pPr>
            <a:r>
              <a:t>E</a:t>
            </a:r>
            <a:r>
              <a:rPr sz="1800"/>
              <a:t>2</a:t>
            </a:r>
            <a:r>
              <a:t>(SAL)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rrectness of Fragmentation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Correctness of Fragmentation</a:t>
            </a:r>
          </a:p>
        </p:txBody>
      </p:sp>
      <p:sp>
        <p:nvSpPr>
          <p:cNvPr id="32" name="Completeness…"/>
          <p:cNvSpPr txBox="1"/>
          <p:nvPr>
            <p:ph type="body" idx="4294967295"/>
          </p:nvPr>
        </p:nvSpPr>
        <p:spPr>
          <a:xfrm>
            <a:off x="468312" y="1897062"/>
            <a:ext cx="8261351" cy="43624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Char char="•"/>
              <a:defRPr sz="2400"/>
            </a:pPr>
            <a:r>
              <a:t>Completeness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Decomposition of relation </a:t>
            </a:r>
            <a:r>
              <a:rPr i="1"/>
              <a:t>R</a:t>
            </a:r>
            <a:r>
              <a:t> into fragments </a:t>
            </a:r>
            <a:r>
              <a:rPr i="1"/>
              <a:t>R</a:t>
            </a:r>
            <a:r>
              <a:rPr baseline="-25000"/>
              <a:t>1</a:t>
            </a:r>
            <a:r>
              <a:t>, </a:t>
            </a:r>
            <a:r>
              <a:rPr i="1"/>
              <a:t>R</a:t>
            </a:r>
            <a:r>
              <a:rPr baseline="-25000"/>
              <a:t>2</a:t>
            </a:r>
            <a:r>
              <a:t>, ..., </a:t>
            </a:r>
            <a:r>
              <a:rPr i="1"/>
              <a:t>R</a:t>
            </a:r>
            <a:r>
              <a:rPr baseline="-25000" i="1"/>
              <a:t>n</a:t>
            </a:r>
            <a:r>
              <a:t> is complete if and only if each data item in </a:t>
            </a:r>
            <a:r>
              <a:rPr i="1"/>
              <a:t>R</a:t>
            </a:r>
            <a:r>
              <a:t> can also be found in some </a:t>
            </a:r>
            <a:r>
              <a:rPr i="1"/>
              <a:t>R</a:t>
            </a:r>
            <a:r>
              <a:rPr baseline="-25000" i="1"/>
              <a:t>i</a:t>
            </a:r>
            <a:endParaRPr i="1"/>
          </a:p>
          <a:p>
            <a:pPr>
              <a:spcBef>
                <a:spcPts val="500"/>
              </a:spcBef>
              <a:buChar char="•"/>
              <a:defRPr sz="2400"/>
            </a:pPr>
            <a:r>
              <a:t>Reconstruction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If relation </a:t>
            </a:r>
            <a:r>
              <a:rPr i="1"/>
              <a:t>R</a:t>
            </a:r>
            <a:r>
              <a:t>  is decomposed into fragments </a:t>
            </a:r>
            <a:r>
              <a:rPr i="1"/>
              <a:t>R</a:t>
            </a:r>
            <a:r>
              <a:rPr baseline="-25000"/>
              <a:t>1</a:t>
            </a:r>
            <a:r>
              <a:t>, </a:t>
            </a:r>
            <a:r>
              <a:rPr i="1"/>
              <a:t>R</a:t>
            </a:r>
            <a:r>
              <a:rPr baseline="-25000"/>
              <a:t>2</a:t>
            </a:r>
            <a:r>
              <a:t>, ..., </a:t>
            </a:r>
            <a:r>
              <a:rPr i="1"/>
              <a:t>R</a:t>
            </a:r>
            <a:r>
              <a:rPr baseline="-25000" i="1"/>
              <a:t>n</a:t>
            </a:r>
            <a:r>
              <a:t>, then there should exist some relational operator ∇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t>such that</a:t>
            </a:r>
          </a:p>
          <a:p>
            <a:pPr lvl="4" marL="228600" indent="1600200">
              <a:spcBef>
                <a:spcPts val="0"/>
              </a:spcBef>
              <a:buSzTx/>
              <a:buNone/>
              <a:defRPr i="1" sz="1400"/>
            </a:pPr>
            <a:r>
              <a:t>R = </a:t>
            </a:r>
            <a:r>
              <a:rPr i="0" sz="1600"/>
              <a:t>∇</a:t>
            </a:r>
            <a:r>
              <a:rPr baseline="-25000" i="0"/>
              <a:t>1≤</a:t>
            </a:r>
            <a:r>
              <a:rPr baseline="-25000"/>
              <a:t>i</a:t>
            </a:r>
            <a:r>
              <a:rPr baseline="-25000" i="0"/>
              <a:t>≤</a:t>
            </a:r>
            <a:r>
              <a:rPr baseline="-25000"/>
              <a:t>n</a:t>
            </a:r>
            <a:r>
              <a:t>R</a:t>
            </a:r>
            <a:r>
              <a:rPr baseline="-25000"/>
              <a:t>i</a:t>
            </a:r>
            <a:endParaRPr baseline="-25000" sz="1000"/>
          </a:p>
          <a:p>
            <a:pPr>
              <a:spcBef>
                <a:spcPts val="500"/>
              </a:spcBef>
              <a:buChar char="•"/>
              <a:defRPr sz="2400"/>
            </a:pPr>
            <a:r>
              <a:t>Disjointness 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If relation </a:t>
            </a:r>
            <a:r>
              <a:rPr i="1"/>
              <a:t>R</a:t>
            </a:r>
            <a:r>
              <a:t> is decomposed into fragments </a:t>
            </a:r>
            <a:r>
              <a:rPr i="1"/>
              <a:t>R</a:t>
            </a:r>
            <a:r>
              <a:rPr baseline="-25000"/>
              <a:t>1</a:t>
            </a:r>
            <a:r>
              <a:t>, </a:t>
            </a:r>
            <a:r>
              <a:rPr i="1"/>
              <a:t>R</a:t>
            </a:r>
            <a:r>
              <a:rPr baseline="-25000"/>
              <a:t>2</a:t>
            </a:r>
            <a:r>
              <a:t>, ..., </a:t>
            </a:r>
            <a:r>
              <a:rPr i="1"/>
              <a:t>R</a:t>
            </a:r>
            <a:r>
              <a:rPr baseline="-25000" i="1"/>
              <a:t>n</a:t>
            </a:r>
            <a:r>
              <a:t>, and data item </a:t>
            </a:r>
            <a:r>
              <a:rPr i="1"/>
              <a:t>d</a:t>
            </a:r>
            <a:r>
              <a:rPr baseline="-25000" i="1"/>
              <a:t>i</a:t>
            </a:r>
            <a:r>
              <a:t> is in </a:t>
            </a:r>
            <a:r>
              <a:rPr i="1"/>
              <a:t>R</a:t>
            </a:r>
            <a:r>
              <a:rPr baseline="-25000" i="1"/>
              <a:t>j</a:t>
            </a:r>
            <a:r>
              <a:rPr i="1"/>
              <a:t>, </a:t>
            </a:r>
            <a:r>
              <a:t>then </a:t>
            </a:r>
            <a:r>
              <a:rPr i="1"/>
              <a:t>d</a:t>
            </a:r>
            <a:r>
              <a:rPr baseline="-25000" i="1"/>
              <a:t>i</a:t>
            </a:r>
            <a:r>
              <a:t> should not be in any other fragment </a:t>
            </a:r>
            <a:r>
              <a:rPr i="1"/>
              <a:t>R</a:t>
            </a:r>
            <a:r>
              <a:rPr baseline="-25000" i="1"/>
              <a:t>k</a:t>
            </a:r>
            <a:r>
              <a:t> (</a:t>
            </a:r>
            <a:r>
              <a:rPr i="1"/>
              <a:t>k</a:t>
            </a:r>
            <a:r>
              <a:t> ≠</a:t>
            </a:r>
            <a:r>
              <a:rPr i="1"/>
              <a:t> j </a:t>
            </a:r>
            <a:r>
              <a:t>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 ∩ Tj = ∅  for all i,j  i≠j…"/>
          <p:cNvSpPr txBox="1"/>
          <p:nvPr>
            <p:ph type="body" idx="4294967295"/>
          </p:nvPr>
        </p:nvSpPr>
        <p:spPr>
          <a:xfrm>
            <a:off x="611187" y="1114425"/>
            <a:ext cx="7772401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Ti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Ç </a:t>
            </a:r>
            <a:r>
              <a:t>Tj =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Æ  </a:t>
            </a:r>
            <a:r>
              <a:t>for all i,j  i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¹</a:t>
            </a:r>
            <a:r>
              <a:t>j</a:t>
            </a:r>
          </a:p>
          <a:p>
            <a:pPr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E(#,LOC,SAL)</a:t>
            </a:r>
          </a:p>
        </p:txBody>
      </p:sp>
      <p:sp>
        <p:nvSpPr>
          <p:cNvPr id="214" name="Line"/>
          <p:cNvSpPr/>
          <p:nvPr/>
        </p:nvSpPr>
        <p:spPr>
          <a:xfrm flipV="1">
            <a:off x="3430587" y="2790825"/>
            <a:ext cx="1905001" cy="3810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>
            <a:off x="3354387" y="3476624"/>
            <a:ext cx="2057401" cy="45720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6" name="E1(#,LOC)"/>
          <p:cNvSpPr txBox="1"/>
          <p:nvPr/>
        </p:nvSpPr>
        <p:spPr>
          <a:xfrm>
            <a:off x="5425611" y="2482373"/>
            <a:ext cx="1917041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 defTabSz="457200">
              <a:spcBef>
                <a:spcPts val="1900"/>
              </a:spcBef>
              <a:defRPr sz="3200">
                <a:latin typeface="Tahoma"/>
                <a:ea typeface="Tahoma"/>
                <a:cs typeface="Tahoma"/>
                <a:sym typeface="Tahoma"/>
              </a:defRPr>
            </a:pPr>
            <a:r>
              <a:t>E</a:t>
            </a:r>
            <a:r>
              <a:rPr sz="1800"/>
              <a:t>1</a:t>
            </a:r>
            <a:r>
              <a:t>(#,LOC)</a:t>
            </a:r>
          </a:p>
        </p:txBody>
      </p:sp>
      <p:sp>
        <p:nvSpPr>
          <p:cNvPr id="217" name="E2(SAL)"/>
          <p:cNvSpPr txBox="1"/>
          <p:nvPr/>
        </p:nvSpPr>
        <p:spPr>
          <a:xfrm>
            <a:off x="5457507" y="3701573"/>
            <a:ext cx="1437616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defTabSz="457200">
              <a:spcBef>
                <a:spcPts val="1900"/>
              </a:spcBef>
              <a:defRPr sz="3200">
                <a:latin typeface="Tahoma"/>
                <a:ea typeface="Tahoma"/>
                <a:cs typeface="Tahoma"/>
                <a:sym typeface="Tahoma"/>
              </a:defRPr>
            </a:pPr>
            <a:r>
              <a:t>E</a:t>
            </a:r>
            <a:r>
              <a:rPr sz="1800"/>
              <a:t>2</a:t>
            </a:r>
            <a:r>
              <a:t>(SAL)</a:t>
            </a:r>
          </a:p>
        </p:txBody>
      </p:sp>
      <p:sp>
        <p:nvSpPr>
          <p:cNvPr id="218" name="Not a desirable property!!…"/>
          <p:cNvSpPr txBox="1"/>
          <p:nvPr/>
        </p:nvSpPr>
        <p:spPr>
          <a:xfrm>
            <a:off x="2250757" y="4678680"/>
            <a:ext cx="4725949" cy="1082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defTabSz="457200">
              <a:defRPr sz="32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Not a desirable property!!</a:t>
            </a:r>
          </a:p>
          <a:p>
            <a:pPr defTabSz="457200">
              <a:defRPr sz="320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(could not reconstruct R!)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(3) Lossless join…"/>
          <p:cNvSpPr txBox="1"/>
          <p:nvPr>
            <p:ph type="body" idx="4294967295"/>
          </p:nvPr>
        </p:nvSpPr>
        <p:spPr>
          <a:xfrm>
            <a:off x="617537" y="1606550"/>
            <a:ext cx="7772401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(3) Lossless join</a:t>
            </a:r>
          </a:p>
          <a:p>
            <a:pPr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0"/>
              </a:spcBef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	R</a:t>
            </a:r>
            <a:r>
              <a:rPr sz="2400"/>
              <a:t>i</a:t>
            </a:r>
            <a:r>
              <a:t> = R</a:t>
            </a:r>
          </a:p>
          <a:p>
            <a:pPr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</a:p>
        </p:txBody>
      </p:sp>
      <p:sp>
        <p:nvSpPr>
          <p:cNvPr id="221" name="Shape"/>
          <p:cNvSpPr/>
          <p:nvPr/>
        </p:nvSpPr>
        <p:spPr>
          <a:xfrm rot="16200000">
            <a:off x="1803400" y="2632075"/>
            <a:ext cx="304800" cy="60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222" name="all i"/>
          <p:cNvSpPr txBox="1"/>
          <p:nvPr/>
        </p:nvSpPr>
        <p:spPr>
          <a:xfrm>
            <a:off x="1717415" y="3186430"/>
            <a:ext cx="45295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457200">
              <a:spcBef>
                <a:spcPts val="10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all i</a:t>
            </a:r>
          </a:p>
        </p:txBody>
      </p:sp>
      <p:sp>
        <p:nvSpPr>
          <p:cNvPr id="223" name=" One way to achieve lossless join:…"/>
          <p:cNvSpPr txBox="1"/>
          <p:nvPr/>
        </p:nvSpPr>
        <p:spPr>
          <a:xfrm>
            <a:off x="1235075" y="4069824"/>
            <a:ext cx="6726198" cy="1609190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defTabSz="457200"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Wingdings 2"/>
                <a:ea typeface="Wingdings 2"/>
                <a:cs typeface="Wingdings 2"/>
                <a:sym typeface="Wingdings 2"/>
              </a:rPr>
              <a:t> </a:t>
            </a:r>
            <a:r>
              <a:rPr sz="3200"/>
              <a:t>One way to achieve lossless join:</a:t>
            </a:r>
            <a:endParaRPr sz="3200"/>
          </a:p>
          <a:p>
            <a:pPr defTabSz="457200">
              <a:defRPr sz="3200">
                <a:latin typeface="Tahoma"/>
                <a:ea typeface="Tahoma"/>
                <a:cs typeface="Tahoma"/>
                <a:sym typeface="Tahoma"/>
              </a:defRPr>
            </a:pPr>
            <a:r>
              <a:t>      Repeat key in all fragments, i.e.,</a:t>
            </a:r>
          </a:p>
          <a:p>
            <a:pPr defTabSz="457200">
              <a:defRPr sz="3200">
                <a:latin typeface="Tahoma"/>
                <a:ea typeface="Tahoma"/>
                <a:cs typeface="Tahoma"/>
                <a:sym typeface="Tahoma"/>
              </a:defRPr>
            </a:pPr>
            <a:r>
              <a:t>		Key </a:t>
            </a:r>
            <a:r>
              <a:rPr sz="2800">
                <a:latin typeface="Symbol"/>
                <a:ea typeface="Symbol"/>
                <a:cs typeface="Symbol"/>
                <a:sym typeface="Symbol"/>
              </a:rPr>
              <a:t>Í</a:t>
            </a:r>
            <a:r>
              <a:t> T</a:t>
            </a:r>
            <a:r>
              <a:rPr sz="1800"/>
              <a:t>i</a:t>
            </a:r>
            <a:r>
              <a:t>  for all i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VF – Information Requirements"/>
          <p:cNvSpPr txBox="1"/>
          <p:nvPr>
            <p:ph type="title" idx="4294967295"/>
          </p:nvPr>
        </p:nvSpPr>
        <p:spPr>
          <a:xfrm>
            <a:off x="327025" y="917575"/>
            <a:ext cx="8916988" cy="7715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VF – Information Requirements</a:t>
            </a:r>
          </a:p>
        </p:txBody>
      </p:sp>
      <p:sp>
        <p:nvSpPr>
          <p:cNvPr id="226" name="Application Information…"/>
          <p:cNvSpPr txBox="1"/>
          <p:nvPr>
            <p:ph type="body" idx="4294967295"/>
          </p:nvPr>
        </p:nvSpPr>
        <p:spPr>
          <a:xfrm>
            <a:off x="171246" y="1856095"/>
            <a:ext cx="8504239" cy="45307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t>Application Information</a:t>
            </a:r>
          </a:p>
          <a:p>
            <a:pPr lvl="1" marL="741362" indent="-285750">
              <a:spcBef>
                <a:spcPts val="0"/>
              </a:spcBef>
              <a:defRPr sz="2400"/>
            </a:pPr>
            <a:r>
              <a:t>Attribute affinities</a:t>
            </a:r>
          </a:p>
          <a:p>
            <a:pPr lvl="2" marL="1084262" indent="-228600">
              <a:spcBef>
                <a:spcPts val="0"/>
              </a:spcBef>
              <a:defRPr sz="2000"/>
            </a:pPr>
            <a:r>
              <a:t>a measure that indicates how closely related the attributes are</a:t>
            </a:r>
          </a:p>
          <a:p>
            <a:pPr lvl="2" marL="1084262" indent="-228600">
              <a:spcBef>
                <a:spcPts val="0"/>
              </a:spcBef>
              <a:defRPr sz="2000"/>
            </a:pPr>
            <a:r>
              <a:t>This is obtained from more primitive usage data</a:t>
            </a:r>
          </a:p>
          <a:p>
            <a:pPr lvl="1" marL="741362" indent="-285750">
              <a:spcBef>
                <a:spcPts val="0"/>
              </a:spcBef>
              <a:defRPr sz="2400"/>
            </a:pPr>
            <a:r>
              <a:t>Attribute usage values</a:t>
            </a:r>
          </a:p>
          <a:p>
            <a:pPr lvl="2" marL="1084262" indent="-228600">
              <a:spcBef>
                <a:spcPts val="0"/>
              </a:spcBef>
              <a:defRPr sz="2000"/>
            </a:pPr>
            <a:r>
              <a:t>Given a set of queries </a:t>
            </a:r>
            <a:r>
              <a:rPr i="1"/>
              <a:t>Q</a:t>
            </a:r>
            <a:r>
              <a:t> = {</a:t>
            </a:r>
            <a:r>
              <a:rPr i="1"/>
              <a:t>q</a:t>
            </a:r>
            <a:r>
              <a:rPr baseline="-25000"/>
              <a:t>1</a:t>
            </a:r>
            <a:r>
              <a:t>, </a:t>
            </a:r>
            <a:r>
              <a:rPr i="1"/>
              <a:t>q</a:t>
            </a:r>
            <a:r>
              <a:rPr baseline="-25000"/>
              <a:t>2</a:t>
            </a:r>
            <a:r>
              <a:t>,…, </a:t>
            </a:r>
            <a:r>
              <a:rPr i="1"/>
              <a:t>q</a:t>
            </a:r>
            <a:r>
              <a:rPr baseline="-25000" i="1"/>
              <a:t>q</a:t>
            </a:r>
            <a:r>
              <a:t>} that will run on the relation           </a:t>
            </a:r>
            <a:r>
              <a:rPr i="1"/>
              <a:t>R</a:t>
            </a:r>
            <a:r>
              <a:t>[</a:t>
            </a:r>
            <a:r>
              <a:rPr i="1"/>
              <a:t>A</a:t>
            </a:r>
            <a:r>
              <a:rPr baseline="-25000"/>
              <a:t>1</a:t>
            </a:r>
            <a:r>
              <a:t>, </a:t>
            </a:r>
            <a:r>
              <a:rPr i="1"/>
              <a:t>A</a:t>
            </a:r>
            <a:r>
              <a:rPr baseline="-25000"/>
              <a:t>2</a:t>
            </a:r>
            <a:r>
              <a:t>,…, </a:t>
            </a:r>
            <a:r>
              <a:rPr i="1"/>
              <a:t>A</a:t>
            </a:r>
            <a:r>
              <a:rPr baseline="-25000" i="1"/>
              <a:t>n</a:t>
            </a:r>
            <a:r>
              <a:t>],\</a:t>
            </a:r>
          </a:p>
          <a:p>
            <a:pPr lvl="2" marL="228600" indent="627062">
              <a:spcBef>
                <a:spcPts val="0"/>
              </a:spcBef>
              <a:buSzTx/>
              <a:buNone/>
              <a:defRPr sz="2000"/>
            </a:pPr>
          </a:p>
          <a:p>
            <a:pPr lvl="2" marL="228600" indent="627062">
              <a:spcBef>
                <a:spcPts val="0"/>
              </a:spcBef>
              <a:buSzTx/>
              <a:buNone/>
              <a:defRPr sz="2000"/>
            </a:pPr>
          </a:p>
          <a:p>
            <a:pPr lvl="2" marL="228600" indent="627062">
              <a:spcBef>
                <a:spcPts val="0"/>
              </a:spcBef>
              <a:buSzTx/>
              <a:buNone/>
              <a:defRPr sz="2000"/>
            </a:pPr>
            <a:r>
              <a:t>	</a:t>
            </a:r>
          </a:p>
          <a:p>
            <a:pPr lvl="2" marL="228600" indent="627062">
              <a:spcBef>
                <a:spcPts val="0"/>
              </a:spcBef>
              <a:buSzTx/>
              <a:buNone/>
              <a:defRPr i="1" sz="2000"/>
            </a:pPr>
          </a:p>
          <a:p>
            <a:pPr lvl="2" marL="228600" indent="627062">
              <a:spcBef>
                <a:spcPts val="0"/>
              </a:spcBef>
              <a:buSzTx/>
              <a:buNone/>
              <a:defRPr i="1" sz="2000"/>
            </a:pPr>
            <a:r>
              <a:t>	use</a:t>
            </a:r>
            <a:r>
              <a:rPr i="0"/>
              <a:t>(</a:t>
            </a:r>
            <a:r>
              <a:t>q</a:t>
            </a:r>
            <a:r>
              <a:rPr baseline="-25000"/>
              <a:t>i</a:t>
            </a:r>
            <a:r>
              <a:t>,•</a:t>
            </a:r>
            <a:r>
              <a:rPr i="0"/>
              <a:t>)</a:t>
            </a:r>
            <a:r>
              <a:t> </a:t>
            </a:r>
            <a:r>
              <a:rPr i="0"/>
              <a:t>can be defined accordingly</a:t>
            </a:r>
          </a:p>
        </p:txBody>
      </p:sp>
      <p:sp>
        <p:nvSpPr>
          <p:cNvPr id="227" name="⎨"/>
          <p:cNvSpPr txBox="1"/>
          <p:nvPr/>
        </p:nvSpPr>
        <p:spPr>
          <a:xfrm>
            <a:off x="3295647" y="5060950"/>
            <a:ext cx="214558" cy="317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800"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/>
            <a:r>
              <a:t>í</a:t>
            </a:r>
          </a:p>
        </p:txBody>
      </p:sp>
      <p:sp>
        <p:nvSpPr>
          <p:cNvPr id="228" name="use(qi,Aj) ="/>
          <p:cNvSpPr txBox="1"/>
          <p:nvPr/>
        </p:nvSpPr>
        <p:spPr>
          <a:xfrm>
            <a:off x="2127867" y="5048250"/>
            <a:ext cx="1140928" cy="38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253" tIns="31253" rIns="31253" bIns="31253">
            <a:spAutoFit/>
          </a:bodyPr>
          <a:lstStyle/>
          <a:p>
            <a:pPr defTabSz="457200">
              <a:defRPr i="1" sz="18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use</a:t>
            </a:r>
            <a:r>
              <a:rPr i="0"/>
              <a:t>(</a:t>
            </a:r>
            <a:r>
              <a:t>q</a:t>
            </a:r>
            <a:r>
              <a:rPr baseline="-25000"/>
              <a:t>i</a:t>
            </a:r>
            <a:r>
              <a:t>,A</a:t>
            </a:r>
            <a:r>
              <a:rPr baseline="-25000"/>
              <a:t>j</a:t>
            </a:r>
            <a:r>
              <a:rPr i="0"/>
              <a:t>) =</a:t>
            </a:r>
          </a:p>
        </p:txBody>
      </p:sp>
      <p:sp>
        <p:nvSpPr>
          <p:cNvPr id="229" name="1 if attribute Aj is referenced by query qi"/>
          <p:cNvSpPr txBox="1"/>
          <p:nvPr/>
        </p:nvSpPr>
        <p:spPr>
          <a:xfrm>
            <a:off x="3591543" y="4895850"/>
            <a:ext cx="4084041" cy="38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253" tIns="31253" rIns="31253" bIns="31253">
            <a:spAutoFit/>
          </a:bodyPr>
          <a:lstStyle/>
          <a:p>
            <a: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1 if attribute </a:t>
            </a:r>
            <a:r>
              <a:rPr i="1"/>
              <a:t>A</a:t>
            </a:r>
            <a:r>
              <a:rPr baseline="-25000" i="1"/>
              <a:t>j</a:t>
            </a:r>
            <a:r>
              <a:t> is referenced by query </a:t>
            </a:r>
            <a:r>
              <a:rPr i="1"/>
              <a:t>q</a:t>
            </a:r>
            <a:r>
              <a:rPr baseline="-25000" i="1"/>
              <a:t>i</a:t>
            </a:r>
          </a:p>
        </p:txBody>
      </p:sp>
      <p:sp>
        <p:nvSpPr>
          <p:cNvPr id="230" name="0 otherwise"/>
          <p:cNvSpPr txBox="1"/>
          <p:nvPr/>
        </p:nvSpPr>
        <p:spPr>
          <a:xfrm>
            <a:off x="3639168" y="5238750"/>
            <a:ext cx="1242428" cy="341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253" tIns="31253" rIns="31253" bIns="31253">
            <a:spAutoFit/>
          </a:bodyPr>
          <a:lstStyle>
            <a:lvl1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0 otherwise</a:t>
            </a:r>
          </a:p>
        </p:txBody>
      </p:sp>
      <p:sp>
        <p:nvSpPr>
          <p:cNvPr id="231" name="⎧"/>
          <p:cNvSpPr txBox="1"/>
          <p:nvPr/>
        </p:nvSpPr>
        <p:spPr>
          <a:xfrm>
            <a:off x="3310555" y="4870450"/>
            <a:ext cx="188168" cy="291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253" tIns="31253" rIns="31253" bIns="31253">
            <a:spAutoFit/>
          </a:bodyPr>
          <a:lstStyle>
            <a:lvl1pPr defTabSz="457200">
              <a:defRPr sz="1800"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/>
            <a:r>
              <a:t>ì</a:t>
            </a:r>
          </a:p>
        </p:txBody>
      </p:sp>
      <p:sp>
        <p:nvSpPr>
          <p:cNvPr id="232" name="⎩"/>
          <p:cNvSpPr txBox="1"/>
          <p:nvPr/>
        </p:nvSpPr>
        <p:spPr>
          <a:xfrm>
            <a:off x="3310555" y="5299075"/>
            <a:ext cx="188168" cy="291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253" tIns="31253" rIns="31253" bIns="31253">
            <a:spAutoFit/>
          </a:bodyPr>
          <a:lstStyle>
            <a:lvl1pPr defTabSz="457200">
              <a:defRPr sz="1800"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/>
            <a:r>
              <a:t>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VF – Definition of use(qi,Aj)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VF – Definition of </a:t>
            </a:r>
            <a:r>
              <a:rPr i="1"/>
              <a:t>use</a:t>
            </a:r>
            <a:r>
              <a:t>(</a:t>
            </a:r>
            <a:r>
              <a:rPr i="1"/>
              <a:t>q</a:t>
            </a:r>
            <a:r>
              <a:rPr baseline="-25000" i="1"/>
              <a:t>i</a:t>
            </a:r>
            <a:r>
              <a:t>,</a:t>
            </a:r>
            <a:r>
              <a:rPr i="1"/>
              <a:t>A</a:t>
            </a:r>
            <a:r>
              <a:rPr baseline="-25000" i="1"/>
              <a:t>j</a:t>
            </a:r>
            <a:r>
              <a:t>)</a:t>
            </a:r>
          </a:p>
        </p:txBody>
      </p:sp>
      <p:sp>
        <p:nvSpPr>
          <p:cNvPr id="235" name="Consider the following 4 queries for relation PROJ…"/>
          <p:cNvSpPr txBox="1"/>
          <p:nvPr>
            <p:ph type="body" sz="half" idx="4294967295"/>
          </p:nvPr>
        </p:nvSpPr>
        <p:spPr>
          <a:xfrm>
            <a:off x="685800" y="1741487"/>
            <a:ext cx="7772400" cy="26098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SzTx/>
              <a:buNone/>
              <a:tabLst>
                <a:tab pos="558800" algn="l"/>
                <a:tab pos="1765300" algn="l"/>
                <a:tab pos="3530600" algn="l"/>
                <a:tab pos="3937000" algn="l"/>
                <a:tab pos="5130800" algn="l"/>
              </a:tabLst>
              <a:defRPr sz="2400"/>
            </a:pPr>
            <a:r>
              <a:t>Consider the following 4 queries for relation PROJ</a:t>
            </a:r>
          </a:p>
          <a:p>
            <a:pPr>
              <a:spcBef>
                <a:spcPts val="300"/>
              </a:spcBef>
              <a:buSzTx/>
              <a:buNone/>
              <a:tabLst>
                <a:tab pos="558800" algn="l"/>
                <a:tab pos="1765300" algn="l"/>
                <a:tab pos="3530600" algn="l"/>
                <a:tab pos="3937000" algn="l"/>
                <a:tab pos="5130800" algn="l"/>
              </a:tabLst>
              <a:defRPr i="1" sz="1400"/>
            </a:pPr>
            <a:r>
              <a:t>q</a:t>
            </a:r>
            <a:r>
              <a:rPr baseline="-25000" i="0"/>
              <a:t>1</a:t>
            </a:r>
            <a:r>
              <a:rPr i="0"/>
              <a:t>:	</a:t>
            </a:r>
            <a:r>
              <a:rPr b="1" i="0"/>
              <a:t>SELECT</a:t>
            </a:r>
            <a:r>
              <a:rPr i="0"/>
              <a:t>	BUDGET	</a:t>
            </a:r>
            <a:r>
              <a:t>q</a:t>
            </a:r>
            <a:r>
              <a:rPr baseline="-25000" i="0"/>
              <a:t>2</a:t>
            </a:r>
            <a:r>
              <a:rPr i="0"/>
              <a:t>:	</a:t>
            </a:r>
            <a:r>
              <a:rPr b="1" i="0"/>
              <a:t>SELECT</a:t>
            </a:r>
            <a:r>
              <a:rPr i="0"/>
              <a:t>	PNAME,BUDGET</a:t>
            </a:r>
          </a:p>
          <a:p>
            <a:pPr>
              <a:spcBef>
                <a:spcPts val="300"/>
              </a:spcBef>
              <a:buSzTx/>
              <a:buNone/>
              <a:tabLst>
                <a:tab pos="558800" algn="l"/>
                <a:tab pos="1765300" algn="l"/>
                <a:tab pos="3530600" algn="l"/>
                <a:tab pos="3937000" algn="l"/>
                <a:tab pos="5130800" algn="l"/>
              </a:tabLst>
              <a:defRPr sz="1400"/>
            </a:pPr>
            <a:r>
              <a:t>		</a:t>
            </a:r>
            <a:r>
              <a:rPr b="1"/>
              <a:t>FROM</a:t>
            </a:r>
            <a:r>
              <a:t>	PROJ		</a:t>
            </a:r>
            <a:r>
              <a:rPr b="1"/>
              <a:t>FROM</a:t>
            </a:r>
            <a:r>
              <a:t>	PROJ</a:t>
            </a:r>
          </a:p>
          <a:p>
            <a:pPr>
              <a:spcBef>
                <a:spcPts val="300"/>
              </a:spcBef>
              <a:buSzTx/>
              <a:buNone/>
              <a:tabLst>
                <a:tab pos="558800" algn="l"/>
                <a:tab pos="1765300" algn="l"/>
                <a:tab pos="3530600" algn="l"/>
                <a:tab pos="3937000" algn="l"/>
                <a:tab pos="5130800" algn="l"/>
              </a:tabLst>
              <a:defRPr sz="1400"/>
            </a:pPr>
            <a:r>
              <a:t>		</a:t>
            </a:r>
            <a:r>
              <a:rPr b="1"/>
              <a:t>WHERE</a:t>
            </a:r>
            <a:r>
              <a:t>	PNO=Value</a:t>
            </a:r>
          </a:p>
          <a:p>
            <a:pPr>
              <a:spcBef>
                <a:spcPts val="300"/>
              </a:spcBef>
              <a:buSzTx/>
              <a:buNone/>
              <a:tabLst>
                <a:tab pos="558800" algn="l"/>
                <a:tab pos="1765300" algn="l"/>
                <a:tab pos="3530600" algn="l"/>
                <a:tab pos="3937000" algn="l"/>
                <a:tab pos="5130800" algn="l"/>
              </a:tabLst>
              <a:defRPr i="1" sz="1400"/>
            </a:pPr>
            <a:r>
              <a:t>q</a:t>
            </a:r>
            <a:r>
              <a:rPr baseline="-25000" i="0"/>
              <a:t>3</a:t>
            </a:r>
            <a:r>
              <a:rPr i="0"/>
              <a:t>:	</a:t>
            </a:r>
            <a:r>
              <a:rPr b="1" i="0"/>
              <a:t>SELECT</a:t>
            </a:r>
            <a:r>
              <a:rPr i="0"/>
              <a:t>	PNAME	</a:t>
            </a:r>
            <a:r>
              <a:t>q</a:t>
            </a:r>
            <a:r>
              <a:rPr baseline="-25000" i="0"/>
              <a:t>4</a:t>
            </a:r>
            <a:r>
              <a:rPr i="0"/>
              <a:t>:	</a:t>
            </a:r>
            <a:r>
              <a:rPr b="1" i="0"/>
              <a:t>SELECT	SUM</a:t>
            </a:r>
            <a:r>
              <a:rPr i="0"/>
              <a:t>(BUDGET)</a:t>
            </a:r>
          </a:p>
          <a:p>
            <a:pPr>
              <a:spcBef>
                <a:spcPts val="300"/>
              </a:spcBef>
              <a:buSzTx/>
              <a:buNone/>
              <a:tabLst>
                <a:tab pos="558800" algn="l"/>
                <a:tab pos="1765300" algn="l"/>
                <a:tab pos="3530600" algn="l"/>
                <a:tab pos="3937000" algn="l"/>
                <a:tab pos="5130800" algn="l"/>
              </a:tabLst>
              <a:defRPr sz="1400"/>
            </a:pPr>
            <a:r>
              <a:t>		</a:t>
            </a:r>
            <a:r>
              <a:rPr b="1"/>
              <a:t>FROM</a:t>
            </a:r>
            <a:r>
              <a:t>	PROJ		</a:t>
            </a:r>
            <a:r>
              <a:rPr b="1"/>
              <a:t>FROM	</a:t>
            </a:r>
            <a:r>
              <a:t>PROJ</a:t>
            </a:r>
          </a:p>
          <a:p>
            <a:pPr>
              <a:spcBef>
                <a:spcPts val="300"/>
              </a:spcBef>
              <a:buSzTx/>
              <a:buNone/>
              <a:tabLst>
                <a:tab pos="558800" algn="l"/>
                <a:tab pos="1765300" algn="l"/>
                <a:tab pos="3530600" algn="l"/>
                <a:tab pos="3937000" algn="l"/>
                <a:tab pos="5130800" algn="l"/>
              </a:tabLst>
              <a:defRPr sz="1400"/>
            </a:pPr>
            <a:r>
              <a:t>		</a:t>
            </a:r>
            <a:r>
              <a:rPr b="1"/>
              <a:t>WHERE</a:t>
            </a:r>
            <a:r>
              <a:t>	LOC=Value		</a:t>
            </a:r>
            <a:r>
              <a:rPr b="1"/>
              <a:t>WHERE</a:t>
            </a:r>
            <a:r>
              <a:t>	LOC=Value</a:t>
            </a:r>
          </a:p>
          <a:p>
            <a:pPr>
              <a:spcBef>
                <a:spcPts val="500"/>
              </a:spcBef>
              <a:buSzTx/>
              <a:buNone/>
              <a:tabLst>
                <a:tab pos="558800" algn="l"/>
                <a:tab pos="1765300" algn="l"/>
                <a:tab pos="3530600" algn="l"/>
                <a:tab pos="3937000" algn="l"/>
                <a:tab pos="5130800" algn="l"/>
              </a:tabLst>
              <a:defRPr sz="2400"/>
            </a:pPr>
            <a:r>
              <a:t>Let </a:t>
            </a:r>
            <a:r>
              <a:rPr i="1"/>
              <a:t>A</a:t>
            </a:r>
            <a:r>
              <a:rPr baseline="-25000"/>
              <a:t>1</a:t>
            </a:r>
            <a:r>
              <a:t>= PNO, </a:t>
            </a:r>
            <a:r>
              <a:rPr i="1"/>
              <a:t>A</a:t>
            </a:r>
            <a:r>
              <a:rPr baseline="-25000"/>
              <a:t>2</a:t>
            </a:r>
            <a:r>
              <a:t>= PNAME, </a:t>
            </a:r>
            <a:r>
              <a:rPr i="1"/>
              <a:t>A</a:t>
            </a:r>
            <a:r>
              <a:rPr baseline="-25000"/>
              <a:t>3</a:t>
            </a:r>
            <a:r>
              <a:t>= BUDGET, </a:t>
            </a:r>
            <a:r>
              <a:rPr i="1"/>
              <a:t>A</a:t>
            </a:r>
            <a:r>
              <a:rPr baseline="-25000"/>
              <a:t>4</a:t>
            </a:r>
            <a:r>
              <a:t>= LOC</a:t>
            </a:r>
          </a:p>
        </p:txBody>
      </p:sp>
      <p:sp>
        <p:nvSpPr>
          <p:cNvPr id="236" name="q1"/>
          <p:cNvSpPr txBox="1"/>
          <p:nvPr/>
        </p:nvSpPr>
        <p:spPr>
          <a:xfrm>
            <a:off x="3682997" y="4675187"/>
            <a:ext cx="283614" cy="41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q</a:t>
            </a:r>
            <a:r>
              <a:rPr baseline="-25000" i="0"/>
              <a:t>1</a:t>
            </a:r>
          </a:p>
        </p:txBody>
      </p:sp>
      <p:sp>
        <p:nvSpPr>
          <p:cNvPr id="237" name="q2"/>
          <p:cNvSpPr txBox="1"/>
          <p:nvPr/>
        </p:nvSpPr>
        <p:spPr>
          <a:xfrm>
            <a:off x="3682997" y="5106987"/>
            <a:ext cx="283614" cy="41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q</a:t>
            </a:r>
            <a:r>
              <a:rPr baseline="-25000" i="0"/>
              <a:t>2</a:t>
            </a:r>
          </a:p>
        </p:txBody>
      </p:sp>
      <p:sp>
        <p:nvSpPr>
          <p:cNvPr id="238" name="q3"/>
          <p:cNvSpPr txBox="1"/>
          <p:nvPr/>
        </p:nvSpPr>
        <p:spPr>
          <a:xfrm>
            <a:off x="3670297" y="5500687"/>
            <a:ext cx="283614" cy="41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q</a:t>
            </a:r>
            <a:r>
              <a:rPr baseline="-25000" i="0"/>
              <a:t>3</a:t>
            </a:r>
          </a:p>
        </p:txBody>
      </p:sp>
      <p:sp>
        <p:nvSpPr>
          <p:cNvPr id="239" name="q4"/>
          <p:cNvSpPr txBox="1"/>
          <p:nvPr/>
        </p:nvSpPr>
        <p:spPr>
          <a:xfrm>
            <a:off x="3681410" y="5932487"/>
            <a:ext cx="283613" cy="411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q</a:t>
            </a:r>
            <a:r>
              <a:rPr baseline="-25000" i="0"/>
              <a:t>4</a:t>
            </a:r>
          </a:p>
        </p:txBody>
      </p:sp>
      <p:grpSp>
        <p:nvGrpSpPr>
          <p:cNvPr id="242" name="Group"/>
          <p:cNvGrpSpPr/>
          <p:nvPr/>
        </p:nvGrpSpPr>
        <p:grpSpPr>
          <a:xfrm>
            <a:off x="4171950" y="4748212"/>
            <a:ext cx="177800" cy="1498601"/>
            <a:chOff x="0" y="0"/>
            <a:chExt cx="177800" cy="1498600"/>
          </a:xfrm>
        </p:grpSpPr>
        <p:sp>
          <p:nvSpPr>
            <p:cNvPr id="240" name="Line"/>
            <p:cNvSpPr/>
            <p:nvPr/>
          </p:nvSpPr>
          <p:spPr>
            <a:xfrm>
              <a:off x="6350" y="6350"/>
              <a:ext cx="16510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" name="Line"/>
            <p:cNvSpPr/>
            <p:nvPr/>
          </p:nvSpPr>
          <p:spPr>
            <a:xfrm>
              <a:off x="0" y="0"/>
              <a:ext cx="177800" cy="149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</p:grpSp>
      <p:sp>
        <p:nvSpPr>
          <p:cNvPr id="243" name="A1"/>
          <p:cNvSpPr txBox="1"/>
          <p:nvPr/>
        </p:nvSpPr>
        <p:spPr>
          <a:xfrm>
            <a:off x="4376735" y="4283075"/>
            <a:ext cx="342884" cy="411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A</a:t>
            </a:r>
            <a:r>
              <a:rPr baseline="-25000" i="0"/>
              <a:t>1</a:t>
            </a:r>
          </a:p>
        </p:txBody>
      </p:sp>
      <p:grpSp>
        <p:nvGrpSpPr>
          <p:cNvPr id="246" name="Group"/>
          <p:cNvGrpSpPr/>
          <p:nvPr/>
        </p:nvGrpSpPr>
        <p:grpSpPr>
          <a:xfrm>
            <a:off x="6280150" y="4748212"/>
            <a:ext cx="177800" cy="1498601"/>
            <a:chOff x="0" y="0"/>
            <a:chExt cx="177800" cy="1498600"/>
          </a:xfrm>
        </p:grpSpPr>
        <p:sp>
          <p:nvSpPr>
            <p:cNvPr id="244" name="Line"/>
            <p:cNvSpPr/>
            <p:nvPr/>
          </p:nvSpPr>
          <p:spPr>
            <a:xfrm flipH="1" flipV="1">
              <a:off x="0" y="6349"/>
              <a:ext cx="177800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5" name="Line"/>
            <p:cNvSpPr/>
            <p:nvPr/>
          </p:nvSpPr>
          <p:spPr>
            <a:xfrm>
              <a:off x="0" y="0"/>
              <a:ext cx="177800" cy="149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</p:grpSp>
      <p:sp>
        <p:nvSpPr>
          <p:cNvPr id="247" name="1"/>
          <p:cNvSpPr txBox="1"/>
          <p:nvPr/>
        </p:nvSpPr>
        <p:spPr>
          <a:xfrm>
            <a:off x="4460872" y="4675187"/>
            <a:ext cx="215897" cy="368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8" name="0"/>
          <p:cNvSpPr txBox="1"/>
          <p:nvPr/>
        </p:nvSpPr>
        <p:spPr>
          <a:xfrm>
            <a:off x="4981572" y="4675187"/>
            <a:ext cx="215897" cy="368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9" name="1"/>
          <p:cNvSpPr txBox="1"/>
          <p:nvPr/>
        </p:nvSpPr>
        <p:spPr>
          <a:xfrm>
            <a:off x="5553072" y="4675187"/>
            <a:ext cx="215897" cy="368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0" name="0"/>
          <p:cNvSpPr txBox="1"/>
          <p:nvPr/>
        </p:nvSpPr>
        <p:spPr>
          <a:xfrm>
            <a:off x="6149972" y="4675187"/>
            <a:ext cx="215897" cy="368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1" name="0"/>
          <p:cNvSpPr txBox="1"/>
          <p:nvPr/>
        </p:nvSpPr>
        <p:spPr>
          <a:xfrm>
            <a:off x="4448172" y="5106987"/>
            <a:ext cx="215897" cy="368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2" name="0"/>
          <p:cNvSpPr txBox="1"/>
          <p:nvPr/>
        </p:nvSpPr>
        <p:spPr>
          <a:xfrm>
            <a:off x="6162672" y="5106987"/>
            <a:ext cx="215897" cy="368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3" name="1"/>
          <p:cNvSpPr txBox="1"/>
          <p:nvPr/>
        </p:nvSpPr>
        <p:spPr>
          <a:xfrm>
            <a:off x="4981572" y="5106987"/>
            <a:ext cx="215897" cy="368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4" name="1"/>
          <p:cNvSpPr txBox="1"/>
          <p:nvPr/>
        </p:nvSpPr>
        <p:spPr>
          <a:xfrm>
            <a:off x="5553072" y="5106987"/>
            <a:ext cx="215897" cy="368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5" name="0"/>
          <p:cNvSpPr txBox="1"/>
          <p:nvPr/>
        </p:nvSpPr>
        <p:spPr>
          <a:xfrm>
            <a:off x="4448172" y="5500687"/>
            <a:ext cx="215897" cy="368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6" name="0"/>
          <p:cNvSpPr txBox="1"/>
          <p:nvPr/>
        </p:nvSpPr>
        <p:spPr>
          <a:xfrm>
            <a:off x="5540372" y="5500687"/>
            <a:ext cx="215897" cy="368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7" name="1"/>
          <p:cNvSpPr txBox="1"/>
          <p:nvPr/>
        </p:nvSpPr>
        <p:spPr>
          <a:xfrm>
            <a:off x="4968872" y="5500687"/>
            <a:ext cx="215897" cy="368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8" name="1"/>
          <p:cNvSpPr txBox="1"/>
          <p:nvPr/>
        </p:nvSpPr>
        <p:spPr>
          <a:xfrm>
            <a:off x="6149972" y="5500687"/>
            <a:ext cx="215897" cy="368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9" name="0"/>
          <p:cNvSpPr txBox="1"/>
          <p:nvPr/>
        </p:nvSpPr>
        <p:spPr>
          <a:xfrm>
            <a:off x="4435472" y="5932487"/>
            <a:ext cx="215897" cy="368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0" name="0"/>
          <p:cNvSpPr txBox="1"/>
          <p:nvPr/>
        </p:nvSpPr>
        <p:spPr>
          <a:xfrm>
            <a:off x="4968872" y="5932487"/>
            <a:ext cx="215897" cy="368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1" name="1"/>
          <p:cNvSpPr txBox="1"/>
          <p:nvPr/>
        </p:nvSpPr>
        <p:spPr>
          <a:xfrm>
            <a:off x="5540372" y="5932487"/>
            <a:ext cx="215897" cy="368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2" name="1"/>
          <p:cNvSpPr txBox="1"/>
          <p:nvPr/>
        </p:nvSpPr>
        <p:spPr>
          <a:xfrm>
            <a:off x="6149972" y="5932487"/>
            <a:ext cx="215897" cy="368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3" name="A2"/>
          <p:cNvSpPr txBox="1"/>
          <p:nvPr/>
        </p:nvSpPr>
        <p:spPr>
          <a:xfrm>
            <a:off x="4902197" y="4283075"/>
            <a:ext cx="342885" cy="411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A</a:t>
            </a:r>
            <a:r>
              <a:rPr baseline="-25000" i="0"/>
              <a:t>2</a:t>
            </a:r>
          </a:p>
        </p:txBody>
      </p:sp>
      <p:sp>
        <p:nvSpPr>
          <p:cNvPr id="264" name="A3"/>
          <p:cNvSpPr txBox="1"/>
          <p:nvPr/>
        </p:nvSpPr>
        <p:spPr>
          <a:xfrm>
            <a:off x="5462585" y="4283075"/>
            <a:ext cx="342884" cy="411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A</a:t>
            </a:r>
            <a:r>
              <a:rPr baseline="-25000" i="0"/>
              <a:t>3</a:t>
            </a:r>
          </a:p>
        </p:txBody>
      </p:sp>
      <p:sp>
        <p:nvSpPr>
          <p:cNvPr id="265" name="A4"/>
          <p:cNvSpPr txBox="1"/>
          <p:nvPr/>
        </p:nvSpPr>
        <p:spPr>
          <a:xfrm>
            <a:off x="6019797" y="4283075"/>
            <a:ext cx="342885" cy="411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A</a:t>
            </a:r>
            <a:r>
              <a:rPr baseline="-25000" i="0"/>
              <a:t>4</a:t>
            </a:r>
          </a:p>
        </p:txBody>
      </p:sp>
      <p:sp>
        <p:nvSpPr>
          <p:cNvPr id="266" name="Attribute Usage Matrix"/>
          <p:cNvSpPr txBox="1"/>
          <p:nvPr/>
        </p:nvSpPr>
        <p:spPr>
          <a:xfrm>
            <a:off x="372745" y="5218112"/>
            <a:ext cx="2402196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b="1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Attribute Usage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VF – Affinity Measure aff(Ai,Aj)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VF – Affinity Measure </a:t>
            </a:r>
            <a:r>
              <a:rPr i="1"/>
              <a:t>aff</a:t>
            </a:r>
            <a:r>
              <a:t>(</a:t>
            </a:r>
            <a:r>
              <a:rPr i="1"/>
              <a:t>A</a:t>
            </a:r>
            <a:r>
              <a:rPr baseline="-25000" i="1"/>
              <a:t>i</a:t>
            </a:r>
            <a:r>
              <a:t>,</a:t>
            </a:r>
            <a:r>
              <a:rPr i="1"/>
              <a:t>A</a:t>
            </a:r>
            <a:r>
              <a:rPr baseline="-25000" i="1"/>
              <a:t>j</a:t>
            </a:r>
            <a:r>
              <a:t>)</a:t>
            </a:r>
          </a:p>
        </p:txBody>
      </p:sp>
      <p:sp>
        <p:nvSpPr>
          <p:cNvPr id="269" name="The attribute affinity measure between two attributes Ai and Aj of a relation R[A1, A2, …, An] with respect to the set of applications  Q = (q1, q2, …, qq) is defined as follows :"/>
          <p:cNvSpPr txBox="1"/>
          <p:nvPr>
            <p:ph type="body" sz="half" idx="4294967295"/>
          </p:nvPr>
        </p:nvSpPr>
        <p:spPr>
          <a:xfrm>
            <a:off x="268287" y="1936750"/>
            <a:ext cx="8643938" cy="15430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749808">
              <a:spcBef>
                <a:spcPts val="600"/>
              </a:spcBef>
              <a:buSzTx/>
              <a:buNone/>
              <a:defRPr sz="2624"/>
            </a:pPr>
            <a:r>
              <a:t>The </a:t>
            </a:r>
            <a:r>
              <a:rPr>
                <a:solidFill>
                  <a:srgbClr val="FF0000"/>
                </a:solidFill>
              </a:rPr>
              <a:t>attribute affinity measure</a:t>
            </a:r>
            <a:r>
              <a:rPr>
                <a:solidFill>
                  <a:srgbClr val="009999"/>
                </a:solidFill>
              </a:rPr>
              <a:t> </a:t>
            </a:r>
            <a:r>
              <a:t>between two attributes </a:t>
            </a:r>
            <a:r>
              <a:rPr i="1"/>
              <a:t>A</a:t>
            </a:r>
            <a:r>
              <a:rPr baseline="-29170" i="1"/>
              <a:t>i</a:t>
            </a:r>
            <a:r>
              <a:t> and </a:t>
            </a:r>
            <a:r>
              <a:rPr i="1"/>
              <a:t>A</a:t>
            </a:r>
            <a:r>
              <a:rPr baseline="-29170" i="1"/>
              <a:t>j</a:t>
            </a:r>
            <a:r>
              <a:t> of a relation </a:t>
            </a:r>
            <a:r>
              <a:rPr i="1"/>
              <a:t>R</a:t>
            </a:r>
            <a:r>
              <a:t>[</a:t>
            </a:r>
            <a:r>
              <a:rPr i="1"/>
              <a:t>A</a:t>
            </a:r>
            <a:r>
              <a:rPr baseline="-29170"/>
              <a:t>1</a:t>
            </a:r>
            <a:r>
              <a:t>, </a:t>
            </a:r>
            <a:r>
              <a:rPr i="1"/>
              <a:t>A</a:t>
            </a:r>
            <a:r>
              <a:rPr baseline="-29170"/>
              <a:t>2</a:t>
            </a:r>
            <a:r>
              <a:t>, …, </a:t>
            </a:r>
            <a:r>
              <a:rPr i="1"/>
              <a:t>A</a:t>
            </a:r>
            <a:r>
              <a:rPr baseline="-29170" i="1"/>
              <a:t>n</a:t>
            </a:r>
            <a:r>
              <a:t>] with respect to the set of applications  </a:t>
            </a:r>
            <a:r>
              <a:rPr i="1"/>
              <a:t>Q</a:t>
            </a:r>
            <a:r>
              <a:t> = (</a:t>
            </a:r>
            <a:r>
              <a:rPr i="1"/>
              <a:t>q</a:t>
            </a:r>
            <a:r>
              <a:rPr baseline="-29170"/>
              <a:t>1</a:t>
            </a:r>
            <a:r>
              <a:t>, </a:t>
            </a:r>
            <a:r>
              <a:rPr i="1"/>
              <a:t>q</a:t>
            </a:r>
            <a:r>
              <a:rPr baseline="-29170"/>
              <a:t>2</a:t>
            </a:r>
            <a:r>
              <a:t>, …, </a:t>
            </a:r>
            <a:r>
              <a:rPr i="1"/>
              <a:t>q</a:t>
            </a:r>
            <a:r>
              <a:rPr baseline="-29170" i="1"/>
              <a:t>q</a:t>
            </a:r>
            <a:r>
              <a:t>) is defined as follows : </a:t>
            </a:r>
          </a:p>
        </p:txBody>
      </p:sp>
      <p:grpSp>
        <p:nvGrpSpPr>
          <p:cNvPr id="274" name="Group"/>
          <p:cNvGrpSpPr/>
          <p:nvPr/>
        </p:nvGrpSpPr>
        <p:grpSpPr>
          <a:xfrm>
            <a:off x="1195387" y="4059237"/>
            <a:ext cx="4270200" cy="893763"/>
            <a:chOff x="0" y="0"/>
            <a:chExt cx="4270199" cy="893762"/>
          </a:xfrm>
        </p:grpSpPr>
        <p:sp>
          <p:nvSpPr>
            <p:cNvPr id="270" name="aff (Ai, Aj) ="/>
            <p:cNvSpPr txBox="1"/>
            <p:nvPr/>
          </p:nvSpPr>
          <p:spPr>
            <a:xfrm>
              <a:off x="0" y="168275"/>
              <a:ext cx="1251261" cy="411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 defTabSz="457200">
                <a:defRPr i="1" sz="1800"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aff </a:t>
              </a:r>
              <a:r>
                <a:rPr i="0"/>
                <a:t>(</a:t>
              </a:r>
              <a:r>
                <a:t>A</a:t>
              </a:r>
              <a:r>
                <a:rPr baseline="-25000"/>
                <a:t>i</a:t>
              </a:r>
              <a:r>
                <a:t>, A</a:t>
              </a:r>
              <a:r>
                <a:rPr baseline="-25000"/>
                <a:t>j</a:t>
              </a:r>
              <a:r>
                <a:rPr i="0"/>
                <a:t>) </a:t>
              </a:r>
              <a:r>
                <a:rPr i="0">
                  <a:latin typeface="Symbol"/>
                  <a:ea typeface="Symbol"/>
                  <a:cs typeface="Symbol"/>
                  <a:sym typeface="Symbol"/>
                </a:rPr>
                <a:t>=</a:t>
              </a:r>
            </a:p>
          </p:txBody>
        </p:sp>
        <p:sp>
          <p:nvSpPr>
            <p:cNvPr id="271" name="(query access)"/>
            <p:cNvSpPr txBox="1"/>
            <p:nvPr/>
          </p:nvSpPr>
          <p:spPr>
            <a:xfrm>
              <a:off x="2257425" y="168275"/>
              <a:ext cx="1524323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/>
              <a:r>
                <a:t>(query access)</a:t>
              </a:r>
            </a:p>
          </p:txBody>
        </p:sp>
        <p:sp>
          <p:nvSpPr>
            <p:cNvPr id="272" name="all queries that access Ai and Aj"/>
            <p:cNvSpPr txBox="1"/>
            <p:nvPr/>
          </p:nvSpPr>
          <p:spPr>
            <a:xfrm>
              <a:off x="1174749" y="538162"/>
              <a:ext cx="309545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 defTabSz="457200">
                <a:defRPr sz="1700"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all queries that access </a:t>
              </a:r>
              <a:r>
                <a:rPr i="1"/>
                <a:t>A</a:t>
              </a:r>
              <a:r>
                <a:rPr baseline="-25000" i="1" sz="1000"/>
                <a:t>i</a:t>
              </a:r>
              <a:r>
                <a:t> and </a:t>
              </a:r>
              <a:r>
                <a:rPr i="1"/>
                <a:t>A</a:t>
              </a:r>
              <a:r>
                <a:rPr baseline="-25000" i="1" sz="1000"/>
                <a:t>j</a:t>
              </a:r>
              <a:r>
                <a:t> </a:t>
              </a:r>
            </a:p>
          </p:txBody>
        </p:sp>
        <p:sp>
          <p:nvSpPr>
            <p:cNvPr id="273" name="∑"/>
            <p:cNvSpPr txBox="1"/>
            <p:nvPr/>
          </p:nvSpPr>
          <p:spPr>
            <a:xfrm>
              <a:off x="1190625" y="0"/>
              <a:ext cx="427534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36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/>
              <a:r>
                <a:t>å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1216024" y="5286375"/>
            <a:ext cx="6318760" cy="877888"/>
            <a:chOff x="0" y="0"/>
            <a:chExt cx="6318758" cy="877887"/>
          </a:xfrm>
        </p:grpSpPr>
        <p:sp>
          <p:nvSpPr>
            <p:cNvPr id="275" name="Text"/>
            <p:cNvSpPr txBox="1"/>
            <p:nvPr/>
          </p:nvSpPr>
          <p:spPr>
            <a:xfrm>
              <a:off x="74612" y="368299"/>
              <a:ext cx="215901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276" name="Text"/>
            <p:cNvSpPr txBox="1"/>
            <p:nvPr/>
          </p:nvSpPr>
          <p:spPr>
            <a:xfrm>
              <a:off x="74612" y="368299"/>
              <a:ext cx="215901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i="1" sz="18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/>
              <a:r>
                <a:t>  </a:t>
              </a:r>
            </a:p>
          </p:txBody>
        </p:sp>
        <p:sp>
          <p:nvSpPr>
            <p:cNvPr id="277" name="query access ="/>
            <p:cNvSpPr txBox="1"/>
            <p:nvPr/>
          </p:nvSpPr>
          <p:spPr>
            <a:xfrm>
              <a:off x="0" y="171449"/>
              <a:ext cx="1554684" cy="3720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 defTabSz="457200">
                <a:defRPr sz="1800"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query access </a:t>
              </a:r>
              <a:r>
                <a:rPr>
                  <a:latin typeface="Symbol"/>
                  <a:ea typeface="Symbol"/>
                  <a:cs typeface="Symbol"/>
                  <a:sym typeface="Symbol"/>
                </a:rPr>
                <a:t>=</a:t>
              </a:r>
            </a:p>
          </p:txBody>
        </p:sp>
        <p:sp>
          <p:nvSpPr>
            <p:cNvPr id="278" name="access frequency of a query ∗"/>
            <p:cNvSpPr txBox="1"/>
            <p:nvPr/>
          </p:nvSpPr>
          <p:spPr>
            <a:xfrm>
              <a:off x="2103437" y="142874"/>
              <a:ext cx="3039021" cy="3720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 defTabSz="457200">
                <a:defRPr sz="1800"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access frequency of a query </a:t>
              </a:r>
              <a:r>
                <a:rPr>
                  <a:latin typeface="Symbol"/>
                  <a:ea typeface="Symbol"/>
                  <a:cs typeface="Symbol"/>
                  <a:sym typeface="Symbol"/>
                </a:rPr>
                <a:t>*</a:t>
              </a:r>
            </a:p>
          </p:txBody>
        </p:sp>
        <p:sp>
          <p:nvSpPr>
            <p:cNvPr id="279" name="access"/>
            <p:cNvSpPr txBox="1"/>
            <p:nvPr/>
          </p:nvSpPr>
          <p:spPr>
            <a:xfrm>
              <a:off x="5441950" y="0"/>
              <a:ext cx="722103" cy="3683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/>
              <a:r>
                <a:t>access</a:t>
              </a:r>
            </a:p>
          </p:txBody>
        </p:sp>
        <p:sp>
          <p:nvSpPr>
            <p:cNvPr id="280" name="execution"/>
            <p:cNvSpPr txBox="1"/>
            <p:nvPr/>
          </p:nvSpPr>
          <p:spPr>
            <a:xfrm>
              <a:off x="5241925" y="342900"/>
              <a:ext cx="1076834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/>
              <a:r>
                <a:t>execution</a:t>
              </a:r>
            </a:p>
          </p:txBody>
        </p:sp>
        <p:sp>
          <p:nvSpPr>
            <p:cNvPr id="281" name="Line"/>
            <p:cNvSpPr/>
            <p:nvPr/>
          </p:nvSpPr>
          <p:spPr>
            <a:xfrm>
              <a:off x="5313363" y="346075"/>
              <a:ext cx="927101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" name="all sites"/>
            <p:cNvSpPr txBox="1"/>
            <p:nvPr/>
          </p:nvSpPr>
          <p:spPr>
            <a:xfrm>
              <a:off x="1360487" y="522287"/>
              <a:ext cx="808863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7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/>
              <a:r>
                <a:t>all sites</a:t>
              </a:r>
            </a:p>
          </p:txBody>
        </p:sp>
        <p:sp>
          <p:nvSpPr>
            <p:cNvPr id="283" name="∑"/>
            <p:cNvSpPr txBox="1"/>
            <p:nvPr/>
          </p:nvSpPr>
          <p:spPr>
            <a:xfrm>
              <a:off x="1395412" y="6349"/>
              <a:ext cx="42753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3600">
                  <a:latin typeface="Symbol"/>
                  <a:ea typeface="Symbol"/>
                  <a:cs typeface="Symbol"/>
                  <a:sym typeface="Symbol"/>
                </a:defRPr>
              </a:lvl1pPr>
            </a:lstStyle>
            <a:p>
              <a:pPr/>
              <a:r>
                <a:t>å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A1  A2  A3  A4  A5…"/>
          <p:cNvSpPr txBox="1"/>
          <p:nvPr>
            <p:ph type="body" idx="4294967295"/>
          </p:nvPr>
        </p:nvSpPr>
        <p:spPr>
          <a:xfrm>
            <a:off x="1312862" y="2006600"/>
            <a:ext cx="7772401" cy="32781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	A</a:t>
            </a:r>
            <a:r>
              <a:rPr sz="2400"/>
              <a:t>1	 </a:t>
            </a:r>
            <a:r>
              <a:t>A</a:t>
            </a:r>
            <a:r>
              <a:rPr sz="2400"/>
              <a:t>2	 </a:t>
            </a:r>
            <a:r>
              <a:t>A</a:t>
            </a:r>
            <a:r>
              <a:rPr sz="2400"/>
              <a:t>3	 </a:t>
            </a:r>
            <a:r>
              <a:t>A</a:t>
            </a:r>
            <a:r>
              <a:rPr sz="2400"/>
              <a:t>4	 </a:t>
            </a:r>
            <a:r>
              <a:t>A</a:t>
            </a:r>
            <a:r>
              <a:rPr sz="2400"/>
              <a:t>5</a:t>
            </a:r>
            <a:endParaRPr sz="2400"/>
          </a:p>
          <a:p>
            <a:pPr>
              <a:lnSpc>
                <a:spcPct val="80000"/>
              </a:lnSpc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</a:t>
            </a:r>
            <a:r>
              <a:rPr sz="2400"/>
              <a:t>1	-	-	-	-	-	</a:t>
            </a:r>
            <a:endParaRPr sz="2400"/>
          </a:p>
          <a:p>
            <a:pPr>
              <a:lnSpc>
                <a:spcPct val="80000"/>
              </a:lnSpc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</a:t>
            </a:r>
            <a:r>
              <a:rPr sz="2400"/>
              <a:t>2	50	-	-	-	-		</a:t>
            </a:r>
            <a:endParaRPr sz="2400"/>
          </a:p>
          <a:p>
            <a:pPr>
              <a:lnSpc>
                <a:spcPct val="80000"/>
              </a:lnSpc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</a:t>
            </a:r>
            <a:r>
              <a:rPr sz="2400"/>
              <a:t>3	45	48	-	-	-</a:t>
            </a:r>
            <a:endParaRPr sz="2400"/>
          </a:p>
          <a:p>
            <a:pPr>
              <a:lnSpc>
                <a:spcPct val="80000"/>
              </a:lnSpc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</a:t>
            </a:r>
            <a:r>
              <a:rPr sz="2400"/>
              <a:t>4	1	2	0	-	-</a:t>
            </a:r>
            <a:endParaRPr sz="2400"/>
          </a:p>
          <a:p>
            <a:pPr>
              <a:lnSpc>
                <a:spcPct val="80000"/>
              </a:lnSpc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</a:t>
            </a:r>
            <a:r>
              <a:rPr sz="2400"/>
              <a:t>5	0	0	4	75	-</a:t>
            </a:r>
          </a:p>
        </p:txBody>
      </p:sp>
      <p:sp>
        <p:nvSpPr>
          <p:cNvPr id="287" name="Attribute affinity matrix"/>
          <p:cNvSpPr txBox="1"/>
          <p:nvPr>
            <p:ph type="title" idx="4294967295"/>
          </p:nvPr>
        </p:nvSpPr>
        <p:spPr>
          <a:xfrm>
            <a:off x="687387" y="847725"/>
            <a:ext cx="7772401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Attribute affinity matrix</a:t>
            </a:r>
          </a:p>
        </p:txBody>
      </p:sp>
      <p:grpSp>
        <p:nvGrpSpPr>
          <p:cNvPr id="291" name="Group"/>
          <p:cNvGrpSpPr/>
          <p:nvPr/>
        </p:nvGrpSpPr>
        <p:grpSpPr>
          <a:xfrm>
            <a:off x="1978951" y="2937613"/>
            <a:ext cx="3708268" cy="4348219"/>
            <a:chOff x="132284" y="0"/>
            <a:chExt cx="3708267" cy="4348217"/>
          </a:xfrm>
        </p:grpSpPr>
        <p:sp>
          <p:nvSpPr>
            <p:cNvPr id="288" name="Shape"/>
            <p:cNvSpPr/>
            <p:nvPr/>
          </p:nvSpPr>
          <p:spPr>
            <a:xfrm>
              <a:off x="132284" y="-1"/>
              <a:ext cx="1874635" cy="116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92" h="19545" fill="norm" stroke="1" extrusionOk="0">
                  <a:moveTo>
                    <a:pt x="6409" y="2287"/>
                  </a:moveTo>
                  <a:cubicBezTo>
                    <a:pt x="5115" y="1003"/>
                    <a:pt x="1753" y="-1349"/>
                    <a:pt x="976" y="1003"/>
                  </a:cubicBezTo>
                  <a:cubicBezTo>
                    <a:pt x="200" y="3356"/>
                    <a:pt x="-1093" y="13407"/>
                    <a:pt x="1753" y="16401"/>
                  </a:cubicBezTo>
                  <a:cubicBezTo>
                    <a:pt x="4598" y="19396"/>
                    <a:pt x="15592" y="20251"/>
                    <a:pt x="18050" y="18968"/>
                  </a:cubicBezTo>
                  <a:cubicBezTo>
                    <a:pt x="20507" y="17685"/>
                    <a:pt x="18050" y="10413"/>
                    <a:pt x="16497" y="8702"/>
                  </a:cubicBezTo>
                  <a:cubicBezTo>
                    <a:pt x="14945" y="6992"/>
                    <a:pt x="10418" y="9772"/>
                    <a:pt x="8737" y="8702"/>
                  </a:cubicBezTo>
                  <a:cubicBezTo>
                    <a:pt x="7056" y="7633"/>
                    <a:pt x="7702" y="3570"/>
                    <a:pt x="6409" y="2287"/>
                  </a:cubicBezTo>
                  <a:close/>
                </a:path>
              </a:pathLst>
            </a:cu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89" name="Oval"/>
            <p:cNvSpPr/>
            <p:nvPr/>
          </p:nvSpPr>
          <p:spPr>
            <a:xfrm>
              <a:off x="3047595" y="1583586"/>
              <a:ext cx="685801" cy="609601"/>
            </a:xfrm>
            <a:prstGeom prst="ellipse">
              <a:avLst/>
            </a:prstGeom>
            <a:noFill/>
            <a:ln w="28575" cap="flat">
              <a:solidFill>
                <a:srgbClr val="FF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290" name="R1[K,A1,A2,A3]       R2[K,A4,A5]"/>
            <p:cNvSpPr/>
            <p:nvPr/>
          </p:nvSpPr>
          <p:spPr>
            <a:xfrm>
              <a:off x="2570551" y="307821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32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R</a:t>
              </a:r>
              <a:r>
                <a:rPr sz="1800"/>
                <a:t>1</a:t>
              </a:r>
              <a:r>
                <a:t>[K,A</a:t>
              </a:r>
              <a:r>
                <a:rPr sz="1800"/>
                <a:t>1,</a:t>
              </a:r>
              <a:r>
                <a:t>A</a:t>
              </a:r>
              <a:r>
                <a:rPr sz="1800"/>
                <a:t>2,</a:t>
              </a:r>
              <a:r>
                <a:t>A</a:t>
              </a:r>
              <a:r>
                <a:rPr sz="1800"/>
                <a:t>3</a:t>
              </a:r>
              <a:r>
                <a:t>]       R</a:t>
              </a:r>
              <a:r>
                <a:rPr sz="1800"/>
                <a:t>2</a:t>
              </a:r>
              <a:r>
                <a:t>[K,A</a:t>
              </a:r>
              <a:r>
                <a:rPr sz="1800"/>
                <a:t>4,</a:t>
              </a:r>
              <a:r>
                <a:t>A</a:t>
              </a:r>
              <a:r>
                <a:rPr sz="1800"/>
                <a:t>5</a:t>
              </a:r>
              <a:r>
                <a:t>]</a:t>
              </a:r>
            </a:p>
          </p:txBody>
        </p:sp>
      </p:grpSp>
      <p:sp>
        <p:nvSpPr>
          <p:cNvPr id="292" name="Line"/>
          <p:cNvSpPr/>
          <p:nvPr/>
        </p:nvSpPr>
        <p:spPr>
          <a:xfrm>
            <a:off x="2097087" y="2606675"/>
            <a:ext cx="169863" cy="2435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9671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9671" y="21600"/>
                  <a:pt x="21600" y="21600"/>
                </a:cubicBezTo>
              </a:path>
            </a:pathLst>
          </a:cu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293" name="Line"/>
          <p:cNvSpPr/>
          <p:nvPr/>
        </p:nvSpPr>
        <p:spPr>
          <a:xfrm flipH="1">
            <a:off x="6673850" y="2590800"/>
            <a:ext cx="169863" cy="2435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9671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9671" y="21600"/>
                  <a:pt x="21600" y="21600"/>
                </a:cubicBezTo>
              </a:path>
            </a:pathLst>
          </a:cu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1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Hybrid Fragmentation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Hybrid Fragmentation</a:t>
            </a:r>
          </a:p>
        </p:txBody>
      </p:sp>
      <p:sp>
        <p:nvSpPr>
          <p:cNvPr id="298" name="R"/>
          <p:cNvSpPr txBox="1"/>
          <p:nvPr/>
        </p:nvSpPr>
        <p:spPr>
          <a:xfrm>
            <a:off x="4371972" y="2143125"/>
            <a:ext cx="254072" cy="36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i="1" sz="18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R</a:t>
            </a:r>
          </a:p>
        </p:txBody>
      </p:sp>
      <p:sp>
        <p:nvSpPr>
          <p:cNvPr id="299" name="HF"/>
          <p:cNvSpPr txBox="1"/>
          <p:nvPr/>
        </p:nvSpPr>
        <p:spPr>
          <a:xfrm>
            <a:off x="5424485" y="2754312"/>
            <a:ext cx="454195" cy="393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20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HF</a:t>
            </a:r>
          </a:p>
        </p:txBody>
      </p:sp>
      <p:sp>
        <p:nvSpPr>
          <p:cNvPr id="300" name="HF"/>
          <p:cNvSpPr txBox="1"/>
          <p:nvPr/>
        </p:nvSpPr>
        <p:spPr>
          <a:xfrm>
            <a:off x="3328985" y="2735262"/>
            <a:ext cx="454195" cy="393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20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HF</a:t>
            </a:r>
          </a:p>
        </p:txBody>
      </p:sp>
      <p:sp>
        <p:nvSpPr>
          <p:cNvPr id="301" name="R1"/>
          <p:cNvSpPr txBox="1"/>
          <p:nvPr/>
        </p:nvSpPr>
        <p:spPr>
          <a:xfrm>
            <a:off x="2741609" y="3590925"/>
            <a:ext cx="330272" cy="411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R</a:t>
            </a:r>
            <a:r>
              <a:rPr baseline="-25000" i="0"/>
              <a:t>1</a:t>
            </a:r>
          </a:p>
        </p:txBody>
      </p:sp>
      <p:sp>
        <p:nvSpPr>
          <p:cNvPr id="302" name="VF"/>
          <p:cNvSpPr txBox="1"/>
          <p:nvPr/>
        </p:nvSpPr>
        <p:spPr>
          <a:xfrm>
            <a:off x="6188072" y="4227512"/>
            <a:ext cx="426291" cy="393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20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VF</a:t>
            </a:r>
          </a:p>
        </p:txBody>
      </p:sp>
      <p:sp>
        <p:nvSpPr>
          <p:cNvPr id="303" name="VF"/>
          <p:cNvSpPr txBox="1"/>
          <p:nvPr/>
        </p:nvSpPr>
        <p:spPr>
          <a:xfrm>
            <a:off x="6929435" y="4227512"/>
            <a:ext cx="426290" cy="393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20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VF</a:t>
            </a:r>
          </a:p>
        </p:txBody>
      </p:sp>
      <p:sp>
        <p:nvSpPr>
          <p:cNvPr id="304" name="VF"/>
          <p:cNvSpPr txBox="1"/>
          <p:nvPr/>
        </p:nvSpPr>
        <p:spPr>
          <a:xfrm>
            <a:off x="4991097" y="4227512"/>
            <a:ext cx="426291" cy="393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20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VF</a:t>
            </a:r>
          </a:p>
        </p:txBody>
      </p:sp>
      <p:sp>
        <p:nvSpPr>
          <p:cNvPr id="305" name="VF"/>
          <p:cNvSpPr txBox="1"/>
          <p:nvPr/>
        </p:nvSpPr>
        <p:spPr>
          <a:xfrm>
            <a:off x="3384547" y="4227512"/>
            <a:ext cx="426291" cy="393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20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VF</a:t>
            </a:r>
          </a:p>
        </p:txBody>
      </p:sp>
      <p:sp>
        <p:nvSpPr>
          <p:cNvPr id="306" name="VF"/>
          <p:cNvSpPr txBox="1"/>
          <p:nvPr/>
        </p:nvSpPr>
        <p:spPr>
          <a:xfrm>
            <a:off x="1952622" y="4227512"/>
            <a:ext cx="426290" cy="393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20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VF</a:t>
            </a:r>
          </a:p>
        </p:txBody>
      </p:sp>
      <p:sp>
        <p:nvSpPr>
          <p:cNvPr id="307" name="R11"/>
          <p:cNvSpPr txBox="1"/>
          <p:nvPr/>
        </p:nvSpPr>
        <p:spPr>
          <a:xfrm>
            <a:off x="1970084" y="4730750"/>
            <a:ext cx="398063" cy="411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R</a:t>
            </a:r>
            <a:r>
              <a:rPr baseline="-25000" i="0"/>
              <a:t>11</a:t>
            </a:r>
          </a:p>
        </p:txBody>
      </p:sp>
      <p:sp>
        <p:nvSpPr>
          <p:cNvPr id="308" name="R12"/>
          <p:cNvSpPr txBox="1"/>
          <p:nvPr/>
        </p:nvSpPr>
        <p:spPr>
          <a:xfrm>
            <a:off x="3421060" y="4730750"/>
            <a:ext cx="406471" cy="411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R</a:t>
            </a:r>
            <a:r>
              <a:rPr baseline="-25000" i="0"/>
              <a:t>12</a:t>
            </a:r>
          </a:p>
        </p:txBody>
      </p:sp>
      <p:sp>
        <p:nvSpPr>
          <p:cNvPr id="309" name="R21"/>
          <p:cNvSpPr txBox="1"/>
          <p:nvPr/>
        </p:nvSpPr>
        <p:spPr>
          <a:xfrm>
            <a:off x="4906960" y="4730750"/>
            <a:ext cx="406471" cy="411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R</a:t>
            </a:r>
            <a:r>
              <a:rPr baseline="-25000" i="0"/>
              <a:t>21</a:t>
            </a:r>
          </a:p>
        </p:txBody>
      </p:sp>
      <p:sp>
        <p:nvSpPr>
          <p:cNvPr id="310" name="R22"/>
          <p:cNvSpPr txBox="1"/>
          <p:nvPr/>
        </p:nvSpPr>
        <p:spPr>
          <a:xfrm>
            <a:off x="5897560" y="4730750"/>
            <a:ext cx="406471" cy="411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R</a:t>
            </a:r>
            <a:r>
              <a:rPr baseline="-25000" i="0"/>
              <a:t>22</a:t>
            </a:r>
          </a:p>
        </p:txBody>
      </p:sp>
      <p:sp>
        <p:nvSpPr>
          <p:cNvPr id="311" name="R23"/>
          <p:cNvSpPr txBox="1"/>
          <p:nvPr/>
        </p:nvSpPr>
        <p:spPr>
          <a:xfrm>
            <a:off x="7091360" y="4730750"/>
            <a:ext cx="406471" cy="411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R</a:t>
            </a:r>
            <a:r>
              <a:rPr baseline="-25000" i="0"/>
              <a:t>23</a:t>
            </a:r>
          </a:p>
        </p:txBody>
      </p:sp>
      <p:sp>
        <p:nvSpPr>
          <p:cNvPr id="312" name="Line"/>
          <p:cNvSpPr/>
          <p:nvPr/>
        </p:nvSpPr>
        <p:spPr>
          <a:xfrm flipH="1">
            <a:off x="2959099" y="2627312"/>
            <a:ext cx="1562101" cy="99695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3" name="Line"/>
          <p:cNvSpPr/>
          <p:nvPr/>
        </p:nvSpPr>
        <p:spPr>
          <a:xfrm>
            <a:off x="4521199" y="2627312"/>
            <a:ext cx="1549402" cy="99695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4" name="R2"/>
          <p:cNvSpPr txBox="1"/>
          <p:nvPr/>
        </p:nvSpPr>
        <p:spPr>
          <a:xfrm>
            <a:off x="5980110" y="3590925"/>
            <a:ext cx="330271" cy="411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R</a:t>
            </a:r>
            <a:r>
              <a:rPr baseline="-25000" i="0"/>
              <a:t>2</a:t>
            </a:r>
          </a:p>
        </p:txBody>
      </p:sp>
      <p:sp>
        <p:nvSpPr>
          <p:cNvPr id="315" name="Line"/>
          <p:cNvSpPr/>
          <p:nvPr/>
        </p:nvSpPr>
        <p:spPr>
          <a:xfrm flipH="1">
            <a:off x="2216150" y="4075112"/>
            <a:ext cx="685801" cy="55880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6" name="Line"/>
          <p:cNvSpPr/>
          <p:nvPr/>
        </p:nvSpPr>
        <p:spPr>
          <a:xfrm>
            <a:off x="2901949" y="4075112"/>
            <a:ext cx="673101" cy="55880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Line"/>
          <p:cNvSpPr/>
          <p:nvPr/>
        </p:nvSpPr>
        <p:spPr>
          <a:xfrm flipH="1">
            <a:off x="5164137" y="4094162"/>
            <a:ext cx="1028701" cy="57785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8" name="Line"/>
          <p:cNvSpPr/>
          <p:nvPr/>
        </p:nvSpPr>
        <p:spPr>
          <a:xfrm>
            <a:off x="6196012" y="4103687"/>
            <a:ext cx="996951" cy="55880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9" name="Line"/>
          <p:cNvSpPr/>
          <p:nvPr/>
        </p:nvSpPr>
        <p:spPr>
          <a:xfrm>
            <a:off x="6184900" y="4094162"/>
            <a:ext cx="0" cy="57785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Fragment Allocation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Fragment Allocation</a:t>
            </a:r>
          </a:p>
        </p:txBody>
      </p:sp>
      <p:sp>
        <p:nvSpPr>
          <p:cNvPr id="322" name="Problem Statement…"/>
          <p:cNvSpPr txBox="1"/>
          <p:nvPr>
            <p:ph type="body" idx="4294967295"/>
          </p:nvPr>
        </p:nvSpPr>
        <p:spPr>
          <a:xfrm>
            <a:off x="695325" y="1803400"/>
            <a:ext cx="7772400" cy="4495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Problem Statement</a:t>
            </a: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sz="2400"/>
            </a:pPr>
            <a:r>
              <a:t>Given </a:t>
            </a:r>
          </a:p>
          <a:p>
            <a:pPr lvl="3" marL="228600" indent="1143000">
              <a:lnSpc>
                <a:spcPct val="80000"/>
              </a:lnSpc>
              <a:spcBef>
                <a:spcPts val="0"/>
              </a:spcBef>
              <a:buSzTx/>
              <a:buNone/>
              <a:defRPr i="1" sz="1400"/>
            </a:pPr>
            <a:r>
              <a:t>F</a:t>
            </a:r>
            <a:r>
              <a:rPr i="0"/>
              <a:t> = {</a:t>
            </a:r>
            <a:r>
              <a:t>F</a:t>
            </a:r>
            <a:r>
              <a:rPr baseline="-25000" i="0"/>
              <a:t>1</a:t>
            </a:r>
            <a:r>
              <a:rPr i="0"/>
              <a:t>, </a:t>
            </a:r>
            <a:r>
              <a:t>F</a:t>
            </a:r>
            <a:r>
              <a:rPr baseline="-25000" i="0"/>
              <a:t>2</a:t>
            </a:r>
            <a:r>
              <a:rPr i="0"/>
              <a:t>, …, </a:t>
            </a:r>
            <a:r>
              <a:t>F</a:t>
            </a:r>
            <a:r>
              <a:rPr baseline="-25000"/>
              <a:t>n</a:t>
            </a:r>
            <a:r>
              <a:rPr i="0"/>
              <a:t>} 	fragments</a:t>
            </a:r>
          </a:p>
          <a:p>
            <a:pPr lvl="3" marL="228600" indent="1143000">
              <a:lnSpc>
                <a:spcPct val="80000"/>
              </a:lnSpc>
              <a:spcBef>
                <a:spcPts val="0"/>
              </a:spcBef>
              <a:buSzTx/>
              <a:buNone/>
              <a:defRPr i="1" sz="1400"/>
            </a:pPr>
            <a:r>
              <a:t>S</a:t>
            </a:r>
            <a:r>
              <a:rPr i="0"/>
              <a:t> ={</a:t>
            </a:r>
            <a:r>
              <a:t>S</a:t>
            </a:r>
            <a:r>
              <a:rPr baseline="-25000" i="0"/>
              <a:t>1</a:t>
            </a:r>
            <a:r>
              <a:rPr i="0"/>
              <a:t>, </a:t>
            </a:r>
            <a:r>
              <a:t>S</a:t>
            </a:r>
            <a:r>
              <a:rPr baseline="-25000" i="0"/>
              <a:t>2</a:t>
            </a:r>
            <a:r>
              <a:rPr i="0"/>
              <a:t>, …, </a:t>
            </a:r>
            <a:r>
              <a:t>S</a:t>
            </a:r>
            <a:r>
              <a:rPr baseline="-25000"/>
              <a:t>m</a:t>
            </a:r>
            <a:r>
              <a:rPr i="0"/>
              <a:t>} 	network sites </a:t>
            </a:r>
          </a:p>
          <a:p>
            <a:pPr lvl="3" marL="228600" indent="1143000">
              <a:lnSpc>
                <a:spcPct val="80000"/>
              </a:lnSpc>
              <a:spcBef>
                <a:spcPts val="0"/>
              </a:spcBef>
              <a:buSzTx/>
              <a:buNone/>
              <a:defRPr i="1" sz="1400"/>
            </a:pPr>
            <a:r>
              <a:t>Q</a:t>
            </a:r>
            <a:r>
              <a:rPr i="0"/>
              <a:t> = {</a:t>
            </a:r>
            <a:r>
              <a:t>q</a:t>
            </a:r>
            <a:r>
              <a:rPr baseline="-25000" i="0"/>
              <a:t>1</a:t>
            </a:r>
            <a:r>
              <a:rPr i="0"/>
              <a:t>, </a:t>
            </a:r>
            <a:r>
              <a:t>q</a:t>
            </a:r>
            <a:r>
              <a:rPr baseline="-25000" i="0"/>
              <a:t>2</a:t>
            </a:r>
            <a:r>
              <a:rPr i="0"/>
              <a:t>,…, </a:t>
            </a:r>
            <a:r>
              <a:t>q</a:t>
            </a:r>
            <a:r>
              <a:rPr baseline="-25000"/>
              <a:t>q</a:t>
            </a:r>
            <a:r>
              <a:rPr i="0"/>
              <a:t>}	applications </a:t>
            </a:r>
          </a:p>
          <a:p>
            <a:pPr lvl="1" marL="285750" indent="171450">
              <a:lnSpc>
                <a:spcPct val="80000"/>
              </a:lnSpc>
              <a:spcBef>
                <a:spcPts val="0"/>
              </a:spcBef>
              <a:buSzTx/>
              <a:buNone/>
              <a:defRPr sz="2400"/>
            </a:pPr>
            <a:r>
              <a:t>Find the "optimal" distribution of </a:t>
            </a:r>
            <a:r>
              <a:rPr i="1"/>
              <a:t>F</a:t>
            </a:r>
            <a:r>
              <a:t> to </a:t>
            </a:r>
            <a:r>
              <a:rPr i="1"/>
              <a:t>S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Char char="•"/>
              <a:defRPr sz="2800"/>
            </a:pPr>
            <a:r>
              <a:t>Optimality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400"/>
            </a:pPr>
            <a:r>
              <a:t>Minimal cost</a:t>
            </a:r>
          </a:p>
          <a:p>
            <a:pPr lvl="2" marL="1143000" indent="-228600">
              <a:lnSpc>
                <a:spcPct val="80000"/>
              </a:lnSpc>
              <a:spcBef>
                <a:spcPts val="0"/>
              </a:spcBef>
              <a:defRPr sz="1400"/>
            </a:pPr>
            <a:r>
              <a:t>Communication + storage + processing (read &amp; update)</a:t>
            </a:r>
          </a:p>
          <a:p>
            <a:pPr lvl="2" marL="1143000" indent="-228600">
              <a:lnSpc>
                <a:spcPct val="80000"/>
              </a:lnSpc>
              <a:spcBef>
                <a:spcPts val="0"/>
              </a:spcBef>
              <a:defRPr sz="1400"/>
            </a:pPr>
            <a:r>
              <a:t>Cost in terms of time (usually)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400"/>
            </a:pPr>
            <a:r>
              <a:t>Performance</a:t>
            </a:r>
          </a:p>
          <a:p>
            <a:pPr lvl="2" marL="228600" indent="685800">
              <a:lnSpc>
                <a:spcPct val="80000"/>
              </a:lnSpc>
              <a:spcBef>
                <a:spcPts val="0"/>
              </a:spcBef>
              <a:buSzTx/>
              <a:buNone/>
              <a:defRPr sz="1400"/>
            </a:pPr>
            <a:r>
              <a:t>Response time and/or throughput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400"/>
            </a:pPr>
            <a:r>
              <a:t>Constraints</a:t>
            </a:r>
          </a:p>
          <a:p>
            <a:pPr lvl="2" marL="1143000" indent="-228600">
              <a:lnSpc>
                <a:spcPct val="80000"/>
              </a:lnSpc>
              <a:spcBef>
                <a:spcPts val="0"/>
              </a:spcBef>
              <a:defRPr sz="1400"/>
            </a:pPr>
            <a:r>
              <a:t>Per site constraints (storage &amp; processing)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Optimization problem"/>
          <p:cNvSpPr txBox="1"/>
          <p:nvPr>
            <p:ph type="title" idx="4294967295"/>
          </p:nvPr>
        </p:nvSpPr>
        <p:spPr>
          <a:xfrm>
            <a:off x="773112" y="911225"/>
            <a:ext cx="7772401" cy="7778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Optimization problem</a:t>
            </a:r>
          </a:p>
        </p:txBody>
      </p:sp>
      <p:sp>
        <p:nvSpPr>
          <p:cNvPr id="325" name="What is best placement of fragments and/or best number of copies to:…"/>
          <p:cNvSpPr txBox="1"/>
          <p:nvPr>
            <p:ph type="body" idx="4294967295"/>
          </p:nvPr>
        </p:nvSpPr>
        <p:spPr>
          <a:xfrm>
            <a:off x="703262" y="1789112"/>
            <a:ext cx="7772401" cy="45370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5000"/>
              </a:lnSpc>
              <a:spcBef>
                <a:spcPts val="600"/>
              </a:spcBef>
              <a:buChar char="•"/>
              <a:defRPr sz="2800"/>
            </a:pPr>
            <a:r>
              <a:t>What is best placement of fragments and/or best number of copies to:</a:t>
            </a:r>
          </a:p>
          <a:p>
            <a:pPr lvl="1" marL="742950" indent="-285750">
              <a:lnSpc>
                <a:spcPct val="85000"/>
              </a:lnSpc>
              <a:spcBef>
                <a:spcPts val="0"/>
              </a:spcBef>
              <a:defRPr sz="2400"/>
            </a:pPr>
            <a:r>
              <a:t>minimize query response time</a:t>
            </a:r>
          </a:p>
          <a:p>
            <a:pPr lvl="1" marL="742950" indent="-285750">
              <a:lnSpc>
                <a:spcPct val="85000"/>
              </a:lnSpc>
              <a:spcBef>
                <a:spcPts val="0"/>
              </a:spcBef>
              <a:defRPr sz="2400"/>
            </a:pPr>
            <a:r>
              <a:t>maximize throughput</a:t>
            </a:r>
          </a:p>
          <a:p>
            <a:pPr lvl="1" marL="742950" indent="-285750">
              <a:lnSpc>
                <a:spcPct val="85000"/>
              </a:lnSpc>
              <a:spcBef>
                <a:spcPts val="0"/>
              </a:spcBef>
              <a:defRPr sz="2400"/>
            </a:pPr>
            <a:r>
              <a:t>minimize </a:t>
            </a:r>
            <a:r>
              <a:t>“</a:t>
            </a:r>
            <a:r>
              <a:t>some cost</a:t>
            </a:r>
            <a:r>
              <a:t>”</a:t>
            </a:r>
          </a:p>
          <a:p>
            <a:pPr lvl="1" marL="742950" indent="-285750">
              <a:lnSpc>
                <a:spcPct val="85000"/>
              </a:lnSpc>
              <a:spcBef>
                <a:spcPts val="0"/>
              </a:spcBef>
              <a:defRPr sz="2400"/>
            </a:pPr>
            <a:r>
              <a:t>...</a:t>
            </a:r>
          </a:p>
          <a:p>
            <a:pPr>
              <a:lnSpc>
                <a:spcPct val="85000"/>
              </a:lnSpc>
              <a:spcBef>
                <a:spcPts val="600"/>
              </a:spcBef>
              <a:buChar char="•"/>
              <a:defRPr sz="2800"/>
            </a:pPr>
            <a:r>
              <a:t>Subject to constraints?</a:t>
            </a:r>
          </a:p>
          <a:p>
            <a:pPr lvl="1" marL="742950" indent="-285750">
              <a:lnSpc>
                <a:spcPct val="85000"/>
              </a:lnSpc>
              <a:spcBef>
                <a:spcPts val="0"/>
              </a:spcBef>
              <a:defRPr sz="2400"/>
            </a:pPr>
            <a:r>
              <a:t>Available storage</a:t>
            </a:r>
          </a:p>
          <a:p>
            <a:pPr lvl="1" marL="742950" indent="-285750">
              <a:lnSpc>
                <a:spcPct val="85000"/>
              </a:lnSpc>
              <a:spcBef>
                <a:spcPts val="0"/>
              </a:spcBef>
              <a:defRPr sz="2400"/>
            </a:pPr>
            <a:r>
              <a:t>Available bandwidth, power,…</a:t>
            </a:r>
          </a:p>
          <a:p>
            <a:pPr lvl="1" marL="742950" indent="-285750">
              <a:lnSpc>
                <a:spcPct val="85000"/>
              </a:lnSpc>
              <a:spcBef>
                <a:spcPts val="0"/>
              </a:spcBef>
              <a:defRPr sz="2400"/>
            </a:pPr>
            <a:r>
              <a:t>Keep 90% of response time below X</a:t>
            </a:r>
          </a:p>
          <a:p>
            <a:pPr lvl="1" marL="742950" indent="-285750">
              <a:lnSpc>
                <a:spcPct val="85000"/>
              </a:lnSpc>
              <a:spcBef>
                <a:spcPts val="0"/>
              </a:spcBef>
              <a:defRPr sz="2400"/>
            </a:pPr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Issues"/>
          <p:cNvSpPr txBox="1"/>
          <p:nvPr>
            <p:ph type="title" idx="4294967295"/>
          </p:nvPr>
        </p:nvSpPr>
        <p:spPr>
          <a:xfrm>
            <a:off x="622300" y="909637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Issues</a:t>
            </a:r>
          </a:p>
        </p:txBody>
      </p:sp>
      <p:sp>
        <p:nvSpPr>
          <p:cNvPr id="328" name="Where do queries originate…"/>
          <p:cNvSpPr txBox="1"/>
          <p:nvPr>
            <p:ph type="body" idx="4294967295"/>
          </p:nvPr>
        </p:nvSpPr>
        <p:spPr>
          <a:xfrm>
            <a:off x="644525" y="2160587"/>
            <a:ext cx="7772400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Where do queries originate</a:t>
            </a:r>
          </a:p>
          <a:p>
            <a:pPr>
              <a:buChar char="•"/>
            </a:pPr>
            <a:r>
              <a:t>What is communication cost?			and size of answers, relations,…</a:t>
            </a:r>
          </a:p>
          <a:p>
            <a:pPr>
              <a:buChar char="•"/>
            </a:pPr>
            <a:r>
              <a:t>What is storage capacity, cost at sites?	and size of fragments?</a:t>
            </a:r>
          </a:p>
          <a:p>
            <a:pPr>
              <a:buChar char="•"/>
            </a:pPr>
            <a:r>
              <a:t>What is processing power at sites?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How do we get completeness and disjointness?"/>
          <p:cNvSpPr txBox="1"/>
          <p:nvPr>
            <p:ph type="title" idx="4294967295"/>
          </p:nvPr>
        </p:nvSpPr>
        <p:spPr>
          <a:xfrm>
            <a:off x="752475" y="1633537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713231">
              <a:defRPr sz="3432"/>
            </a:lvl1pPr>
          </a:lstStyle>
          <a:p>
            <a:pPr/>
            <a:r>
              <a:t>How do we get completeness and disjointness?</a:t>
            </a:r>
          </a:p>
        </p:txBody>
      </p:sp>
      <p:sp>
        <p:nvSpPr>
          <p:cNvPr id="35" name="(1) Check it “manually”!…"/>
          <p:cNvSpPr txBox="1"/>
          <p:nvPr>
            <p:ph type="body" sz="half" idx="4294967295"/>
          </p:nvPr>
        </p:nvSpPr>
        <p:spPr>
          <a:xfrm>
            <a:off x="620712" y="3275012"/>
            <a:ext cx="8077201" cy="1676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  <a:r>
              <a:t>(1) Check it </a:t>
            </a:r>
            <a:r>
              <a:t>“</a:t>
            </a:r>
            <a:r>
              <a:t>manually</a:t>
            </a:r>
            <a:r>
              <a:t>”</a:t>
            </a:r>
            <a:r>
              <a:t>!</a:t>
            </a:r>
          </a:p>
          <a:p>
            <a:pPr>
              <a:spcBef>
                <a:spcPts val="1100"/>
              </a:spcBef>
              <a:buSzTx/>
              <a:buNone/>
            </a:pPr>
            <a:r>
              <a:t>	e.g.,   F</a:t>
            </a:r>
            <a:r>
              <a:rPr sz="2000"/>
              <a:t>1</a:t>
            </a:r>
            <a:r>
              <a:t> = </a:t>
            </a:r>
            <a:r>
              <a:rPr sz="4800">
                <a:latin typeface="Symbol"/>
                <a:ea typeface="Symbol"/>
                <a:cs typeface="Symbol"/>
                <a:sym typeface="Symbol"/>
              </a:rPr>
              <a:t>s </a:t>
            </a:r>
            <a:r>
              <a:rPr sz="2000"/>
              <a:t>sal&lt;10 </a:t>
            </a:r>
            <a:r>
              <a:t>E ; F</a:t>
            </a:r>
            <a:r>
              <a:rPr sz="2000"/>
              <a:t>2</a:t>
            </a:r>
            <a:r>
              <a:t> = </a:t>
            </a:r>
            <a:r>
              <a:rPr sz="4800">
                <a:latin typeface="Symbol"/>
                <a:ea typeface="Symbol"/>
                <a:cs typeface="Symbol"/>
                <a:sym typeface="Symbol"/>
              </a:rPr>
              <a:t>s </a:t>
            </a:r>
            <a:r>
              <a:rPr sz="2000"/>
              <a:t>sal</a:t>
            </a:r>
            <a:r>
              <a:rPr sz="2400">
                <a:latin typeface="Symbol"/>
                <a:ea typeface="Symbol"/>
                <a:cs typeface="Symbol"/>
                <a:sym typeface="Symbol"/>
              </a:rPr>
              <a:t>³</a:t>
            </a:r>
            <a:r>
              <a:rPr sz="2000"/>
              <a:t>10 </a:t>
            </a:r>
            <a:r>
              <a:t>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Questions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Query Processing in a DDBMS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Query Processing in a DDBMS</a:t>
            </a:r>
          </a:p>
        </p:txBody>
      </p:sp>
      <p:sp>
        <p:nvSpPr>
          <p:cNvPr id="333" name="high level user query"/>
          <p:cNvSpPr txBox="1"/>
          <p:nvPr/>
        </p:nvSpPr>
        <p:spPr>
          <a:xfrm>
            <a:off x="3278184" y="1866900"/>
            <a:ext cx="2479127" cy="393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defTabSz="457200">
              <a:defRPr sz="20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high level user query</a:t>
            </a:r>
          </a:p>
        </p:txBody>
      </p:sp>
      <p:sp>
        <p:nvSpPr>
          <p:cNvPr id="334" name="Rectangle"/>
          <p:cNvSpPr/>
          <p:nvPr/>
        </p:nvSpPr>
        <p:spPr>
          <a:xfrm>
            <a:off x="3819525" y="3117850"/>
            <a:ext cx="1506538" cy="901700"/>
          </a:xfrm>
          <a:prstGeom prst="rect">
            <a:avLst/>
          </a:prstGeom>
          <a:solidFill>
            <a:srgbClr val="191919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5" name="query…"/>
          <p:cNvSpPr txBox="1"/>
          <p:nvPr/>
        </p:nvSpPr>
        <p:spPr>
          <a:xfrm>
            <a:off x="4011352" y="3176587"/>
            <a:ext cx="1122883" cy="621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1253" tIns="31253" rIns="31253" bIns="31253">
            <a:spAutoFit/>
          </a:bodyPr>
          <a:lstStyle/>
          <a:p>
            <a:pPr algn="ctr" defTabSz="457200">
              <a:defRPr b="1" sz="1800">
                <a:solidFill>
                  <a:srgbClr val="E6E6E6"/>
                </a:solidFill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query</a:t>
            </a:r>
          </a:p>
          <a:p>
            <a:pPr algn="ctr" defTabSz="457200">
              <a:defRPr b="1" sz="1800">
                <a:solidFill>
                  <a:srgbClr val="E6E6E6"/>
                </a:solidFill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processor </a:t>
            </a:r>
          </a:p>
        </p:txBody>
      </p:sp>
      <p:sp>
        <p:nvSpPr>
          <p:cNvPr id="336" name="Line"/>
          <p:cNvSpPr/>
          <p:nvPr/>
        </p:nvSpPr>
        <p:spPr>
          <a:xfrm>
            <a:off x="4554537" y="2235200"/>
            <a:ext cx="1" cy="88265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7" name="Line"/>
          <p:cNvSpPr/>
          <p:nvPr/>
        </p:nvSpPr>
        <p:spPr>
          <a:xfrm>
            <a:off x="4554537" y="4025900"/>
            <a:ext cx="1" cy="97790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Low-level data manipulation…"/>
          <p:cNvSpPr txBox="1"/>
          <p:nvPr/>
        </p:nvSpPr>
        <p:spPr>
          <a:xfrm>
            <a:off x="2771454" y="5157787"/>
            <a:ext cx="3044348" cy="65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Low-level data manipulation</a:t>
            </a:r>
          </a:p>
          <a:p>
            <a: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 commands for D-DBMS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Query Processing Components"/>
          <p:cNvSpPr txBox="1"/>
          <p:nvPr>
            <p:ph type="title" idx="4294967295"/>
          </p:nvPr>
        </p:nvSpPr>
        <p:spPr>
          <a:xfrm>
            <a:off x="442912" y="787399"/>
            <a:ext cx="8331201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Query Processing Components</a:t>
            </a:r>
          </a:p>
        </p:txBody>
      </p:sp>
      <p:sp>
        <p:nvSpPr>
          <p:cNvPr id="341" name="Query language that is used…"/>
          <p:cNvSpPr txBox="1"/>
          <p:nvPr>
            <p:ph type="body" idx="4294967295"/>
          </p:nvPr>
        </p:nvSpPr>
        <p:spPr>
          <a:xfrm>
            <a:off x="698500" y="2066925"/>
            <a:ext cx="7772400" cy="3924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2300"/>
              </a:spcBef>
              <a:buChar char="•"/>
              <a:defRPr sz="2400"/>
            </a:pPr>
            <a:r>
              <a:t>Query language that is used</a:t>
            </a:r>
          </a:p>
          <a:p>
            <a:pPr lvl="1" marL="742950" indent="-285750">
              <a:lnSpc>
                <a:spcPct val="80000"/>
              </a:lnSpc>
              <a:spcBef>
                <a:spcPts val="1900"/>
              </a:spcBef>
              <a:defRPr sz="2000"/>
            </a:pPr>
            <a:r>
              <a:t>SQL</a:t>
            </a:r>
          </a:p>
          <a:p>
            <a:pPr>
              <a:lnSpc>
                <a:spcPct val="80000"/>
              </a:lnSpc>
              <a:spcBef>
                <a:spcPts val="3000"/>
              </a:spcBef>
              <a:buChar char="•"/>
            </a:pPr>
            <a:r>
              <a:t>Query execution methodology</a:t>
            </a:r>
          </a:p>
          <a:p>
            <a:pPr lvl="1" marL="742950" indent="-285750">
              <a:lnSpc>
                <a:spcPct val="80000"/>
              </a:lnSpc>
              <a:spcBef>
                <a:spcPts val="1900"/>
              </a:spcBef>
              <a:defRPr sz="2000"/>
            </a:pPr>
            <a:r>
              <a:t>The steps that one goes through in executing high-level (declarative) user queries.</a:t>
            </a:r>
          </a:p>
          <a:p>
            <a:pPr>
              <a:lnSpc>
                <a:spcPct val="80000"/>
              </a:lnSpc>
              <a:spcBef>
                <a:spcPts val="2300"/>
              </a:spcBef>
              <a:buChar char="•"/>
              <a:defRPr sz="2400"/>
            </a:pPr>
            <a:r>
              <a:t>Query optimization</a:t>
            </a:r>
          </a:p>
          <a:p>
            <a:pPr lvl="1" marL="742950" indent="-285750">
              <a:lnSpc>
                <a:spcPct val="80000"/>
              </a:lnSpc>
              <a:spcBef>
                <a:spcPts val="1900"/>
              </a:spcBef>
              <a:defRPr sz="2000"/>
            </a:pPr>
            <a:r>
              <a:t>How do we determine the </a:t>
            </a:r>
            <a:r>
              <a:t>“</a:t>
            </a:r>
            <a:r>
              <a:t>best</a:t>
            </a:r>
            <a:r>
              <a:t>”</a:t>
            </a:r>
            <a:r>
              <a:t> execution plan?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ELECT ENAME…"/>
          <p:cNvSpPr txBox="1"/>
          <p:nvPr>
            <p:ph type="body" idx="4294967295"/>
          </p:nvPr>
        </p:nvSpPr>
        <p:spPr>
          <a:xfrm>
            <a:off x="876300" y="1985962"/>
            <a:ext cx="7745413" cy="42481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38100">
              <a:spcBef>
                <a:spcPts val="100"/>
              </a:spcBef>
              <a:buSzTx/>
              <a:buNone/>
              <a:tabLst>
                <a:tab pos="787400" algn="l"/>
                <a:tab pos="901700" algn="l"/>
                <a:tab pos="12446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</a:tabLst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</a:t>
            </a:r>
            <a:r>
              <a:rPr b="0"/>
              <a:t>	ENAME</a:t>
            </a:r>
          </a:p>
          <a:p>
            <a:pPr indent="38100">
              <a:spcBef>
                <a:spcPts val="100"/>
              </a:spcBef>
              <a:buSzTx/>
              <a:buNone/>
              <a:tabLst>
                <a:tab pos="787400" algn="l"/>
                <a:tab pos="901700" algn="l"/>
                <a:tab pos="12446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</a:tabLst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</a:t>
            </a:r>
            <a:r>
              <a:rPr b="0"/>
              <a:t>		EMP,ASG</a:t>
            </a:r>
          </a:p>
          <a:p>
            <a:pPr indent="38100">
              <a:spcBef>
                <a:spcPts val="100"/>
              </a:spcBef>
              <a:buSzTx/>
              <a:buNone/>
              <a:tabLst>
                <a:tab pos="787400" algn="l"/>
                <a:tab pos="901700" algn="l"/>
                <a:tab pos="12446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</a:tabLst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</a:t>
            </a:r>
            <a:r>
              <a:rPr b="0"/>
              <a:t>		EMP.ENO = ASG.ENO </a:t>
            </a:r>
          </a:p>
          <a:p>
            <a:pPr indent="38100">
              <a:spcBef>
                <a:spcPts val="100"/>
              </a:spcBef>
              <a:buSzTx/>
              <a:buNone/>
              <a:tabLst>
                <a:tab pos="787400" algn="l"/>
                <a:tab pos="901700" algn="l"/>
                <a:tab pos="12446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</a:tabLst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AND			</a:t>
            </a:r>
            <a:r>
              <a:rPr b="0"/>
              <a:t>RESP = "Manager</a:t>
            </a:r>
            <a:r>
              <a:rPr b="0"/>
              <a:t>”</a:t>
            </a:r>
          </a:p>
          <a:p>
            <a:pPr indent="38100">
              <a:spcBef>
                <a:spcPts val="400"/>
              </a:spcBef>
              <a:buSzTx/>
              <a:buNone/>
              <a:tabLst>
                <a:tab pos="787400" algn="l"/>
                <a:tab pos="901700" algn="l"/>
                <a:tab pos="12446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</a:tabLst>
              <a:defRPr sz="2000"/>
            </a:pPr>
            <a:r>
              <a:t>Strategy 1</a:t>
            </a:r>
          </a:p>
          <a:p>
            <a:pPr indent="38100">
              <a:spcBef>
                <a:spcPts val="400"/>
              </a:spcBef>
              <a:buSzTx/>
              <a:buNone/>
              <a:tabLst>
                <a:tab pos="787400" algn="l"/>
                <a:tab pos="901700" algn="l"/>
                <a:tab pos="12446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</a:tabLst>
              <a:defRPr sz="2000">
                <a:latin typeface="Symbol"/>
                <a:ea typeface="Symbol"/>
                <a:cs typeface="Symbol"/>
                <a:sym typeface="Symbol"/>
              </a:defRPr>
            </a:pPr>
            <a:r>
              <a:t>	P</a:t>
            </a:r>
            <a:r>
              <a:rPr baseline="-25000">
                <a:latin typeface="Myriad Pro Light"/>
                <a:ea typeface="Myriad Pro Light"/>
                <a:cs typeface="Myriad Pro Light"/>
                <a:sym typeface="Myriad Pro Light"/>
              </a:rPr>
              <a:t>ENAME</a:t>
            </a:r>
            <a:r>
              <a:rPr>
                <a:latin typeface="Myriad Pro Light"/>
                <a:ea typeface="Myriad Pro Light"/>
                <a:cs typeface="Myriad Pro Light"/>
                <a:sym typeface="Myriad Pro Light"/>
              </a:rPr>
              <a:t>(</a:t>
            </a:r>
            <a:r>
              <a:t>s</a:t>
            </a:r>
            <a:r>
              <a:rPr baseline="-25000">
                <a:latin typeface="Myriad Pro Light"/>
                <a:ea typeface="Myriad Pro Light"/>
                <a:cs typeface="Myriad Pro Light"/>
                <a:sym typeface="Myriad Pro Light"/>
              </a:rPr>
              <a:t>RESP=</a:t>
            </a:r>
            <a:r>
              <a:rPr baseline="-25000">
                <a:latin typeface="Myriad Pro Light"/>
                <a:ea typeface="Myriad Pro Light"/>
                <a:cs typeface="Myriad Pro Light"/>
                <a:sym typeface="Myriad Pro Light"/>
              </a:rPr>
              <a:t>“</a:t>
            </a:r>
            <a:r>
              <a:rPr baseline="-25000">
                <a:latin typeface="Myriad Pro Light"/>
                <a:ea typeface="Myriad Pro Light"/>
                <a:cs typeface="Myriad Pro Light"/>
                <a:sym typeface="Myriad Pro Light"/>
              </a:rPr>
              <a:t>Manager</a:t>
            </a:r>
            <a:r>
              <a:rPr baseline="-25000">
                <a:latin typeface="Myriad Pro Light"/>
                <a:ea typeface="Myriad Pro Light"/>
                <a:cs typeface="Myriad Pro Light"/>
                <a:sym typeface="Myriad Pro Light"/>
              </a:rPr>
              <a:t>”</a:t>
            </a:r>
            <a:r>
              <a:rPr baseline="-25000"/>
              <a:t>Ù</a:t>
            </a:r>
            <a:r>
              <a:rPr baseline="-25000">
                <a:latin typeface="Myriad Pro Light"/>
                <a:ea typeface="Myriad Pro Light"/>
                <a:cs typeface="Myriad Pro Light"/>
                <a:sym typeface="Myriad Pro Light"/>
              </a:rPr>
              <a:t>EMP.ENO=ASG.ENO</a:t>
            </a:r>
            <a:r>
              <a:rPr>
                <a:latin typeface="Myriad Pro Light"/>
                <a:ea typeface="Myriad Pro Light"/>
                <a:cs typeface="Myriad Pro Light"/>
                <a:sym typeface="Myriad Pro Light"/>
              </a:rPr>
              <a:t>(EMP×ASG))</a:t>
            </a:r>
          </a:p>
          <a:p>
            <a:pPr indent="38100">
              <a:buSzTx/>
              <a:buNone/>
              <a:tabLst>
                <a:tab pos="787400" algn="l"/>
                <a:tab pos="901700" algn="l"/>
                <a:tab pos="12446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</a:tabLst>
              <a:defRPr sz="700"/>
            </a:pPr>
          </a:p>
          <a:p>
            <a:pPr indent="38100">
              <a:spcBef>
                <a:spcPts val="400"/>
              </a:spcBef>
              <a:buSzTx/>
              <a:buNone/>
              <a:tabLst>
                <a:tab pos="787400" algn="l"/>
                <a:tab pos="901700" algn="l"/>
                <a:tab pos="12446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</a:tabLst>
              <a:defRPr sz="2000"/>
            </a:pPr>
            <a:r>
              <a:t>Strategy 2</a:t>
            </a:r>
          </a:p>
          <a:p>
            <a:pPr indent="38100">
              <a:lnSpc>
                <a:spcPts val="3000"/>
              </a:lnSpc>
              <a:spcBef>
                <a:spcPts val="1000"/>
              </a:spcBef>
              <a:buSzTx/>
              <a:buNone/>
              <a:tabLst>
                <a:tab pos="787400" algn="l"/>
                <a:tab pos="901700" algn="l"/>
                <a:tab pos="12446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</a:tabLst>
              <a:defRPr sz="2000">
                <a:latin typeface="Symbol"/>
                <a:ea typeface="Symbol"/>
                <a:cs typeface="Symbol"/>
                <a:sym typeface="Symbol"/>
              </a:defRPr>
            </a:pPr>
            <a:r>
              <a:t>	P </a:t>
            </a:r>
            <a:r>
              <a:rPr baseline="-25000">
                <a:latin typeface="Myriad Pro Light"/>
                <a:ea typeface="Myriad Pro Light"/>
                <a:cs typeface="Myriad Pro Light"/>
                <a:sym typeface="Myriad Pro Light"/>
              </a:rPr>
              <a:t>ENAME</a:t>
            </a:r>
            <a:r>
              <a:rPr>
                <a:latin typeface="Myriad Pro Light"/>
                <a:ea typeface="Myriad Pro Light"/>
                <a:cs typeface="Myriad Pro Light"/>
                <a:sym typeface="Myriad Pro Light"/>
              </a:rPr>
              <a:t>(EMP</a:t>
            </a:r>
            <a:r>
              <a:rPr baseline="-25000">
                <a:latin typeface="Myriad Pro Light"/>
                <a:ea typeface="Myriad Pro Light"/>
                <a:cs typeface="Myriad Pro Light"/>
                <a:sym typeface="Myriad Pro Light"/>
              </a:rPr>
              <a:t> </a:t>
            </a:r>
            <a:r>
              <a:rPr>
                <a:latin typeface="Myriad Pro Light"/>
                <a:ea typeface="Myriad Pro Light"/>
                <a:cs typeface="Myriad Pro Light"/>
                <a:sym typeface="Myriad Pro Light"/>
              </a:rPr>
              <a:t>⋈</a:t>
            </a:r>
            <a:r>
              <a:rPr baseline="-25000">
                <a:latin typeface="Myriad Pro Light"/>
                <a:ea typeface="Myriad Pro Light"/>
                <a:cs typeface="Myriad Pro Light"/>
                <a:sym typeface="Myriad Pro Light"/>
              </a:rPr>
              <a:t>ENO</a:t>
            </a:r>
            <a:r>
              <a:rPr>
                <a:latin typeface="Myriad Pro Light"/>
                <a:ea typeface="Myriad Pro Light"/>
                <a:cs typeface="Myriad Pro Light"/>
                <a:sym typeface="Myriad Pro Light"/>
              </a:rPr>
              <a:t> (</a:t>
            </a:r>
            <a:r>
              <a:t>s</a:t>
            </a:r>
            <a:r>
              <a:rPr baseline="-25000">
                <a:latin typeface="Myriad Pro Light"/>
                <a:ea typeface="Myriad Pro Light"/>
                <a:cs typeface="Myriad Pro Light"/>
                <a:sym typeface="Myriad Pro Light"/>
              </a:rPr>
              <a:t>RESP=</a:t>
            </a:r>
            <a:r>
              <a:rPr baseline="-25000">
                <a:latin typeface="Myriad Pro Light"/>
                <a:ea typeface="Myriad Pro Light"/>
                <a:cs typeface="Myriad Pro Light"/>
                <a:sym typeface="Myriad Pro Light"/>
              </a:rPr>
              <a:t>“</a:t>
            </a:r>
            <a:r>
              <a:rPr baseline="-25000">
                <a:latin typeface="Myriad Pro Light"/>
                <a:ea typeface="Myriad Pro Light"/>
                <a:cs typeface="Myriad Pro Light"/>
                <a:sym typeface="Myriad Pro Light"/>
              </a:rPr>
              <a:t>Manager</a:t>
            </a:r>
            <a:r>
              <a:rPr baseline="-25000">
                <a:latin typeface="Myriad Pro Light"/>
                <a:ea typeface="Myriad Pro Light"/>
                <a:cs typeface="Myriad Pro Light"/>
                <a:sym typeface="Myriad Pro Light"/>
              </a:rPr>
              <a:t>”</a:t>
            </a:r>
            <a:r>
              <a:rPr baseline="-25000">
                <a:latin typeface="Myriad Pro Light"/>
                <a:ea typeface="Myriad Pro Light"/>
                <a:cs typeface="Myriad Pro Light"/>
                <a:sym typeface="Myriad Pro Light"/>
              </a:rPr>
              <a:t> </a:t>
            </a:r>
            <a:r>
              <a:rPr>
                <a:latin typeface="Myriad Pro Light"/>
                <a:ea typeface="Myriad Pro Light"/>
                <a:cs typeface="Myriad Pro Light"/>
                <a:sym typeface="Myriad Pro Light"/>
              </a:rPr>
              <a:t>(ASG))</a:t>
            </a:r>
            <a:endParaRPr sz="1100"/>
          </a:p>
          <a:p>
            <a:pPr indent="38100" algn="ctr">
              <a:spcBef>
                <a:spcPts val="400"/>
              </a:spcBef>
              <a:buSzTx/>
              <a:buNone/>
              <a:tabLst>
                <a:tab pos="787400" algn="l"/>
                <a:tab pos="901700" algn="l"/>
                <a:tab pos="12446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</a:tabLst>
              <a:defRPr sz="2000"/>
            </a:pPr>
            <a:r>
              <a:t>Strategy 2 avoids Cartesian product, so may be </a:t>
            </a:r>
            <a:r>
              <a:t>“</a:t>
            </a:r>
            <a:r>
              <a:t>better</a:t>
            </a:r>
            <a:r>
              <a:t>”</a:t>
            </a:r>
            <a:br/>
            <a:r>
              <a:rPr>
                <a:solidFill>
                  <a:srgbClr val="FF0000"/>
                </a:solidFill>
              </a:rPr>
              <a:t>Assume 20 Managers</a:t>
            </a:r>
          </a:p>
        </p:txBody>
      </p:sp>
      <p:sp>
        <p:nvSpPr>
          <p:cNvPr id="344" name="Selecting Alternatives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Selecting Alternatives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What is the Problem?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What is the Problem?</a:t>
            </a:r>
          </a:p>
        </p:txBody>
      </p:sp>
      <p:sp>
        <p:nvSpPr>
          <p:cNvPr id="347" name="Site 1"/>
          <p:cNvSpPr txBox="1"/>
          <p:nvPr/>
        </p:nvSpPr>
        <p:spPr>
          <a:xfrm>
            <a:off x="782637" y="2363787"/>
            <a:ext cx="675185" cy="373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900"/>
              </a:lnSpc>
              <a:tabLst>
                <a:tab pos="901700" algn="l"/>
              </a:tabLst>
              <a:defRPr sz="2200" u="sng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1</a:t>
            </a:r>
          </a:p>
        </p:txBody>
      </p:sp>
      <p:sp>
        <p:nvSpPr>
          <p:cNvPr id="348" name="Site 2"/>
          <p:cNvSpPr txBox="1"/>
          <p:nvPr/>
        </p:nvSpPr>
        <p:spPr>
          <a:xfrm>
            <a:off x="2859087" y="2363787"/>
            <a:ext cx="675185" cy="373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900"/>
              </a:lnSpc>
              <a:tabLst>
                <a:tab pos="901700" algn="l"/>
              </a:tabLst>
              <a:defRPr sz="2200" u="sng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2</a:t>
            </a:r>
          </a:p>
        </p:txBody>
      </p:sp>
      <p:sp>
        <p:nvSpPr>
          <p:cNvPr id="349" name="Site 3"/>
          <p:cNvSpPr txBox="1"/>
          <p:nvPr/>
        </p:nvSpPr>
        <p:spPr>
          <a:xfrm>
            <a:off x="4629150" y="2363787"/>
            <a:ext cx="675184" cy="373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900"/>
              </a:lnSpc>
              <a:tabLst>
                <a:tab pos="901700" algn="l"/>
              </a:tabLst>
              <a:defRPr sz="2200" u="sng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3</a:t>
            </a:r>
          </a:p>
        </p:txBody>
      </p:sp>
      <p:sp>
        <p:nvSpPr>
          <p:cNvPr id="350" name="Site 4"/>
          <p:cNvSpPr txBox="1"/>
          <p:nvPr/>
        </p:nvSpPr>
        <p:spPr>
          <a:xfrm>
            <a:off x="6389687" y="2363787"/>
            <a:ext cx="675185" cy="373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900"/>
              </a:lnSpc>
              <a:tabLst>
                <a:tab pos="901700" algn="l"/>
              </a:tabLst>
              <a:defRPr sz="2200" u="sng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4</a:t>
            </a:r>
          </a:p>
        </p:txBody>
      </p:sp>
      <p:sp>
        <p:nvSpPr>
          <p:cNvPr id="351" name="Site 5"/>
          <p:cNvSpPr txBox="1"/>
          <p:nvPr/>
        </p:nvSpPr>
        <p:spPr>
          <a:xfrm>
            <a:off x="8097837" y="2363787"/>
            <a:ext cx="675185" cy="373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900"/>
              </a:lnSpc>
              <a:tabLst>
                <a:tab pos="901700" algn="l"/>
              </a:tabLst>
              <a:defRPr sz="2200" u="sng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5</a:t>
            </a:r>
          </a:p>
        </p:txBody>
      </p:sp>
      <p:sp>
        <p:nvSpPr>
          <p:cNvPr id="352" name="EMP1= σENO≤“E3”(EMP)"/>
          <p:cNvSpPr txBox="1"/>
          <p:nvPr/>
        </p:nvSpPr>
        <p:spPr>
          <a:xfrm>
            <a:off x="3963987" y="2905125"/>
            <a:ext cx="1946276" cy="26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1700"/>
              </a:lnSpc>
              <a:tabLst>
                <a:tab pos="901700" algn="l"/>
                <a:tab pos="18161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EMP</a:t>
            </a:r>
            <a:r>
              <a:rPr baseline="-25000" sz="1900"/>
              <a:t>1</a:t>
            </a:r>
            <a:r>
              <a:t>=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sz="14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sz="1900"/>
              <a:t>ENO≤</a:t>
            </a:r>
            <a:r>
              <a:rPr baseline="-25000" sz="1900"/>
              <a:t>“</a:t>
            </a:r>
            <a:r>
              <a:rPr baseline="-25000" sz="1900"/>
              <a:t>E3</a:t>
            </a:r>
            <a:r>
              <a:rPr baseline="-25000" sz="1900"/>
              <a:t>”</a:t>
            </a:r>
            <a:r>
              <a:t>(EMP)</a:t>
            </a:r>
          </a:p>
        </p:txBody>
      </p:sp>
      <p:sp>
        <p:nvSpPr>
          <p:cNvPr id="353" name="EMP2= σENO&gt;“E3”(EMP)"/>
          <p:cNvSpPr txBox="1"/>
          <p:nvPr/>
        </p:nvSpPr>
        <p:spPr>
          <a:xfrm>
            <a:off x="5945187" y="2905125"/>
            <a:ext cx="1893888" cy="26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1700"/>
              </a:lnSpc>
              <a:tabLst>
                <a:tab pos="901700" algn="l"/>
                <a:tab pos="18161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EMP</a:t>
            </a:r>
            <a:r>
              <a:rPr baseline="-25000" sz="1900"/>
              <a:t>2</a:t>
            </a:r>
            <a:r>
              <a:t>=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sz="14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sz="1900"/>
              <a:t>ENO&gt;</a:t>
            </a:r>
            <a:r>
              <a:rPr baseline="-25000" sz="1900"/>
              <a:t>“</a:t>
            </a:r>
            <a:r>
              <a:rPr baseline="-25000" sz="1900"/>
              <a:t>E3</a:t>
            </a:r>
            <a:r>
              <a:rPr baseline="-25000" sz="1900"/>
              <a:t>”</a:t>
            </a:r>
            <a:r>
              <a:t>(EMP)</a:t>
            </a:r>
          </a:p>
        </p:txBody>
      </p:sp>
      <p:sp>
        <p:nvSpPr>
          <p:cNvPr id="354" name="ASG2= σENO&gt;“E3”(ASG)"/>
          <p:cNvSpPr txBox="1"/>
          <p:nvPr/>
        </p:nvSpPr>
        <p:spPr>
          <a:xfrm>
            <a:off x="2058987" y="2901950"/>
            <a:ext cx="1922463" cy="26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1700"/>
              </a:lnSpc>
              <a:tabLst>
                <a:tab pos="901700" algn="l"/>
                <a:tab pos="18161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ASG</a:t>
            </a:r>
            <a:r>
              <a:rPr baseline="-25000" sz="1900"/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sz="14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sz="1900"/>
              <a:t>ENO&gt;</a:t>
            </a:r>
            <a:r>
              <a:rPr baseline="-25000" sz="1900"/>
              <a:t>“</a:t>
            </a:r>
            <a:r>
              <a:rPr baseline="-25000" sz="1900"/>
              <a:t>E3</a:t>
            </a:r>
            <a:r>
              <a:rPr baseline="-25000" sz="1900"/>
              <a:t>”</a:t>
            </a:r>
            <a:r>
              <a:t>(ASG)</a:t>
            </a:r>
          </a:p>
        </p:txBody>
      </p:sp>
      <p:sp>
        <p:nvSpPr>
          <p:cNvPr id="355" name="ASG1=σENO≤“E3”(ASG)"/>
          <p:cNvSpPr txBox="1"/>
          <p:nvPr/>
        </p:nvSpPr>
        <p:spPr>
          <a:xfrm>
            <a:off x="153987" y="2905125"/>
            <a:ext cx="1839913" cy="26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1700"/>
              </a:lnSpc>
              <a:tabLst>
                <a:tab pos="901700" algn="l"/>
                <a:tab pos="18161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ASG</a:t>
            </a:r>
            <a:r>
              <a:rPr baseline="-25000" sz="1900"/>
              <a:t>1</a:t>
            </a:r>
            <a:r>
              <a:t>=</a:t>
            </a:r>
            <a:r>
              <a:rPr sz="14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sz="1900"/>
              <a:t>ENO≤</a:t>
            </a:r>
            <a:r>
              <a:rPr baseline="-25000" sz="1900"/>
              <a:t>“</a:t>
            </a:r>
            <a:r>
              <a:rPr baseline="-25000" sz="1900"/>
              <a:t>E3</a:t>
            </a:r>
            <a:r>
              <a:rPr baseline="-25000" sz="1900"/>
              <a:t>”</a:t>
            </a:r>
            <a:r>
              <a:t>(ASG)</a:t>
            </a:r>
          </a:p>
        </p:txBody>
      </p:sp>
      <p:sp>
        <p:nvSpPr>
          <p:cNvPr id="356" name="Result"/>
          <p:cNvSpPr txBox="1"/>
          <p:nvPr/>
        </p:nvSpPr>
        <p:spPr>
          <a:xfrm>
            <a:off x="8153400" y="2903537"/>
            <a:ext cx="444674" cy="205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357" name="Site 5"/>
          <p:cNvSpPr txBox="1"/>
          <p:nvPr/>
        </p:nvSpPr>
        <p:spPr>
          <a:xfrm>
            <a:off x="2871787" y="4000500"/>
            <a:ext cx="524620" cy="23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5</a:t>
            </a:r>
          </a:p>
        </p:txBody>
      </p:sp>
      <p:sp>
        <p:nvSpPr>
          <p:cNvPr id="358" name="Site 1"/>
          <p:cNvSpPr txBox="1"/>
          <p:nvPr/>
        </p:nvSpPr>
        <p:spPr>
          <a:xfrm>
            <a:off x="3021012" y="5365750"/>
            <a:ext cx="524620" cy="23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1</a:t>
            </a:r>
          </a:p>
        </p:txBody>
      </p:sp>
      <p:sp>
        <p:nvSpPr>
          <p:cNvPr id="359" name="Site 2"/>
          <p:cNvSpPr txBox="1"/>
          <p:nvPr/>
        </p:nvSpPr>
        <p:spPr>
          <a:xfrm>
            <a:off x="3733800" y="5365750"/>
            <a:ext cx="524620" cy="23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2</a:t>
            </a:r>
          </a:p>
        </p:txBody>
      </p:sp>
      <p:sp>
        <p:nvSpPr>
          <p:cNvPr id="360" name="Site 3"/>
          <p:cNvSpPr txBox="1"/>
          <p:nvPr/>
        </p:nvSpPr>
        <p:spPr>
          <a:xfrm>
            <a:off x="5148262" y="5365750"/>
            <a:ext cx="524620" cy="23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3</a:t>
            </a:r>
          </a:p>
        </p:txBody>
      </p:sp>
      <p:sp>
        <p:nvSpPr>
          <p:cNvPr id="361" name="Site 4"/>
          <p:cNvSpPr txBox="1"/>
          <p:nvPr/>
        </p:nvSpPr>
        <p:spPr>
          <a:xfrm>
            <a:off x="5961062" y="5365750"/>
            <a:ext cx="524620" cy="23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4</a:t>
            </a:r>
          </a:p>
        </p:txBody>
      </p:sp>
      <p:sp>
        <p:nvSpPr>
          <p:cNvPr id="362" name="ASG1"/>
          <p:cNvSpPr txBox="1"/>
          <p:nvPr/>
        </p:nvSpPr>
        <p:spPr>
          <a:xfrm>
            <a:off x="2967037" y="4906962"/>
            <a:ext cx="454105" cy="24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ts val="17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ASG</a:t>
            </a:r>
            <a:r>
              <a:rPr baseline="-25000"/>
              <a:t>1</a:t>
            </a:r>
          </a:p>
        </p:txBody>
      </p:sp>
      <p:sp>
        <p:nvSpPr>
          <p:cNvPr id="363" name="EMP1"/>
          <p:cNvSpPr txBox="1"/>
          <p:nvPr/>
        </p:nvSpPr>
        <p:spPr>
          <a:xfrm>
            <a:off x="5284787" y="4906962"/>
            <a:ext cx="463915" cy="24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ts val="17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EMP</a:t>
            </a:r>
            <a:r>
              <a:rPr baseline="-25000"/>
              <a:t>1</a:t>
            </a:r>
          </a:p>
        </p:txBody>
      </p:sp>
      <p:sp>
        <p:nvSpPr>
          <p:cNvPr id="364" name="EMP2"/>
          <p:cNvSpPr txBox="1"/>
          <p:nvPr/>
        </p:nvSpPr>
        <p:spPr>
          <a:xfrm>
            <a:off x="6145212" y="4906962"/>
            <a:ext cx="463915" cy="24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ts val="17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EMP</a:t>
            </a:r>
            <a:r>
              <a:rPr baseline="-25000"/>
              <a:t>2</a:t>
            </a:r>
          </a:p>
        </p:txBody>
      </p:sp>
      <p:sp>
        <p:nvSpPr>
          <p:cNvPr id="365" name="ASG2"/>
          <p:cNvSpPr txBox="1"/>
          <p:nvPr/>
        </p:nvSpPr>
        <p:spPr>
          <a:xfrm>
            <a:off x="3613150" y="4906962"/>
            <a:ext cx="454104" cy="24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ts val="17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ASG</a:t>
            </a:r>
            <a:r>
              <a:rPr baseline="-25000"/>
              <a:t>2</a:t>
            </a:r>
          </a:p>
        </p:txBody>
      </p:sp>
      <p:sp>
        <p:nvSpPr>
          <p:cNvPr id="366" name="Line"/>
          <p:cNvSpPr/>
          <p:nvPr/>
        </p:nvSpPr>
        <p:spPr>
          <a:xfrm flipV="1">
            <a:off x="3300412" y="4741862"/>
            <a:ext cx="393701" cy="6096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7" name="Line"/>
          <p:cNvSpPr/>
          <p:nvPr/>
        </p:nvSpPr>
        <p:spPr>
          <a:xfrm flipV="1">
            <a:off x="3960812" y="4741862"/>
            <a:ext cx="393701" cy="6096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8" name="Line"/>
          <p:cNvSpPr/>
          <p:nvPr/>
        </p:nvSpPr>
        <p:spPr>
          <a:xfrm flipH="1" flipV="1">
            <a:off x="4964112" y="4741862"/>
            <a:ext cx="406401" cy="6096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69" name="Line"/>
          <p:cNvSpPr/>
          <p:nvPr/>
        </p:nvSpPr>
        <p:spPr>
          <a:xfrm flipH="1" flipV="1">
            <a:off x="5861049" y="4741862"/>
            <a:ext cx="406401" cy="6096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0" name="Rectangle"/>
          <p:cNvSpPr/>
          <p:nvPr/>
        </p:nvSpPr>
        <p:spPr>
          <a:xfrm>
            <a:off x="2525712" y="4265612"/>
            <a:ext cx="4154488" cy="4762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371" name="result= (EMP1 ⋅ EMP2)⋈ENOσRESP=“Manager”(ASG1× ASG2)"/>
          <p:cNvSpPr txBox="1"/>
          <p:nvPr/>
        </p:nvSpPr>
        <p:spPr>
          <a:xfrm>
            <a:off x="2549525" y="4367212"/>
            <a:ext cx="4038600" cy="23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1700"/>
              </a:lnSpc>
              <a:tabLst>
                <a:tab pos="901700" algn="l"/>
                <a:tab pos="18161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result= (EMP</a:t>
            </a:r>
            <a:r>
              <a:rPr baseline="-25000"/>
              <a:t>1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× </a:t>
            </a:r>
            <a:r>
              <a:t>EMP</a:t>
            </a:r>
            <a:r>
              <a:rPr baseline="-25000"/>
              <a:t>2</a:t>
            </a:r>
            <a:r>
              <a:t>)</a:t>
            </a:r>
            <a:r>
              <a:rPr sz="1300">
                <a:latin typeface="Book Antiqua"/>
                <a:ea typeface="Book Antiqua"/>
                <a:cs typeface="Book Antiqua"/>
                <a:sym typeface="Book Antiqua"/>
              </a:rPr>
              <a:t>⋈</a:t>
            </a:r>
            <a:r>
              <a:rPr baseline="-25000"/>
              <a:t>ENO</a:t>
            </a:r>
            <a:r>
              <a:t>σ</a:t>
            </a:r>
            <a:r>
              <a:rPr baseline="-25000"/>
              <a:t>RESP=</a:t>
            </a:r>
            <a:r>
              <a:rPr baseline="-25000"/>
              <a:t>“</a:t>
            </a:r>
            <a:r>
              <a:rPr baseline="-25000"/>
              <a:t>Manager</a:t>
            </a:r>
            <a:r>
              <a:rPr baseline="-25000"/>
              <a:t>”</a:t>
            </a:r>
            <a:r>
              <a:t>(ASG</a:t>
            </a:r>
            <a:r>
              <a:rPr baseline="-25000"/>
              <a:t>1</a:t>
            </a:r>
            <a:r>
              <a:rPr sz="1300">
                <a:latin typeface="Book Antiqua"/>
                <a:ea typeface="Book Antiqua"/>
                <a:cs typeface="Book Antiqua"/>
                <a:sym typeface="Book Antiqua"/>
              </a:rPr>
              <a:t>×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t>ASG</a:t>
            </a:r>
            <a:r>
              <a:rPr baseline="-25000"/>
              <a:t>2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0" grpId="14"/>
      <p:bldP build="whole" bldLvl="1" animBg="1" rev="0" advAuto="0" spid="359" grpId="3"/>
      <p:bldP build="whole" bldLvl="1" animBg="1" rev="0" advAuto="0" spid="361" grpId="5"/>
      <p:bldP build="whole" bldLvl="1" animBg="1" rev="0" advAuto="0" spid="363" grpId="7"/>
      <p:bldP build="whole" bldLvl="1" animBg="1" rev="0" advAuto="0" spid="365" grpId="9"/>
      <p:bldP build="whole" bldLvl="1" animBg="1" rev="0" advAuto="0" spid="367" grpId="11"/>
      <p:bldP build="whole" bldLvl="1" animBg="1" rev="0" advAuto="0" spid="369" grpId="13"/>
      <p:bldP build="whole" bldLvl="1" animBg="1" rev="0" advAuto="0" spid="371" grpId="15"/>
      <p:bldP build="whole" bldLvl="1" animBg="1" rev="0" advAuto="0" spid="358" grpId="2"/>
      <p:bldP build="whole" bldLvl="1" animBg="1" rev="0" advAuto="0" spid="360" grpId="4"/>
      <p:bldP build="whole" bldLvl="1" animBg="1" rev="0" advAuto="0" spid="362" grpId="6"/>
      <p:bldP build="whole" bldLvl="1" animBg="1" rev="0" advAuto="0" spid="357" grpId="1"/>
      <p:bldP build="whole" bldLvl="1" animBg="1" rev="0" advAuto="0" spid="366" grpId="10"/>
      <p:bldP build="whole" bldLvl="1" animBg="1" rev="0" advAuto="0" spid="368" grpId="12"/>
      <p:bldP build="whole" bldLvl="1" animBg="1" rev="0" advAuto="0" spid="364" grpId="8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What is the Problem?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What is the Problem?</a:t>
            </a:r>
          </a:p>
        </p:txBody>
      </p:sp>
      <p:sp>
        <p:nvSpPr>
          <p:cNvPr id="374" name="Site 1"/>
          <p:cNvSpPr txBox="1"/>
          <p:nvPr/>
        </p:nvSpPr>
        <p:spPr>
          <a:xfrm>
            <a:off x="782637" y="1944687"/>
            <a:ext cx="675185" cy="373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900"/>
              </a:lnSpc>
              <a:tabLst>
                <a:tab pos="901700" algn="l"/>
              </a:tabLst>
              <a:defRPr sz="2200" u="sng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1</a:t>
            </a:r>
          </a:p>
        </p:txBody>
      </p:sp>
      <p:sp>
        <p:nvSpPr>
          <p:cNvPr id="375" name="Site 2"/>
          <p:cNvSpPr txBox="1"/>
          <p:nvPr/>
        </p:nvSpPr>
        <p:spPr>
          <a:xfrm>
            <a:off x="2859087" y="1944687"/>
            <a:ext cx="675185" cy="373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900"/>
              </a:lnSpc>
              <a:tabLst>
                <a:tab pos="901700" algn="l"/>
              </a:tabLst>
              <a:defRPr sz="2200" u="sng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2</a:t>
            </a:r>
          </a:p>
        </p:txBody>
      </p:sp>
      <p:sp>
        <p:nvSpPr>
          <p:cNvPr id="376" name="Site 3"/>
          <p:cNvSpPr txBox="1"/>
          <p:nvPr/>
        </p:nvSpPr>
        <p:spPr>
          <a:xfrm>
            <a:off x="4629150" y="1944687"/>
            <a:ext cx="675184" cy="373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900"/>
              </a:lnSpc>
              <a:tabLst>
                <a:tab pos="901700" algn="l"/>
              </a:tabLst>
              <a:defRPr sz="2200" u="sng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3</a:t>
            </a:r>
          </a:p>
        </p:txBody>
      </p:sp>
      <p:sp>
        <p:nvSpPr>
          <p:cNvPr id="377" name="Site 4"/>
          <p:cNvSpPr txBox="1"/>
          <p:nvPr/>
        </p:nvSpPr>
        <p:spPr>
          <a:xfrm>
            <a:off x="6389687" y="1944687"/>
            <a:ext cx="675185" cy="373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900"/>
              </a:lnSpc>
              <a:tabLst>
                <a:tab pos="901700" algn="l"/>
              </a:tabLst>
              <a:defRPr sz="2200" u="sng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4</a:t>
            </a:r>
          </a:p>
        </p:txBody>
      </p:sp>
      <p:sp>
        <p:nvSpPr>
          <p:cNvPr id="378" name="Site 5"/>
          <p:cNvSpPr txBox="1"/>
          <p:nvPr/>
        </p:nvSpPr>
        <p:spPr>
          <a:xfrm>
            <a:off x="8097837" y="1944687"/>
            <a:ext cx="675185" cy="373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900"/>
              </a:lnSpc>
              <a:tabLst>
                <a:tab pos="901700" algn="l"/>
              </a:tabLst>
              <a:defRPr sz="2200" u="sng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5</a:t>
            </a:r>
          </a:p>
        </p:txBody>
      </p:sp>
      <p:sp>
        <p:nvSpPr>
          <p:cNvPr id="379" name="EMP1= σENO≤“E3”(EMP)"/>
          <p:cNvSpPr txBox="1"/>
          <p:nvPr/>
        </p:nvSpPr>
        <p:spPr>
          <a:xfrm>
            <a:off x="3963987" y="2486025"/>
            <a:ext cx="1946276" cy="26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1700"/>
              </a:lnSpc>
              <a:tabLst>
                <a:tab pos="901700" algn="l"/>
                <a:tab pos="18161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EMP</a:t>
            </a:r>
            <a:r>
              <a:rPr baseline="-25000" sz="1900"/>
              <a:t>1</a:t>
            </a:r>
            <a:r>
              <a:t>=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sz="14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sz="1900"/>
              <a:t>ENO≤</a:t>
            </a:r>
            <a:r>
              <a:rPr baseline="-25000" sz="1900"/>
              <a:t>“</a:t>
            </a:r>
            <a:r>
              <a:rPr baseline="-25000" sz="1900"/>
              <a:t>E3</a:t>
            </a:r>
            <a:r>
              <a:rPr baseline="-25000" sz="1900"/>
              <a:t>”</a:t>
            </a:r>
            <a:r>
              <a:t>(EMP)</a:t>
            </a:r>
          </a:p>
        </p:txBody>
      </p:sp>
      <p:sp>
        <p:nvSpPr>
          <p:cNvPr id="380" name="EMP2= σENO&gt;“E3”(EMP)"/>
          <p:cNvSpPr txBox="1"/>
          <p:nvPr/>
        </p:nvSpPr>
        <p:spPr>
          <a:xfrm>
            <a:off x="5945187" y="2486025"/>
            <a:ext cx="1893888" cy="26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1700"/>
              </a:lnSpc>
              <a:tabLst>
                <a:tab pos="901700" algn="l"/>
                <a:tab pos="18161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EMP</a:t>
            </a:r>
            <a:r>
              <a:rPr baseline="-25000" sz="1900"/>
              <a:t>2</a:t>
            </a:r>
            <a:r>
              <a:t>=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sz="14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sz="1900"/>
              <a:t>ENO&gt;</a:t>
            </a:r>
            <a:r>
              <a:rPr baseline="-25000" sz="1900"/>
              <a:t>“</a:t>
            </a:r>
            <a:r>
              <a:rPr baseline="-25000" sz="1900"/>
              <a:t>E3</a:t>
            </a:r>
            <a:r>
              <a:rPr baseline="-25000" sz="1900"/>
              <a:t>”</a:t>
            </a:r>
            <a:r>
              <a:t>(EMP)</a:t>
            </a:r>
          </a:p>
        </p:txBody>
      </p:sp>
      <p:sp>
        <p:nvSpPr>
          <p:cNvPr id="381" name="ASG2= σENO&gt;“E3”(ASG)"/>
          <p:cNvSpPr txBox="1"/>
          <p:nvPr/>
        </p:nvSpPr>
        <p:spPr>
          <a:xfrm>
            <a:off x="2058987" y="2482850"/>
            <a:ext cx="1922463" cy="26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1700"/>
              </a:lnSpc>
              <a:tabLst>
                <a:tab pos="901700" algn="l"/>
                <a:tab pos="18161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ASG</a:t>
            </a:r>
            <a:r>
              <a:rPr baseline="-25000" sz="1900"/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sz="14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sz="1900"/>
              <a:t>ENO&gt;</a:t>
            </a:r>
            <a:r>
              <a:rPr baseline="-25000" sz="1900"/>
              <a:t>“</a:t>
            </a:r>
            <a:r>
              <a:rPr baseline="-25000" sz="1900"/>
              <a:t>E3</a:t>
            </a:r>
            <a:r>
              <a:rPr baseline="-25000" sz="1900"/>
              <a:t>”</a:t>
            </a:r>
            <a:r>
              <a:t>(ASG)</a:t>
            </a:r>
          </a:p>
        </p:txBody>
      </p:sp>
      <p:sp>
        <p:nvSpPr>
          <p:cNvPr id="382" name="ASG1=σENO≤“E3”(ASG)"/>
          <p:cNvSpPr txBox="1"/>
          <p:nvPr/>
        </p:nvSpPr>
        <p:spPr>
          <a:xfrm>
            <a:off x="153987" y="2486025"/>
            <a:ext cx="1839913" cy="26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1700"/>
              </a:lnSpc>
              <a:tabLst>
                <a:tab pos="901700" algn="l"/>
                <a:tab pos="18161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ASG</a:t>
            </a:r>
            <a:r>
              <a:rPr baseline="-25000" sz="1900"/>
              <a:t>1</a:t>
            </a:r>
            <a:r>
              <a:t>=</a:t>
            </a:r>
            <a:r>
              <a:rPr sz="14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sz="1900"/>
              <a:t>ENO≤</a:t>
            </a:r>
            <a:r>
              <a:rPr baseline="-25000" sz="1900"/>
              <a:t>“</a:t>
            </a:r>
            <a:r>
              <a:rPr baseline="-25000" sz="1900"/>
              <a:t>E3</a:t>
            </a:r>
            <a:r>
              <a:rPr baseline="-25000" sz="1900"/>
              <a:t>”</a:t>
            </a:r>
            <a:r>
              <a:t>(ASG)</a:t>
            </a:r>
          </a:p>
        </p:txBody>
      </p:sp>
      <p:sp>
        <p:nvSpPr>
          <p:cNvPr id="383" name="Result"/>
          <p:cNvSpPr txBox="1"/>
          <p:nvPr/>
        </p:nvSpPr>
        <p:spPr>
          <a:xfrm>
            <a:off x="8153400" y="2484437"/>
            <a:ext cx="444674" cy="205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384" name="Site 4"/>
          <p:cNvSpPr txBox="1"/>
          <p:nvPr/>
        </p:nvSpPr>
        <p:spPr>
          <a:xfrm>
            <a:off x="4803775" y="4159250"/>
            <a:ext cx="524620" cy="23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4</a:t>
            </a:r>
          </a:p>
        </p:txBody>
      </p:sp>
      <p:sp>
        <p:nvSpPr>
          <p:cNvPr id="385" name="Site 3"/>
          <p:cNvSpPr txBox="1"/>
          <p:nvPr/>
        </p:nvSpPr>
        <p:spPr>
          <a:xfrm>
            <a:off x="2308225" y="4159250"/>
            <a:ext cx="524620" cy="23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3</a:t>
            </a:r>
          </a:p>
        </p:txBody>
      </p:sp>
      <p:sp>
        <p:nvSpPr>
          <p:cNvPr id="386" name="Site 1"/>
          <p:cNvSpPr txBox="1"/>
          <p:nvPr/>
        </p:nvSpPr>
        <p:spPr>
          <a:xfrm>
            <a:off x="2541587" y="5302250"/>
            <a:ext cx="524620" cy="23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1</a:t>
            </a:r>
          </a:p>
        </p:txBody>
      </p:sp>
      <p:sp>
        <p:nvSpPr>
          <p:cNvPr id="387" name="Site 2"/>
          <p:cNvSpPr txBox="1"/>
          <p:nvPr/>
        </p:nvSpPr>
        <p:spPr>
          <a:xfrm>
            <a:off x="4905375" y="5302250"/>
            <a:ext cx="524620" cy="23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2</a:t>
            </a:r>
          </a:p>
        </p:txBody>
      </p:sp>
      <p:sp>
        <p:nvSpPr>
          <p:cNvPr id="388" name="Line"/>
          <p:cNvSpPr/>
          <p:nvPr/>
        </p:nvSpPr>
        <p:spPr>
          <a:xfrm flipV="1">
            <a:off x="3409950" y="4808537"/>
            <a:ext cx="12701" cy="7239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9" name="Line"/>
          <p:cNvSpPr/>
          <p:nvPr/>
        </p:nvSpPr>
        <p:spPr>
          <a:xfrm flipV="1">
            <a:off x="5927724" y="4795837"/>
            <a:ext cx="12701" cy="7239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0" name="Site 5"/>
          <p:cNvSpPr txBox="1"/>
          <p:nvPr/>
        </p:nvSpPr>
        <p:spPr>
          <a:xfrm>
            <a:off x="3673475" y="3221037"/>
            <a:ext cx="524620" cy="23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5</a:t>
            </a:r>
          </a:p>
        </p:txBody>
      </p:sp>
      <p:sp>
        <p:nvSpPr>
          <p:cNvPr id="391" name="Line"/>
          <p:cNvSpPr/>
          <p:nvPr/>
        </p:nvSpPr>
        <p:spPr>
          <a:xfrm flipV="1">
            <a:off x="3379787" y="3868737"/>
            <a:ext cx="995363" cy="5334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2" name="Line"/>
          <p:cNvSpPr/>
          <p:nvPr/>
        </p:nvSpPr>
        <p:spPr>
          <a:xfrm flipH="1" flipV="1">
            <a:off x="4598987" y="3868737"/>
            <a:ext cx="1295401" cy="5334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95" name="Group"/>
          <p:cNvGrpSpPr/>
          <p:nvPr/>
        </p:nvGrpSpPr>
        <p:grpSpPr>
          <a:xfrm>
            <a:off x="2236787" y="4411662"/>
            <a:ext cx="2325689" cy="406401"/>
            <a:chOff x="0" y="0"/>
            <a:chExt cx="2325687" cy="406400"/>
          </a:xfrm>
        </p:grpSpPr>
        <p:sp>
          <p:nvSpPr>
            <p:cNvPr id="393" name="Rectangle"/>
            <p:cNvSpPr/>
            <p:nvPr/>
          </p:nvSpPr>
          <p:spPr>
            <a:xfrm>
              <a:off x="-1" y="0"/>
              <a:ext cx="2325689" cy="4064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baseline="-25000"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4" name="EMP’1=EMP1 ⋈ENO  ASG’1"/>
            <p:cNvSpPr txBox="1"/>
            <p:nvPr/>
          </p:nvSpPr>
          <p:spPr>
            <a:xfrm>
              <a:off x="50479" y="4762"/>
              <a:ext cx="2224730" cy="322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4572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EMP</a:t>
              </a:r>
              <a:r>
                <a:rPr baseline="30000"/>
                <a:t>’</a:t>
              </a:r>
              <a:r>
                <a:rPr baseline="-25000"/>
                <a:t>1</a:t>
              </a:r>
              <a:r>
                <a:t>=EMP</a:t>
              </a:r>
              <a:r>
                <a:rPr baseline="-25000"/>
                <a:t>1</a:t>
              </a:r>
              <a:r>
                <a:t> </a:t>
              </a:r>
              <a:r>
                <a:rPr>
                  <a:latin typeface="Book Antiqua"/>
                  <a:ea typeface="Book Antiqua"/>
                  <a:cs typeface="Book Antiqua"/>
                  <a:sym typeface="Book Antiqua"/>
                </a:rPr>
                <a:t>⋈</a:t>
              </a:r>
              <a:r>
                <a:rPr baseline="-25000"/>
                <a:t>ENO</a:t>
              </a:r>
              <a:r>
                <a:t>  ASG</a:t>
              </a:r>
              <a:r>
                <a:rPr baseline="30000"/>
                <a:t>’</a:t>
              </a:r>
              <a:r>
                <a:rPr baseline="-25000"/>
                <a:t>1</a:t>
              </a:r>
            </a:p>
          </p:txBody>
        </p:sp>
      </p:grpSp>
      <p:sp>
        <p:nvSpPr>
          <p:cNvPr id="396" name="Rectangle"/>
          <p:cNvSpPr/>
          <p:nvPr/>
        </p:nvSpPr>
        <p:spPr>
          <a:xfrm>
            <a:off x="3532187" y="3468687"/>
            <a:ext cx="1905001" cy="39370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pic>
        <p:nvPicPr>
          <p:cNvPr id="397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0287" y="3521075"/>
            <a:ext cx="1828801" cy="2889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0" name="Group"/>
          <p:cNvGrpSpPr/>
          <p:nvPr/>
        </p:nvGrpSpPr>
        <p:grpSpPr>
          <a:xfrm>
            <a:off x="2427287" y="5538787"/>
            <a:ext cx="1966913" cy="393701"/>
            <a:chOff x="0" y="0"/>
            <a:chExt cx="1966912" cy="393700"/>
          </a:xfrm>
        </p:grpSpPr>
        <p:sp>
          <p:nvSpPr>
            <p:cNvPr id="398" name="Rectangle"/>
            <p:cNvSpPr/>
            <p:nvPr/>
          </p:nvSpPr>
          <p:spPr>
            <a:xfrm>
              <a:off x="0" y="0"/>
              <a:ext cx="1966913" cy="3937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pic>
          <p:nvPicPr>
            <p:cNvPr id="399" name="image.pdf" descr="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287" y="57150"/>
              <a:ext cx="1938338" cy="2809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03" name="Group"/>
          <p:cNvGrpSpPr/>
          <p:nvPr/>
        </p:nvGrpSpPr>
        <p:grpSpPr>
          <a:xfrm>
            <a:off x="4941887" y="5538787"/>
            <a:ext cx="1979613" cy="393701"/>
            <a:chOff x="0" y="0"/>
            <a:chExt cx="1979612" cy="393700"/>
          </a:xfrm>
        </p:grpSpPr>
        <p:sp>
          <p:nvSpPr>
            <p:cNvPr id="401" name="Rectangle"/>
            <p:cNvSpPr/>
            <p:nvPr/>
          </p:nvSpPr>
          <p:spPr>
            <a:xfrm>
              <a:off x="6350" y="0"/>
              <a:ext cx="1966913" cy="3937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pic>
          <p:nvPicPr>
            <p:cNvPr id="402" name="image.pdf" descr="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57150"/>
              <a:ext cx="1979613" cy="2809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4" name="image.pdf" descr="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55987" y="5011737"/>
            <a:ext cx="457201" cy="257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image.pdf" descr="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32500" y="5011737"/>
            <a:ext cx="485775" cy="257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image.pdf" descr="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309937" y="3944937"/>
            <a:ext cx="442913" cy="257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84787" y="3944937"/>
            <a:ext cx="457201" cy="2571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0" name="Group"/>
          <p:cNvGrpSpPr/>
          <p:nvPr/>
        </p:nvGrpSpPr>
        <p:grpSpPr>
          <a:xfrm>
            <a:off x="4751387" y="4402137"/>
            <a:ext cx="2325689" cy="406401"/>
            <a:chOff x="0" y="0"/>
            <a:chExt cx="2325687" cy="406400"/>
          </a:xfrm>
        </p:grpSpPr>
        <p:sp>
          <p:nvSpPr>
            <p:cNvPr id="408" name="Rectangle"/>
            <p:cNvSpPr/>
            <p:nvPr/>
          </p:nvSpPr>
          <p:spPr>
            <a:xfrm>
              <a:off x="-1" y="0"/>
              <a:ext cx="2325689" cy="4064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baseline="-25000"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9" name="EMP’2=EMP2 ⋈ENO  ASG’2"/>
            <p:cNvSpPr txBox="1"/>
            <p:nvPr/>
          </p:nvSpPr>
          <p:spPr>
            <a:xfrm>
              <a:off x="50479" y="4762"/>
              <a:ext cx="2224730" cy="322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4572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EMP</a:t>
              </a:r>
              <a:r>
                <a:rPr baseline="30000"/>
                <a:t>’</a:t>
              </a:r>
              <a:r>
                <a:rPr baseline="-25000"/>
                <a:t>2</a:t>
              </a:r>
              <a:r>
                <a:t>=EMP</a:t>
              </a:r>
              <a:r>
                <a:rPr baseline="-25000"/>
                <a:t>2</a:t>
              </a:r>
              <a:r>
                <a:t> </a:t>
              </a:r>
              <a:r>
                <a:rPr>
                  <a:latin typeface="Book Antiqua"/>
                  <a:ea typeface="Book Antiqua"/>
                  <a:cs typeface="Book Antiqua"/>
                  <a:sym typeface="Book Antiqua"/>
                </a:rPr>
                <a:t>⋈</a:t>
              </a:r>
              <a:r>
                <a:rPr baseline="-25000"/>
                <a:t>ENO</a:t>
              </a:r>
              <a:r>
                <a:t>  ASG</a:t>
              </a:r>
              <a:r>
                <a:rPr baseline="30000"/>
                <a:t>’</a:t>
              </a:r>
              <a:r>
                <a:rPr baseline="-25000"/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What is the Problem?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What is the Problem?</a:t>
            </a:r>
          </a:p>
        </p:txBody>
      </p:sp>
      <p:sp>
        <p:nvSpPr>
          <p:cNvPr id="413" name="Site 1"/>
          <p:cNvSpPr txBox="1"/>
          <p:nvPr/>
        </p:nvSpPr>
        <p:spPr>
          <a:xfrm>
            <a:off x="782637" y="1701800"/>
            <a:ext cx="675185" cy="373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900"/>
              </a:lnSpc>
              <a:tabLst>
                <a:tab pos="901700" algn="l"/>
              </a:tabLst>
              <a:defRPr sz="2200" u="sng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1</a:t>
            </a:r>
          </a:p>
        </p:txBody>
      </p:sp>
      <p:sp>
        <p:nvSpPr>
          <p:cNvPr id="414" name="Site 2"/>
          <p:cNvSpPr txBox="1"/>
          <p:nvPr/>
        </p:nvSpPr>
        <p:spPr>
          <a:xfrm>
            <a:off x="2859087" y="1701800"/>
            <a:ext cx="675185" cy="373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900"/>
              </a:lnSpc>
              <a:tabLst>
                <a:tab pos="901700" algn="l"/>
              </a:tabLst>
              <a:defRPr sz="2200" u="sng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2</a:t>
            </a:r>
          </a:p>
        </p:txBody>
      </p:sp>
      <p:sp>
        <p:nvSpPr>
          <p:cNvPr id="415" name="Site 3"/>
          <p:cNvSpPr txBox="1"/>
          <p:nvPr/>
        </p:nvSpPr>
        <p:spPr>
          <a:xfrm>
            <a:off x="4629150" y="1701800"/>
            <a:ext cx="675184" cy="373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900"/>
              </a:lnSpc>
              <a:tabLst>
                <a:tab pos="901700" algn="l"/>
              </a:tabLst>
              <a:defRPr sz="2200" u="sng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3</a:t>
            </a:r>
          </a:p>
        </p:txBody>
      </p:sp>
      <p:sp>
        <p:nvSpPr>
          <p:cNvPr id="416" name="Site 4"/>
          <p:cNvSpPr txBox="1"/>
          <p:nvPr/>
        </p:nvSpPr>
        <p:spPr>
          <a:xfrm>
            <a:off x="6389687" y="1701800"/>
            <a:ext cx="675185" cy="373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900"/>
              </a:lnSpc>
              <a:tabLst>
                <a:tab pos="901700" algn="l"/>
              </a:tabLst>
              <a:defRPr sz="2200" u="sng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4</a:t>
            </a:r>
          </a:p>
        </p:txBody>
      </p:sp>
      <p:sp>
        <p:nvSpPr>
          <p:cNvPr id="417" name="Site 5"/>
          <p:cNvSpPr txBox="1"/>
          <p:nvPr/>
        </p:nvSpPr>
        <p:spPr>
          <a:xfrm>
            <a:off x="8097837" y="1701800"/>
            <a:ext cx="675185" cy="373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900"/>
              </a:lnSpc>
              <a:tabLst>
                <a:tab pos="901700" algn="l"/>
              </a:tabLst>
              <a:defRPr sz="2200" u="sng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5</a:t>
            </a:r>
          </a:p>
        </p:txBody>
      </p:sp>
      <p:sp>
        <p:nvSpPr>
          <p:cNvPr id="418" name="EMP1= σENO≤“E3”(EMP)"/>
          <p:cNvSpPr txBox="1"/>
          <p:nvPr/>
        </p:nvSpPr>
        <p:spPr>
          <a:xfrm>
            <a:off x="3963987" y="2243137"/>
            <a:ext cx="1946276" cy="269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1700"/>
              </a:lnSpc>
              <a:tabLst>
                <a:tab pos="901700" algn="l"/>
                <a:tab pos="18161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EMP</a:t>
            </a:r>
            <a:r>
              <a:rPr baseline="-25000" sz="1900"/>
              <a:t>1</a:t>
            </a:r>
            <a:r>
              <a:t>=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sz="14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sz="1900"/>
              <a:t>ENO≤</a:t>
            </a:r>
            <a:r>
              <a:rPr baseline="-25000" sz="1900"/>
              <a:t>“</a:t>
            </a:r>
            <a:r>
              <a:rPr baseline="-25000" sz="1900"/>
              <a:t>E3</a:t>
            </a:r>
            <a:r>
              <a:rPr baseline="-25000" sz="1900"/>
              <a:t>”</a:t>
            </a:r>
            <a:r>
              <a:t>(EMP)</a:t>
            </a:r>
          </a:p>
        </p:txBody>
      </p:sp>
      <p:sp>
        <p:nvSpPr>
          <p:cNvPr id="419" name="EMP2= σENO&gt;“E3”(EMP)"/>
          <p:cNvSpPr txBox="1"/>
          <p:nvPr/>
        </p:nvSpPr>
        <p:spPr>
          <a:xfrm>
            <a:off x="5945187" y="2243137"/>
            <a:ext cx="1893888" cy="269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1700"/>
              </a:lnSpc>
              <a:tabLst>
                <a:tab pos="901700" algn="l"/>
                <a:tab pos="18161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EMP</a:t>
            </a:r>
            <a:r>
              <a:rPr baseline="-25000" sz="1900"/>
              <a:t>2</a:t>
            </a:r>
            <a:r>
              <a:t>=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sz="14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sz="1900"/>
              <a:t>ENO&gt;</a:t>
            </a:r>
            <a:r>
              <a:rPr baseline="-25000" sz="1900"/>
              <a:t>“</a:t>
            </a:r>
            <a:r>
              <a:rPr baseline="-25000" sz="1900"/>
              <a:t>E3</a:t>
            </a:r>
            <a:r>
              <a:rPr baseline="-25000" sz="1900"/>
              <a:t>”</a:t>
            </a:r>
            <a:r>
              <a:t>(EMP)</a:t>
            </a:r>
          </a:p>
        </p:txBody>
      </p:sp>
      <p:sp>
        <p:nvSpPr>
          <p:cNvPr id="420" name="ASG2= σENO&gt;“E3”(ASG)"/>
          <p:cNvSpPr txBox="1"/>
          <p:nvPr/>
        </p:nvSpPr>
        <p:spPr>
          <a:xfrm>
            <a:off x="2058987" y="2239962"/>
            <a:ext cx="1922463" cy="269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1700"/>
              </a:lnSpc>
              <a:tabLst>
                <a:tab pos="901700" algn="l"/>
                <a:tab pos="18161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ASG</a:t>
            </a:r>
            <a:r>
              <a:rPr baseline="-25000" sz="1900"/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sz="14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sz="1900"/>
              <a:t>ENO&gt;</a:t>
            </a:r>
            <a:r>
              <a:rPr baseline="-25000" sz="1900"/>
              <a:t>“</a:t>
            </a:r>
            <a:r>
              <a:rPr baseline="-25000" sz="1900"/>
              <a:t>E3</a:t>
            </a:r>
            <a:r>
              <a:rPr baseline="-25000" sz="1900"/>
              <a:t>”</a:t>
            </a:r>
            <a:r>
              <a:t>(ASG)</a:t>
            </a:r>
          </a:p>
        </p:txBody>
      </p:sp>
      <p:sp>
        <p:nvSpPr>
          <p:cNvPr id="421" name="ASG1=σENO≤“E3”(ASG)"/>
          <p:cNvSpPr txBox="1"/>
          <p:nvPr/>
        </p:nvSpPr>
        <p:spPr>
          <a:xfrm>
            <a:off x="153987" y="2243137"/>
            <a:ext cx="1839913" cy="269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1700"/>
              </a:lnSpc>
              <a:tabLst>
                <a:tab pos="901700" algn="l"/>
                <a:tab pos="18161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ASG</a:t>
            </a:r>
            <a:r>
              <a:rPr baseline="-25000" sz="1900"/>
              <a:t>1</a:t>
            </a:r>
            <a:r>
              <a:t>=</a:t>
            </a:r>
            <a:r>
              <a:rPr sz="14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sz="1900"/>
              <a:t>ENO≤</a:t>
            </a:r>
            <a:r>
              <a:rPr baseline="-25000" sz="1900"/>
              <a:t>“</a:t>
            </a:r>
            <a:r>
              <a:rPr baseline="-25000" sz="1900"/>
              <a:t>E3</a:t>
            </a:r>
            <a:r>
              <a:rPr baseline="-25000" sz="1900"/>
              <a:t>”</a:t>
            </a:r>
            <a:r>
              <a:t>(ASG)</a:t>
            </a:r>
          </a:p>
        </p:txBody>
      </p:sp>
      <p:sp>
        <p:nvSpPr>
          <p:cNvPr id="422" name="Result"/>
          <p:cNvSpPr txBox="1"/>
          <p:nvPr/>
        </p:nvSpPr>
        <p:spPr>
          <a:xfrm>
            <a:off x="8153400" y="2241550"/>
            <a:ext cx="444674" cy="205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423" name="Site 5"/>
          <p:cNvSpPr txBox="1"/>
          <p:nvPr/>
        </p:nvSpPr>
        <p:spPr>
          <a:xfrm>
            <a:off x="5156200" y="2608262"/>
            <a:ext cx="524620" cy="23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5</a:t>
            </a:r>
          </a:p>
        </p:txBody>
      </p:sp>
      <p:sp>
        <p:nvSpPr>
          <p:cNvPr id="424" name="Site 1"/>
          <p:cNvSpPr txBox="1"/>
          <p:nvPr/>
        </p:nvSpPr>
        <p:spPr>
          <a:xfrm>
            <a:off x="5305425" y="3973512"/>
            <a:ext cx="524620" cy="23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1</a:t>
            </a:r>
          </a:p>
        </p:txBody>
      </p:sp>
      <p:sp>
        <p:nvSpPr>
          <p:cNvPr id="425" name="Site 2"/>
          <p:cNvSpPr txBox="1"/>
          <p:nvPr/>
        </p:nvSpPr>
        <p:spPr>
          <a:xfrm>
            <a:off x="6016625" y="3973512"/>
            <a:ext cx="524620" cy="23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2</a:t>
            </a:r>
          </a:p>
        </p:txBody>
      </p:sp>
      <p:sp>
        <p:nvSpPr>
          <p:cNvPr id="426" name="Site 3"/>
          <p:cNvSpPr txBox="1"/>
          <p:nvPr/>
        </p:nvSpPr>
        <p:spPr>
          <a:xfrm>
            <a:off x="7432675" y="3973512"/>
            <a:ext cx="524620" cy="23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3</a:t>
            </a:r>
          </a:p>
        </p:txBody>
      </p:sp>
      <p:sp>
        <p:nvSpPr>
          <p:cNvPr id="427" name="Site 4"/>
          <p:cNvSpPr txBox="1"/>
          <p:nvPr/>
        </p:nvSpPr>
        <p:spPr>
          <a:xfrm>
            <a:off x="8243887" y="3973512"/>
            <a:ext cx="524620" cy="23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4</a:t>
            </a:r>
          </a:p>
        </p:txBody>
      </p:sp>
      <p:sp>
        <p:nvSpPr>
          <p:cNvPr id="428" name="ASG1"/>
          <p:cNvSpPr txBox="1"/>
          <p:nvPr/>
        </p:nvSpPr>
        <p:spPr>
          <a:xfrm>
            <a:off x="5249862" y="3514725"/>
            <a:ext cx="454105" cy="24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ts val="17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ASG</a:t>
            </a:r>
            <a:r>
              <a:rPr baseline="-25000"/>
              <a:t>1</a:t>
            </a:r>
          </a:p>
        </p:txBody>
      </p:sp>
      <p:sp>
        <p:nvSpPr>
          <p:cNvPr id="429" name="EMP1"/>
          <p:cNvSpPr txBox="1"/>
          <p:nvPr/>
        </p:nvSpPr>
        <p:spPr>
          <a:xfrm>
            <a:off x="7569200" y="3514725"/>
            <a:ext cx="463914" cy="24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ts val="17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EMP</a:t>
            </a:r>
            <a:r>
              <a:rPr baseline="-25000"/>
              <a:t>1</a:t>
            </a:r>
          </a:p>
        </p:txBody>
      </p:sp>
      <p:sp>
        <p:nvSpPr>
          <p:cNvPr id="430" name="EMP2"/>
          <p:cNvSpPr txBox="1"/>
          <p:nvPr/>
        </p:nvSpPr>
        <p:spPr>
          <a:xfrm>
            <a:off x="8429625" y="3514725"/>
            <a:ext cx="463914" cy="24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ts val="17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EMP</a:t>
            </a:r>
            <a:r>
              <a:rPr baseline="-25000"/>
              <a:t>2</a:t>
            </a:r>
          </a:p>
        </p:txBody>
      </p:sp>
      <p:sp>
        <p:nvSpPr>
          <p:cNvPr id="431" name="ASG2"/>
          <p:cNvSpPr txBox="1"/>
          <p:nvPr/>
        </p:nvSpPr>
        <p:spPr>
          <a:xfrm>
            <a:off x="5895975" y="3514725"/>
            <a:ext cx="454104" cy="24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ts val="17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ASG</a:t>
            </a:r>
            <a:r>
              <a:rPr baseline="-25000"/>
              <a:t>2</a:t>
            </a:r>
          </a:p>
        </p:txBody>
      </p:sp>
      <p:sp>
        <p:nvSpPr>
          <p:cNvPr id="432" name="Line"/>
          <p:cNvSpPr/>
          <p:nvPr/>
        </p:nvSpPr>
        <p:spPr>
          <a:xfrm flipV="1">
            <a:off x="5583237" y="3349624"/>
            <a:ext cx="393701" cy="6096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3" name="Line"/>
          <p:cNvSpPr/>
          <p:nvPr/>
        </p:nvSpPr>
        <p:spPr>
          <a:xfrm flipV="1">
            <a:off x="6243637" y="3349624"/>
            <a:ext cx="393701" cy="6096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4" name="Line"/>
          <p:cNvSpPr/>
          <p:nvPr/>
        </p:nvSpPr>
        <p:spPr>
          <a:xfrm flipH="1" flipV="1">
            <a:off x="7246937" y="3349624"/>
            <a:ext cx="406401" cy="6096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5" name="Line"/>
          <p:cNvSpPr/>
          <p:nvPr/>
        </p:nvSpPr>
        <p:spPr>
          <a:xfrm flipH="1" flipV="1">
            <a:off x="8143874" y="3349624"/>
            <a:ext cx="406401" cy="6096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6" name="Site 4"/>
          <p:cNvSpPr txBox="1"/>
          <p:nvPr/>
        </p:nvSpPr>
        <p:spPr>
          <a:xfrm>
            <a:off x="2803525" y="3563937"/>
            <a:ext cx="524620" cy="23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4</a:t>
            </a:r>
          </a:p>
        </p:txBody>
      </p:sp>
      <p:sp>
        <p:nvSpPr>
          <p:cNvPr id="437" name="Site 3"/>
          <p:cNvSpPr txBox="1"/>
          <p:nvPr/>
        </p:nvSpPr>
        <p:spPr>
          <a:xfrm>
            <a:off x="307975" y="3563937"/>
            <a:ext cx="524620" cy="23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3</a:t>
            </a:r>
          </a:p>
        </p:txBody>
      </p:sp>
      <p:sp>
        <p:nvSpPr>
          <p:cNvPr id="438" name="Site 1"/>
          <p:cNvSpPr txBox="1"/>
          <p:nvPr/>
        </p:nvSpPr>
        <p:spPr>
          <a:xfrm>
            <a:off x="542925" y="4706937"/>
            <a:ext cx="524620" cy="23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1</a:t>
            </a:r>
          </a:p>
        </p:txBody>
      </p:sp>
      <p:sp>
        <p:nvSpPr>
          <p:cNvPr id="439" name="Site 2"/>
          <p:cNvSpPr txBox="1"/>
          <p:nvPr/>
        </p:nvSpPr>
        <p:spPr>
          <a:xfrm>
            <a:off x="2906712" y="4706937"/>
            <a:ext cx="524620" cy="23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2</a:t>
            </a:r>
          </a:p>
        </p:txBody>
      </p:sp>
      <p:sp>
        <p:nvSpPr>
          <p:cNvPr id="440" name="Line"/>
          <p:cNvSpPr/>
          <p:nvPr/>
        </p:nvSpPr>
        <p:spPr>
          <a:xfrm flipV="1">
            <a:off x="1409699" y="4213225"/>
            <a:ext cx="12701" cy="72390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1" name="Line"/>
          <p:cNvSpPr/>
          <p:nvPr/>
        </p:nvSpPr>
        <p:spPr>
          <a:xfrm flipV="1">
            <a:off x="3927474" y="4200525"/>
            <a:ext cx="12701" cy="72390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2" name="Site 5"/>
          <p:cNvSpPr txBox="1"/>
          <p:nvPr/>
        </p:nvSpPr>
        <p:spPr>
          <a:xfrm>
            <a:off x="1674812" y="2625725"/>
            <a:ext cx="524620" cy="23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5</a:t>
            </a:r>
          </a:p>
        </p:txBody>
      </p:sp>
      <p:sp>
        <p:nvSpPr>
          <p:cNvPr id="443" name="Line"/>
          <p:cNvSpPr/>
          <p:nvPr/>
        </p:nvSpPr>
        <p:spPr>
          <a:xfrm flipV="1">
            <a:off x="1379537" y="3273424"/>
            <a:ext cx="995364" cy="5334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4" name="Line"/>
          <p:cNvSpPr/>
          <p:nvPr/>
        </p:nvSpPr>
        <p:spPr>
          <a:xfrm flipH="1" flipV="1">
            <a:off x="2598737" y="3273424"/>
            <a:ext cx="1295401" cy="5334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47" name="Group"/>
          <p:cNvGrpSpPr/>
          <p:nvPr/>
        </p:nvGrpSpPr>
        <p:grpSpPr>
          <a:xfrm>
            <a:off x="236537" y="3817937"/>
            <a:ext cx="2325689" cy="406401"/>
            <a:chOff x="0" y="0"/>
            <a:chExt cx="2325687" cy="406400"/>
          </a:xfrm>
        </p:grpSpPr>
        <p:sp>
          <p:nvSpPr>
            <p:cNvPr id="445" name="Rectangle"/>
            <p:cNvSpPr/>
            <p:nvPr/>
          </p:nvSpPr>
          <p:spPr>
            <a:xfrm>
              <a:off x="-1" y="0"/>
              <a:ext cx="2325689" cy="4064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baseline="-25000"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6" name="EMP’1=EMP1 ⋈ENO  ASG’1"/>
            <p:cNvSpPr txBox="1"/>
            <p:nvPr/>
          </p:nvSpPr>
          <p:spPr>
            <a:xfrm>
              <a:off x="50479" y="4762"/>
              <a:ext cx="2224730" cy="322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4572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EMP</a:t>
              </a:r>
              <a:r>
                <a:rPr baseline="30000"/>
                <a:t>’</a:t>
              </a:r>
              <a:r>
                <a:rPr baseline="-25000"/>
                <a:t>1</a:t>
              </a:r>
              <a:r>
                <a:t>=EMP</a:t>
              </a:r>
              <a:r>
                <a:rPr baseline="-25000"/>
                <a:t>1</a:t>
              </a:r>
              <a:r>
                <a:t> </a:t>
              </a:r>
              <a:r>
                <a:rPr>
                  <a:latin typeface="Book Antiqua"/>
                  <a:ea typeface="Book Antiqua"/>
                  <a:cs typeface="Book Antiqua"/>
                  <a:sym typeface="Book Antiqua"/>
                </a:rPr>
                <a:t>⋈</a:t>
              </a:r>
              <a:r>
                <a:rPr baseline="-25000"/>
                <a:t>ENO</a:t>
              </a:r>
              <a:r>
                <a:t>  ASG</a:t>
              </a:r>
              <a:r>
                <a:rPr baseline="30000"/>
                <a:t>’</a:t>
              </a:r>
              <a:r>
                <a:rPr baseline="-25000"/>
                <a:t>1</a:t>
              </a:r>
            </a:p>
          </p:txBody>
        </p:sp>
      </p:grpSp>
      <p:sp>
        <p:nvSpPr>
          <p:cNvPr id="448" name="Rectangle"/>
          <p:cNvSpPr/>
          <p:nvPr/>
        </p:nvSpPr>
        <p:spPr>
          <a:xfrm>
            <a:off x="1531937" y="2873375"/>
            <a:ext cx="1905001" cy="393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pic>
        <p:nvPicPr>
          <p:cNvPr id="449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0037" y="2925762"/>
            <a:ext cx="1828801" cy="2889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2" name="Group"/>
          <p:cNvGrpSpPr/>
          <p:nvPr/>
        </p:nvGrpSpPr>
        <p:grpSpPr>
          <a:xfrm>
            <a:off x="427037" y="4943475"/>
            <a:ext cx="1966913" cy="393700"/>
            <a:chOff x="0" y="0"/>
            <a:chExt cx="1966912" cy="393700"/>
          </a:xfrm>
        </p:grpSpPr>
        <p:sp>
          <p:nvSpPr>
            <p:cNvPr id="450" name="Rectangle"/>
            <p:cNvSpPr/>
            <p:nvPr/>
          </p:nvSpPr>
          <p:spPr>
            <a:xfrm>
              <a:off x="0" y="0"/>
              <a:ext cx="1966913" cy="3937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pic>
          <p:nvPicPr>
            <p:cNvPr id="451" name="image.pdf" descr="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287" y="57150"/>
              <a:ext cx="1938338" cy="2809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5" name="Group"/>
          <p:cNvGrpSpPr/>
          <p:nvPr/>
        </p:nvGrpSpPr>
        <p:grpSpPr>
          <a:xfrm>
            <a:off x="2941637" y="4943475"/>
            <a:ext cx="1979613" cy="393700"/>
            <a:chOff x="0" y="0"/>
            <a:chExt cx="1979612" cy="393700"/>
          </a:xfrm>
        </p:grpSpPr>
        <p:sp>
          <p:nvSpPr>
            <p:cNvPr id="453" name="Rectangle"/>
            <p:cNvSpPr/>
            <p:nvPr/>
          </p:nvSpPr>
          <p:spPr>
            <a:xfrm>
              <a:off x="6350" y="0"/>
              <a:ext cx="1966913" cy="3937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pic>
          <p:nvPicPr>
            <p:cNvPr id="454" name="image.pdf" descr="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57150"/>
              <a:ext cx="1979613" cy="2809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6" name="image.pdf" descr="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55737" y="4416425"/>
            <a:ext cx="457201" cy="257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image.pdf" descr="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32250" y="4416425"/>
            <a:ext cx="485775" cy="257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image.pdf" descr="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09687" y="3349625"/>
            <a:ext cx="442913" cy="257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284537" y="3349625"/>
            <a:ext cx="457201" cy="257175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Rectangle"/>
          <p:cNvSpPr/>
          <p:nvPr/>
        </p:nvSpPr>
        <p:spPr>
          <a:xfrm>
            <a:off x="4808537" y="2873375"/>
            <a:ext cx="4154488" cy="476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461" name="result= (EMP1 ⋅ EMP2)⋈ENOσRESP=“Manager”(ASG1× ASG2)"/>
          <p:cNvSpPr txBox="1"/>
          <p:nvPr/>
        </p:nvSpPr>
        <p:spPr>
          <a:xfrm>
            <a:off x="4832350" y="2974975"/>
            <a:ext cx="4038600" cy="23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1700"/>
              </a:lnSpc>
              <a:tabLst>
                <a:tab pos="901700" algn="l"/>
                <a:tab pos="18161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result= (EMP</a:t>
            </a:r>
            <a:r>
              <a:rPr baseline="-25000"/>
              <a:t>1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× </a:t>
            </a:r>
            <a:r>
              <a:t>EMP</a:t>
            </a:r>
            <a:r>
              <a:rPr baseline="-25000"/>
              <a:t>2</a:t>
            </a:r>
            <a:r>
              <a:t>)</a:t>
            </a:r>
            <a:r>
              <a:rPr sz="1300">
                <a:latin typeface="Book Antiqua"/>
                <a:ea typeface="Book Antiqua"/>
                <a:cs typeface="Book Antiqua"/>
                <a:sym typeface="Book Antiqua"/>
              </a:rPr>
              <a:t>⋈</a:t>
            </a:r>
            <a:r>
              <a:rPr baseline="-25000"/>
              <a:t>ENO</a:t>
            </a:r>
            <a:r>
              <a:t>σ</a:t>
            </a:r>
            <a:r>
              <a:rPr baseline="-25000"/>
              <a:t>RESP=</a:t>
            </a:r>
            <a:r>
              <a:rPr baseline="-25000"/>
              <a:t>“</a:t>
            </a:r>
            <a:r>
              <a:rPr baseline="-25000"/>
              <a:t>Manager</a:t>
            </a:r>
            <a:r>
              <a:rPr baseline="-25000"/>
              <a:t>”</a:t>
            </a:r>
            <a:r>
              <a:t>(ASG</a:t>
            </a:r>
            <a:r>
              <a:rPr baseline="-25000"/>
              <a:t>1</a:t>
            </a:r>
            <a:r>
              <a:rPr sz="1300">
                <a:latin typeface="Book Antiqua"/>
                <a:ea typeface="Book Antiqua"/>
                <a:cs typeface="Book Antiqua"/>
                <a:sym typeface="Book Antiqua"/>
              </a:rPr>
              <a:t>×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t>ASG</a:t>
            </a:r>
            <a:r>
              <a:rPr baseline="-25000"/>
              <a:t>2</a:t>
            </a:r>
            <a:r>
              <a:t>)</a:t>
            </a:r>
          </a:p>
        </p:txBody>
      </p:sp>
      <p:grpSp>
        <p:nvGrpSpPr>
          <p:cNvPr id="464" name="Group"/>
          <p:cNvGrpSpPr/>
          <p:nvPr/>
        </p:nvGrpSpPr>
        <p:grpSpPr>
          <a:xfrm>
            <a:off x="2751137" y="3806825"/>
            <a:ext cx="2325689" cy="406400"/>
            <a:chOff x="0" y="0"/>
            <a:chExt cx="2325687" cy="406400"/>
          </a:xfrm>
        </p:grpSpPr>
        <p:sp>
          <p:nvSpPr>
            <p:cNvPr id="462" name="Rectangle"/>
            <p:cNvSpPr/>
            <p:nvPr/>
          </p:nvSpPr>
          <p:spPr>
            <a:xfrm>
              <a:off x="-1" y="0"/>
              <a:ext cx="2325689" cy="4064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baseline="-25000"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3" name="EMP’2=EMP2 ⋈ENO  ASG’2"/>
            <p:cNvSpPr txBox="1"/>
            <p:nvPr/>
          </p:nvSpPr>
          <p:spPr>
            <a:xfrm>
              <a:off x="50479" y="4762"/>
              <a:ext cx="2224730" cy="322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4572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EMP</a:t>
              </a:r>
              <a:r>
                <a:rPr baseline="30000"/>
                <a:t>’</a:t>
              </a:r>
              <a:r>
                <a:rPr baseline="-25000"/>
                <a:t>2</a:t>
              </a:r>
              <a:r>
                <a:t>=EMP</a:t>
              </a:r>
              <a:r>
                <a:rPr baseline="-25000"/>
                <a:t>2</a:t>
              </a:r>
              <a:r>
                <a:t> </a:t>
              </a:r>
              <a:r>
                <a:rPr>
                  <a:latin typeface="Book Antiqua"/>
                  <a:ea typeface="Book Antiqua"/>
                  <a:cs typeface="Book Antiqua"/>
                  <a:sym typeface="Book Antiqua"/>
                </a:rPr>
                <a:t>⋈</a:t>
              </a:r>
              <a:r>
                <a:rPr baseline="-25000"/>
                <a:t>ENO</a:t>
              </a:r>
              <a:r>
                <a:t>  ASG</a:t>
              </a:r>
              <a:r>
                <a:rPr baseline="30000"/>
                <a:t>’</a:t>
              </a:r>
              <a:r>
                <a:rPr baseline="-25000"/>
                <a:t>2</a:t>
              </a:r>
            </a:p>
          </p:txBody>
        </p:sp>
      </p:grpSp>
      <p:sp>
        <p:nvSpPr>
          <p:cNvPr id="465" name="Assume…"/>
          <p:cNvSpPr txBox="1"/>
          <p:nvPr/>
        </p:nvSpPr>
        <p:spPr>
          <a:xfrm>
            <a:off x="5047932" y="4316412"/>
            <a:ext cx="3945573" cy="1707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Assume</a:t>
            </a:r>
          </a:p>
          <a:p>
            <a:pPr lvl="1" defTabSz="457200">
              <a:defRPr i="1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size</a:t>
            </a:r>
            <a:r>
              <a:rPr i="0"/>
              <a:t>(EMP) = 400</a:t>
            </a:r>
          </a:p>
          <a:p>
            <a:pPr lvl="1" defTabSz="457200">
              <a:defRPr i="1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size</a:t>
            </a:r>
            <a:r>
              <a:rPr i="0"/>
              <a:t>(ASG) = 1000</a:t>
            </a:r>
          </a:p>
          <a:p>
            <a:pPr lvl="1" defTabSz="457200">
              <a:defRPr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20 Managers</a:t>
            </a:r>
          </a:p>
          <a:p>
            <a:pPr lvl="1" defTabSz="457200">
              <a:defRPr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tuple access cost = 1 unit; </a:t>
            </a:r>
          </a:p>
          <a:p>
            <a:pPr lvl="1" defTabSz="457200">
              <a:defRPr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tuple transfer cost = 10 units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5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What is the Problem?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What is the Problem?</a:t>
            </a:r>
          </a:p>
        </p:txBody>
      </p:sp>
      <p:sp>
        <p:nvSpPr>
          <p:cNvPr id="468" name="Site 1"/>
          <p:cNvSpPr txBox="1"/>
          <p:nvPr/>
        </p:nvSpPr>
        <p:spPr>
          <a:xfrm>
            <a:off x="782637" y="1701800"/>
            <a:ext cx="675185" cy="373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900"/>
              </a:lnSpc>
              <a:tabLst>
                <a:tab pos="901700" algn="l"/>
              </a:tabLst>
              <a:defRPr sz="2200" u="sng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1</a:t>
            </a:r>
          </a:p>
        </p:txBody>
      </p:sp>
      <p:sp>
        <p:nvSpPr>
          <p:cNvPr id="469" name="Site 2"/>
          <p:cNvSpPr txBox="1"/>
          <p:nvPr/>
        </p:nvSpPr>
        <p:spPr>
          <a:xfrm>
            <a:off x="2859087" y="1701800"/>
            <a:ext cx="675185" cy="373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900"/>
              </a:lnSpc>
              <a:tabLst>
                <a:tab pos="901700" algn="l"/>
              </a:tabLst>
              <a:defRPr sz="2200" u="sng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2</a:t>
            </a:r>
          </a:p>
        </p:txBody>
      </p:sp>
      <p:sp>
        <p:nvSpPr>
          <p:cNvPr id="470" name="Site 3"/>
          <p:cNvSpPr txBox="1"/>
          <p:nvPr/>
        </p:nvSpPr>
        <p:spPr>
          <a:xfrm>
            <a:off x="4629150" y="1701800"/>
            <a:ext cx="675184" cy="373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900"/>
              </a:lnSpc>
              <a:tabLst>
                <a:tab pos="901700" algn="l"/>
              </a:tabLst>
              <a:defRPr sz="2200" u="sng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3</a:t>
            </a:r>
          </a:p>
        </p:txBody>
      </p:sp>
      <p:sp>
        <p:nvSpPr>
          <p:cNvPr id="471" name="Site 4"/>
          <p:cNvSpPr txBox="1"/>
          <p:nvPr/>
        </p:nvSpPr>
        <p:spPr>
          <a:xfrm>
            <a:off x="6389687" y="1701800"/>
            <a:ext cx="675185" cy="373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900"/>
              </a:lnSpc>
              <a:tabLst>
                <a:tab pos="901700" algn="l"/>
              </a:tabLst>
              <a:defRPr sz="2200" u="sng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4</a:t>
            </a:r>
          </a:p>
        </p:txBody>
      </p:sp>
      <p:sp>
        <p:nvSpPr>
          <p:cNvPr id="472" name="Site 5"/>
          <p:cNvSpPr txBox="1"/>
          <p:nvPr/>
        </p:nvSpPr>
        <p:spPr>
          <a:xfrm>
            <a:off x="8097837" y="1701800"/>
            <a:ext cx="675185" cy="373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900"/>
              </a:lnSpc>
              <a:tabLst>
                <a:tab pos="901700" algn="l"/>
              </a:tabLst>
              <a:defRPr sz="2200" u="sng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5</a:t>
            </a:r>
          </a:p>
        </p:txBody>
      </p:sp>
      <p:sp>
        <p:nvSpPr>
          <p:cNvPr id="473" name="EMP1= σENO≤“E3”(EMP)"/>
          <p:cNvSpPr txBox="1"/>
          <p:nvPr/>
        </p:nvSpPr>
        <p:spPr>
          <a:xfrm>
            <a:off x="3963987" y="2243137"/>
            <a:ext cx="1946276" cy="269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1700"/>
              </a:lnSpc>
              <a:tabLst>
                <a:tab pos="901700" algn="l"/>
                <a:tab pos="18161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EMP</a:t>
            </a:r>
            <a:r>
              <a:rPr baseline="-25000" sz="1900"/>
              <a:t>1</a:t>
            </a:r>
            <a:r>
              <a:t>=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sz="14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sz="1900"/>
              <a:t>ENO≤</a:t>
            </a:r>
            <a:r>
              <a:rPr baseline="-25000" sz="1900"/>
              <a:t>“</a:t>
            </a:r>
            <a:r>
              <a:rPr baseline="-25000" sz="1900"/>
              <a:t>E3</a:t>
            </a:r>
            <a:r>
              <a:rPr baseline="-25000" sz="1900"/>
              <a:t>”</a:t>
            </a:r>
            <a:r>
              <a:t>(EMP)</a:t>
            </a:r>
          </a:p>
        </p:txBody>
      </p:sp>
      <p:sp>
        <p:nvSpPr>
          <p:cNvPr id="474" name="EMP2= σENO&gt;“E3”(EMP)"/>
          <p:cNvSpPr txBox="1"/>
          <p:nvPr/>
        </p:nvSpPr>
        <p:spPr>
          <a:xfrm>
            <a:off x="5945187" y="2243137"/>
            <a:ext cx="1893888" cy="269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1700"/>
              </a:lnSpc>
              <a:tabLst>
                <a:tab pos="901700" algn="l"/>
                <a:tab pos="18161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EMP</a:t>
            </a:r>
            <a:r>
              <a:rPr baseline="-25000" sz="1900"/>
              <a:t>2</a:t>
            </a:r>
            <a:r>
              <a:t>=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sz="14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sz="1900"/>
              <a:t>ENO&gt;</a:t>
            </a:r>
            <a:r>
              <a:rPr baseline="-25000" sz="1900"/>
              <a:t>“</a:t>
            </a:r>
            <a:r>
              <a:rPr baseline="-25000" sz="1900"/>
              <a:t>E3</a:t>
            </a:r>
            <a:r>
              <a:rPr baseline="-25000" sz="1900"/>
              <a:t>”</a:t>
            </a:r>
            <a:r>
              <a:t>(EMP)</a:t>
            </a:r>
          </a:p>
        </p:txBody>
      </p:sp>
      <p:sp>
        <p:nvSpPr>
          <p:cNvPr id="475" name="ASG2= σENO&gt;“E3”(ASG)"/>
          <p:cNvSpPr txBox="1"/>
          <p:nvPr/>
        </p:nvSpPr>
        <p:spPr>
          <a:xfrm>
            <a:off x="2058987" y="2239962"/>
            <a:ext cx="1922463" cy="269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1700"/>
              </a:lnSpc>
              <a:tabLst>
                <a:tab pos="901700" algn="l"/>
                <a:tab pos="18161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ASG</a:t>
            </a:r>
            <a:r>
              <a:rPr baseline="-25000" sz="1900"/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sz="14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sz="1900"/>
              <a:t>ENO&gt;</a:t>
            </a:r>
            <a:r>
              <a:rPr baseline="-25000" sz="1900"/>
              <a:t>“</a:t>
            </a:r>
            <a:r>
              <a:rPr baseline="-25000" sz="1900"/>
              <a:t>E3</a:t>
            </a:r>
            <a:r>
              <a:rPr baseline="-25000" sz="1900"/>
              <a:t>”</a:t>
            </a:r>
            <a:r>
              <a:t>(ASG)</a:t>
            </a:r>
          </a:p>
        </p:txBody>
      </p:sp>
      <p:sp>
        <p:nvSpPr>
          <p:cNvPr id="476" name="ASG1=σENO≤“E3”(ASG)"/>
          <p:cNvSpPr txBox="1"/>
          <p:nvPr/>
        </p:nvSpPr>
        <p:spPr>
          <a:xfrm>
            <a:off x="153987" y="2243137"/>
            <a:ext cx="1839913" cy="269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1700"/>
              </a:lnSpc>
              <a:tabLst>
                <a:tab pos="901700" algn="l"/>
                <a:tab pos="18161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ASG</a:t>
            </a:r>
            <a:r>
              <a:rPr baseline="-25000" sz="1900"/>
              <a:t>1</a:t>
            </a:r>
            <a:r>
              <a:t>=</a:t>
            </a:r>
            <a:r>
              <a:rPr sz="14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sz="1900"/>
              <a:t>ENO≤</a:t>
            </a:r>
            <a:r>
              <a:rPr baseline="-25000" sz="1900"/>
              <a:t>“</a:t>
            </a:r>
            <a:r>
              <a:rPr baseline="-25000" sz="1900"/>
              <a:t>E3</a:t>
            </a:r>
            <a:r>
              <a:rPr baseline="-25000" sz="1900"/>
              <a:t>”</a:t>
            </a:r>
            <a:r>
              <a:t>(ASG)</a:t>
            </a:r>
          </a:p>
        </p:txBody>
      </p:sp>
      <p:sp>
        <p:nvSpPr>
          <p:cNvPr id="477" name="Result"/>
          <p:cNvSpPr txBox="1"/>
          <p:nvPr/>
        </p:nvSpPr>
        <p:spPr>
          <a:xfrm>
            <a:off x="8153400" y="2241550"/>
            <a:ext cx="444674" cy="205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478" name="Site 5"/>
          <p:cNvSpPr txBox="1"/>
          <p:nvPr/>
        </p:nvSpPr>
        <p:spPr>
          <a:xfrm>
            <a:off x="5156200" y="2608262"/>
            <a:ext cx="524620" cy="23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5</a:t>
            </a:r>
          </a:p>
        </p:txBody>
      </p:sp>
      <p:sp>
        <p:nvSpPr>
          <p:cNvPr id="479" name="Site 1"/>
          <p:cNvSpPr txBox="1"/>
          <p:nvPr/>
        </p:nvSpPr>
        <p:spPr>
          <a:xfrm>
            <a:off x="5305425" y="3973512"/>
            <a:ext cx="524620" cy="23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1</a:t>
            </a:r>
          </a:p>
        </p:txBody>
      </p:sp>
      <p:sp>
        <p:nvSpPr>
          <p:cNvPr id="480" name="Site 2"/>
          <p:cNvSpPr txBox="1"/>
          <p:nvPr/>
        </p:nvSpPr>
        <p:spPr>
          <a:xfrm>
            <a:off x="6016625" y="3973512"/>
            <a:ext cx="524620" cy="23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2</a:t>
            </a:r>
          </a:p>
        </p:txBody>
      </p:sp>
      <p:sp>
        <p:nvSpPr>
          <p:cNvPr id="481" name="Site 3"/>
          <p:cNvSpPr txBox="1"/>
          <p:nvPr/>
        </p:nvSpPr>
        <p:spPr>
          <a:xfrm>
            <a:off x="7432675" y="3973512"/>
            <a:ext cx="524620" cy="23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3</a:t>
            </a:r>
          </a:p>
        </p:txBody>
      </p:sp>
      <p:sp>
        <p:nvSpPr>
          <p:cNvPr id="482" name="Site 4"/>
          <p:cNvSpPr txBox="1"/>
          <p:nvPr/>
        </p:nvSpPr>
        <p:spPr>
          <a:xfrm>
            <a:off x="8243887" y="3973512"/>
            <a:ext cx="524620" cy="23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4</a:t>
            </a:r>
          </a:p>
        </p:txBody>
      </p:sp>
      <p:sp>
        <p:nvSpPr>
          <p:cNvPr id="483" name="ASG1"/>
          <p:cNvSpPr txBox="1"/>
          <p:nvPr/>
        </p:nvSpPr>
        <p:spPr>
          <a:xfrm>
            <a:off x="5249862" y="3514725"/>
            <a:ext cx="454105" cy="24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ts val="17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ASG</a:t>
            </a:r>
            <a:r>
              <a:rPr baseline="-25000"/>
              <a:t>1</a:t>
            </a:r>
          </a:p>
        </p:txBody>
      </p:sp>
      <p:sp>
        <p:nvSpPr>
          <p:cNvPr id="484" name="EMP1"/>
          <p:cNvSpPr txBox="1"/>
          <p:nvPr/>
        </p:nvSpPr>
        <p:spPr>
          <a:xfrm>
            <a:off x="7569200" y="3514725"/>
            <a:ext cx="463914" cy="24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ts val="17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EMP</a:t>
            </a:r>
            <a:r>
              <a:rPr baseline="-25000"/>
              <a:t>1</a:t>
            </a:r>
          </a:p>
        </p:txBody>
      </p:sp>
      <p:sp>
        <p:nvSpPr>
          <p:cNvPr id="485" name="EMP2"/>
          <p:cNvSpPr txBox="1"/>
          <p:nvPr/>
        </p:nvSpPr>
        <p:spPr>
          <a:xfrm>
            <a:off x="8429625" y="3514725"/>
            <a:ext cx="463914" cy="24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ts val="17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EMP</a:t>
            </a:r>
            <a:r>
              <a:rPr baseline="-25000"/>
              <a:t>2</a:t>
            </a:r>
          </a:p>
        </p:txBody>
      </p:sp>
      <p:sp>
        <p:nvSpPr>
          <p:cNvPr id="486" name="ASG2"/>
          <p:cNvSpPr txBox="1"/>
          <p:nvPr/>
        </p:nvSpPr>
        <p:spPr>
          <a:xfrm>
            <a:off x="5895975" y="3514725"/>
            <a:ext cx="454104" cy="24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ts val="1700"/>
              </a:lnSpc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ASG</a:t>
            </a:r>
            <a:r>
              <a:rPr baseline="-25000"/>
              <a:t>2</a:t>
            </a:r>
          </a:p>
        </p:txBody>
      </p:sp>
      <p:sp>
        <p:nvSpPr>
          <p:cNvPr id="487" name="Line"/>
          <p:cNvSpPr/>
          <p:nvPr/>
        </p:nvSpPr>
        <p:spPr>
          <a:xfrm flipV="1">
            <a:off x="5583237" y="3349624"/>
            <a:ext cx="393701" cy="6096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8" name="Line"/>
          <p:cNvSpPr/>
          <p:nvPr/>
        </p:nvSpPr>
        <p:spPr>
          <a:xfrm flipV="1">
            <a:off x="6243637" y="3349624"/>
            <a:ext cx="393701" cy="6096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89" name="Line"/>
          <p:cNvSpPr/>
          <p:nvPr/>
        </p:nvSpPr>
        <p:spPr>
          <a:xfrm flipH="1" flipV="1">
            <a:off x="7246937" y="3349624"/>
            <a:ext cx="406401" cy="6096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0" name="Line"/>
          <p:cNvSpPr/>
          <p:nvPr/>
        </p:nvSpPr>
        <p:spPr>
          <a:xfrm flipH="1" flipV="1">
            <a:off x="8143874" y="3349624"/>
            <a:ext cx="406401" cy="6096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1" name="Site 4"/>
          <p:cNvSpPr txBox="1"/>
          <p:nvPr/>
        </p:nvSpPr>
        <p:spPr>
          <a:xfrm>
            <a:off x="2803525" y="3563937"/>
            <a:ext cx="524620" cy="23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4</a:t>
            </a:r>
          </a:p>
        </p:txBody>
      </p:sp>
      <p:sp>
        <p:nvSpPr>
          <p:cNvPr id="492" name="Site 3"/>
          <p:cNvSpPr txBox="1"/>
          <p:nvPr/>
        </p:nvSpPr>
        <p:spPr>
          <a:xfrm>
            <a:off x="307975" y="3563937"/>
            <a:ext cx="524620" cy="23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3</a:t>
            </a:r>
          </a:p>
        </p:txBody>
      </p:sp>
      <p:sp>
        <p:nvSpPr>
          <p:cNvPr id="493" name="Site 1"/>
          <p:cNvSpPr txBox="1"/>
          <p:nvPr/>
        </p:nvSpPr>
        <p:spPr>
          <a:xfrm>
            <a:off x="542925" y="4706937"/>
            <a:ext cx="524620" cy="23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1</a:t>
            </a:r>
          </a:p>
        </p:txBody>
      </p:sp>
      <p:sp>
        <p:nvSpPr>
          <p:cNvPr id="494" name="Site 2"/>
          <p:cNvSpPr txBox="1"/>
          <p:nvPr/>
        </p:nvSpPr>
        <p:spPr>
          <a:xfrm>
            <a:off x="2906712" y="4706937"/>
            <a:ext cx="524620" cy="23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2</a:t>
            </a:r>
          </a:p>
        </p:txBody>
      </p:sp>
      <p:sp>
        <p:nvSpPr>
          <p:cNvPr id="495" name="Line"/>
          <p:cNvSpPr/>
          <p:nvPr/>
        </p:nvSpPr>
        <p:spPr>
          <a:xfrm flipV="1">
            <a:off x="1409699" y="4213225"/>
            <a:ext cx="12701" cy="72390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6" name="Line"/>
          <p:cNvSpPr/>
          <p:nvPr/>
        </p:nvSpPr>
        <p:spPr>
          <a:xfrm flipV="1">
            <a:off x="3927474" y="4200525"/>
            <a:ext cx="12701" cy="72390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7" name="Site 5"/>
          <p:cNvSpPr txBox="1"/>
          <p:nvPr/>
        </p:nvSpPr>
        <p:spPr>
          <a:xfrm>
            <a:off x="1674812" y="2625725"/>
            <a:ext cx="524620" cy="233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1700"/>
              </a:lnSpc>
              <a:defRPr sz="17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Site 5</a:t>
            </a:r>
          </a:p>
        </p:txBody>
      </p:sp>
      <p:sp>
        <p:nvSpPr>
          <p:cNvPr id="498" name="Line"/>
          <p:cNvSpPr/>
          <p:nvPr/>
        </p:nvSpPr>
        <p:spPr>
          <a:xfrm flipV="1">
            <a:off x="1379537" y="3273424"/>
            <a:ext cx="995364" cy="5334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9" name="Line"/>
          <p:cNvSpPr/>
          <p:nvPr/>
        </p:nvSpPr>
        <p:spPr>
          <a:xfrm flipH="1" flipV="1">
            <a:off x="2598737" y="3273424"/>
            <a:ext cx="1295401" cy="5334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02" name="Group"/>
          <p:cNvGrpSpPr/>
          <p:nvPr/>
        </p:nvGrpSpPr>
        <p:grpSpPr>
          <a:xfrm>
            <a:off x="236537" y="3817937"/>
            <a:ext cx="2325689" cy="406401"/>
            <a:chOff x="0" y="0"/>
            <a:chExt cx="2325687" cy="406400"/>
          </a:xfrm>
        </p:grpSpPr>
        <p:sp>
          <p:nvSpPr>
            <p:cNvPr id="500" name="Rectangle"/>
            <p:cNvSpPr/>
            <p:nvPr/>
          </p:nvSpPr>
          <p:spPr>
            <a:xfrm>
              <a:off x="-1" y="0"/>
              <a:ext cx="2325689" cy="4064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baseline="-25000"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1" name="EMP’1=EMP1 ⋈ENO  ASG’1"/>
            <p:cNvSpPr txBox="1"/>
            <p:nvPr/>
          </p:nvSpPr>
          <p:spPr>
            <a:xfrm>
              <a:off x="50479" y="4762"/>
              <a:ext cx="2224730" cy="322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4572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EMP</a:t>
              </a:r>
              <a:r>
                <a:rPr baseline="30000"/>
                <a:t>’</a:t>
              </a:r>
              <a:r>
                <a:rPr baseline="-25000"/>
                <a:t>1</a:t>
              </a:r>
              <a:r>
                <a:t>=EMP</a:t>
              </a:r>
              <a:r>
                <a:rPr baseline="-25000"/>
                <a:t>1</a:t>
              </a:r>
              <a:r>
                <a:t> </a:t>
              </a:r>
              <a:r>
                <a:rPr>
                  <a:latin typeface="Book Antiqua"/>
                  <a:ea typeface="Book Antiqua"/>
                  <a:cs typeface="Book Antiqua"/>
                  <a:sym typeface="Book Antiqua"/>
                </a:rPr>
                <a:t>⋈</a:t>
              </a:r>
              <a:r>
                <a:rPr baseline="-25000"/>
                <a:t>ENO</a:t>
              </a:r>
              <a:r>
                <a:t>  ASG</a:t>
              </a:r>
              <a:r>
                <a:rPr baseline="30000"/>
                <a:t>’</a:t>
              </a:r>
              <a:r>
                <a:rPr baseline="-25000"/>
                <a:t>1</a:t>
              </a:r>
            </a:p>
          </p:txBody>
        </p:sp>
      </p:grpSp>
      <p:sp>
        <p:nvSpPr>
          <p:cNvPr id="503" name="Rectangle"/>
          <p:cNvSpPr/>
          <p:nvPr/>
        </p:nvSpPr>
        <p:spPr>
          <a:xfrm>
            <a:off x="1531937" y="2873375"/>
            <a:ext cx="1905001" cy="393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pic>
        <p:nvPicPr>
          <p:cNvPr id="504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0037" y="2925762"/>
            <a:ext cx="1828801" cy="2889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7" name="Group"/>
          <p:cNvGrpSpPr/>
          <p:nvPr/>
        </p:nvGrpSpPr>
        <p:grpSpPr>
          <a:xfrm>
            <a:off x="427037" y="4943475"/>
            <a:ext cx="1966913" cy="393700"/>
            <a:chOff x="0" y="0"/>
            <a:chExt cx="1966912" cy="393700"/>
          </a:xfrm>
        </p:grpSpPr>
        <p:sp>
          <p:nvSpPr>
            <p:cNvPr id="505" name="Rectangle"/>
            <p:cNvSpPr/>
            <p:nvPr/>
          </p:nvSpPr>
          <p:spPr>
            <a:xfrm>
              <a:off x="0" y="0"/>
              <a:ext cx="1966913" cy="3937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pic>
          <p:nvPicPr>
            <p:cNvPr id="506" name="image.pdf" descr="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287" y="57150"/>
              <a:ext cx="1938338" cy="2809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10" name="Group"/>
          <p:cNvGrpSpPr/>
          <p:nvPr/>
        </p:nvGrpSpPr>
        <p:grpSpPr>
          <a:xfrm>
            <a:off x="2941637" y="4943475"/>
            <a:ext cx="1979613" cy="393700"/>
            <a:chOff x="0" y="0"/>
            <a:chExt cx="1979612" cy="393700"/>
          </a:xfrm>
        </p:grpSpPr>
        <p:sp>
          <p:nvSpPr>
            <p:cNvPr id="508" name="Rectangle"/>
            <p:cNvSpPr/>
            <p:nvPr/>
          </p:nvSpPr>
          <p:spPr>
            <a:xfrm>
              <a:off x="6350" y="0"/>
              <a:ext cx="1966913" cy="3937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pic>
          <p:nvPicPr>
            <p:cNvPr id="509" name="image.pdf" descr="image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57150"/>
              <a:ext cx="1979613" cy="2809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11" name="image.pdf" descr="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55737" y="4416425"/>
            <a:ext cx="457201" cy="257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2" name="image.pdf" descr="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32250" y="4416425"/>
            <a:ext cx="485775" cy="257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3" name="image.pdf" descr="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09687" y="3349625"/>
            <a:ext cx="442913" cy="2571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284537" y="3349625"/>
            <a:ext cx="457201" cy="257175"/>
          </a:xfrm>
          <a:prstGeom prst="rect">
            <a:avLst/>
          </a:prstGeom>
          <a:ln w="12700">
            <a:miter lim="400000"/>
          </a:ln>
        </p:spPr>
      </p:pic>
      <p:sp>
        <p:nvSpPr>
          <p:cNvPr id="515" name="Rectangle"/>
          <p:cNvSpPr/>
          <p:nvPr/>
        </p:nvSpPr>
        <p:spPr>
          <a:xfrm>
            <a:off x="4808537" y="2873375"/>
            <a:ext cx="4154488" cy="476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516" name="result= (EMP1 ⋅ EMP2)⋈ENOσRESP=“Manager”(ASG1× ASG2)"/>
          <p:cNvSpPr txBox="1"/>
          <p:nvPr/>
        </p:nvSpPr>
        <p:spPr>
          <a:xfrm>
            <a:off x="4832350" y="2974975"/>
            <a:ext cx="4038600" cy="23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lnSpc>
                <a:spcPts val="1700"/>
              </a:lnSpc>
              <a:tabLst>
                <a:tab pos="901700" algn="l"/>
                <a:tab pos="1816100" algn="l"/>
              </a:tabLst>
              <a:defRPr sz="1200">
                <a:latin typeface="Arial"/>
                <a:ea typeface="Arial"/>
                <a:cs typeface="Arial"/>
                <a:sym typeface="Arial"/>
              </a:defRPr>
            </a:pPr>
            <a:r>
              <a:t>result= (EMP</a:t>
            </a:r>
            <a:r>
              <a:rPr baseline="-25000"/>
              <a:t>1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× </a:t>
            </a:r>
            <a:r>
              <a:t>EMP</a:t>
            </a:r>
            <a:r>
              <a:rPr baseline="-25000"/>
              <a:t>2</a:t>
            </a:r>
            <a:r>
              <a:t>)</a:t>
            </a:r>
            <a:r>
              <a:rPr sz="1300">
                <a:latin typeface="Book Antiqua"/>
                <a:ea typeface="Book Antiqua"/>
                <a:cs typeface="Book Antiqua"/>
                <a:sym typeface="Book Antiqua"/>
              </a:rPr>
              <a:t>⋈</a:t>
            </a:r>
            <a:r>
              <a:rPr baseline="-25000"/>
              <a:t>ENO</a:t>
            </a:r>
            <a:r>
              <a:t>σ</a:t>
            </a:r>
            <a:r>
              <a:rPr baseline="-25000"/>
              <a:t>RESP=</a:t>
            </a:r>
            <a:r>
              <a:rPr baseline="-25000"/>
              <a:t>“</a:t>
            </a:r>
            <a:r>
              <a:rPr baseline="-25000"/>
              <a:t>Manager</a:t>
            </a:r>
            <a:r>
              <a:rPr baseline="-25000"/>
              <a:t>”</a:t>
            </a:r>
            <a:r>
              <a:t>(ASG</a:t>
            </a:r>
            <a:r>
              <a:rPr baseline="-25000"/>
              <a:t>1</a:t>
            </a:r>
            <a:r>
              <a:rPr sz="1300">
                <a:latin typeface="Book Antiqua"/>
                <a:ea typeface="Book Antiqua"/>
                <a:cs typeface="Book Antiqua"/>
                <a:sym typeface="Book Antiqua"/>
              </a:rPr>
              <a:t>×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</a:t>
            </a:r>
            <a:r>
              <a:t>ASG</a:t>
            </a:r>
            <a:r>
              <a:rPr baseline="-25000"/>
              <a:t>2</a:t>
            </a:r>
            <a:r>
              <a:t>)</a:t>
            </a:r>
          </a:p>
        </p:txBody>
      </p:sp>
      <p:grpSp>
        <p:nvGrpSpPr>
          <p:cNvPr id="519" name="Group"/>
          <p:cNvGrpSpPr/>
          <p:nvPr/>
        </p:nvGrpSpPr>
        <p:grpSpPr>
          <a:xfrm>
            <a:off x="2751137" y="3806825"/>
            <a:ext cx="2325689" cy="406400"/>
            <a:chOff x="0" y="0"/>
            <a:chExt cx="2325687" cy="406400"/>
          </a:xfrm>
        </p:grpSpPr>
        <p:sp>
          <p:nvSpPr>
            <p:cNvPr id="517" name="Rectangle"/>
            <p:cNvSpPr/>
            <p:nvPr/>
          </p:nvSpPr>
          <p:spPr>
            <a:xfrm>
              <a:off x="-1" y="0"/>
              <a:ext cx="2325689" cy="40640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baseline="-25000"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18" name="EMP’2=EMP2 ⋈ENO  ASG’2"/>
            <p:cNvSpPr txBox="1"/>
            <p:nvPr/>
          </p:nvSpPr>
          <p:spPr>
            <a:xfrm>
              <a:off x="50479" y="4762"/>
              <a:ext cx="2224730" cy="322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defTabSz="45720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EMP</a:t>
              </a:r>
              <a:r>
                <a:rPr baseline="30000"/>
                <a:t>’</a:t>
              </a:r>
              <a:r>
                <a:rPr baseline="-25000"/>
                <a:t>2</a:t>
              </a:r>
              <a:r>
                <a:t>=EMP</a:t>
              </a:r>
              <a:r>
                <a:rPr baseline="-25000"/>
                <a:t>2</a:t>
              </a:r>
              <a:r>
                <a:t> </a:t>
              </a:r>
              <a:r>
                <a:rPr>
                  <a:latin typeface="Book Antiqua"/>
                  <a:ea typeface="Book Antiqua"/>
                  <a:cs typeface="Book Antiqua"/>
                  <a:sym typeface="Book Antiqua"/>
                </a:rPr>
                <a:t>⋈</a:t>
              </a:r>
              <a:r>
                <a:rPr baseline="-25000"/>
                <a:t>ENO</a:t>
              </a:r>
              <a:r>
                <a:t>  ASG</a:t>
              </a:r>
              <a:r>
                <a:rPr baseline="30000"/>
                <a:t>’</a:t>
              </a:r>
              <a:r>
                <a:rPr baseline="-25000"/>
                <a:t>2</a:t>
              </a:r>
            </a:p>
          </p:txBody>
        </p:sp>
      </p:grpSp>
      <p:sp>
        <p:nvSpPr>
          <p:cNvPr id="520" name="Assume…"/>
          <p:cNvSpPr txBox="1"/>
          <p:nvPr/>
        </p:nvSpPr>
        <p:spPr>
          <a:xfrm>
            <a:off x="5047932" y="4316412"/>
            <a:ext cx="3945573" cy="1707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Assume</a:t>
            </a:r>
          </a:p>
          <a:p>
            <a:pPr lvl="1" defTabSz="457200">
              <a:defRPr i="1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size</a:t>
            </a:r>
            <a:r>
              <a:rPr i="0"/>
              <a:t>(EMP) = 400</a:t>
            </a:r>
          </a:p>
          <a:p>
            <a:pPr lvl="1" defTabSz="457200">
              <a:defRPr i="1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size</a:t>
            </a:r>
            <a:r>
              <a:rPr i="0"/>
              <a:t>(ASG) = 1000</a:t>
            </a:r>
          </a:p>
          <a:p>
            <a:pPr lvl="1" defTabSz="457200">
              <a:defRPr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20 Managers</a:t>
            </a:r>
          </a:p>
          <a:p>
            <a:pPr lvl="1" defTabSz="457200">
              <a:defRPr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tuple access cost = 1 unit; </a:t>
            </a:r>
          </a:p>
          <a:p>
            <a:pPr lvl="1" defTabSz="457200">
              <a:defRPr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tuple transfer cost = 10 units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ost of Alternatives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Cost of Alternatives</a:t>
            </a:r>
          </a:p>
        </p:txBody>
      </p:sp>
      <p:sp>
        <p:nvSpPr>
          <p:cNvPr id="523" name="Assume…"/>
          <p:cNvSpPr txBox="1"/>
          <p:nvPr>
            <p:ph type="body" idx="4294967295"/>
          </p:nvPr>
        </p:nvSpPr>
        <p:spPr>
          <a:xfrm>
            <a:off x="241300" y="1781175"/>
            <a:ext cx="8643938" cy="45688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500"/>
              </a:spcBef>
              <a:buChar char="•"/>
              <a:defRPr sz="2400"/>
            </a:pPr>
            <a:r>
              <a:t>Assume</a:t>
            </a:r>
          </a:p>
          <a:p>
            <a:pPr lvl="1" marL="742950" indent="-285750">
              <a:spcBef>
                <a:spcPts val="0"/>
              </a:spcBef>
              <a:defRPr i="1" sz="2000"/>
            </a:pPr>
            <a:r>
              <a:t>size</a:t>
            </a:r>
            <a:r>
              <a:rPr i="0"/>
              <a:t>(EMP) = 400, </a:t>
            </a:r>
            <a:r>
              <a:t>size</a:t>
            </a:r>
            <a:r>
              <a:rPr i="0"/>
              <a:t>(ASG) = 1000</a:t>
            </a:r>
          </a:p>
          <a:p>
            <a:pPr lvl="1" marL="742950" indent="-285750">
              <a:spcBef>
                <a:spcPts val="0"/>
              </a:spcBef>
              <a:defRPr sz="2000"/>
            </a:pPr>
            <a:r>
              <a:t>tuple access cost = 1 unit; tuple transfer cost = 10 units</a:t>
            </a:r>
          </a:p>
          <a:p>
            <a:pPr>
              <a:spcBef>
                <a:spcPts val="500"/>
              </a:spcBef>
              <a:buChar char="•"/>
              <a:defRPr sz="2400"/>
            </a:pPr>
            <a:r>
              <a:t>Strategy 1</a:t>
            </a:r>
          </a:p>
          <a:p>
            <a:pPr lvl="1" marL="742950" indent="-285750">
              <a:spcBef>
                <a:spcPts val="0"/>
              </a:spcBef>
              <a:defRPr sz="1400"/>
            </a:pPr>
            <a:r>
              <a:t>produce ASG': (10+10)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* </a:t>
            </a:r>
            <a:r>
              <a:t>tuple access cost	20</a:t>
            </a:r>
          </a:p>
          <a:p>
            <a:pPr lvl="1" marL="742950" indent="-285750">
              <a:spcBef>
                <a:spcPts val="0"/>
              </a:spcBef>
              <a:defRPr sz="1400"/>
            </a:pPr>
            <a:r>
              <a:t>transfer ASG' to the sites of EMP: (10+10)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* </a:t>
            </a:r>
            <a:r>
              <a:t>tuple transfer cost	200</a:t>
            </a:r>
          </a:p>
          <a:p>
            <a:pPr lvl="1" marL="742950" indent="-285750">
              <a:spcBef>
                <a:spcPts val="0"/>
              </a:spcBef>
              <a:defRPr sz="1400"/>
            </a:pPr>
            <a:r>
              <a:t>produce EMP': (10+10)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* </a:t>
            </a:r>
            <a:r>
              <a:t>tuple access cost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* </a:t>
            </a:r>
            <a:r>
              <a:t>2	40</a:t>
            </a:r>
          </a:p>
          <a:p>
            <a:pPr lvl="1" marL="742950" indent="-285750">
              <a:spcBef>
                <a:spcPts val="0"/>
              </a:spcBef>
              <a:defRPr sz="1400"/>
            </a:pPr>
            <a:r>
              <a:t>transfer EMP' to result site: (10+10)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* </a:t>
            </a:r>
            <a:r>
              <a:t>tuple transfer cost	</a:t>
            </a:r>
            <a:r>
              <a:rPr u="sng"/>
              <a:t>       200</a:t>
            </a:r>
            <a:endParaRPr u="sng"/>
          </a:p>
          <a:p>
            <a:pPr lvl="3" marL="0" indent="901700">
              <a:spcBef>
                <a:spcPts val="0"/>
              </a:spcBef>
              <a:buSzTx/>
              <a:buNone/>
              <a:defRPr sz="1400">
                <a:solidFill>
                  <a:srgbClr val="FF0000"/>
                </a:solidFill>
              </a:defRPr>
            </a:pPr>
            <a:r>
              <a:t>Total Cost	460</a:t>
            </a:r>
          </a:p>
          <a:p>
            <a:pPr>
              <a:spcBef>
                <a:spcPts val="500"/>
              </a:spcBef>
              <a:buChar char="•"/>
              <a:defRPr sz="2400"/>
            </a:pPr>
            <a:r>
              <a:t>Strategy 2</a:t>
            </a:r>
          </a:p>
          <a:p>
            <a:pPr lvl="1" marL="742950" indent="-285750">
              <a:spcBef>
                <a:spcPts val="0"/>
              </a:spcBef>
              <a:defRPr sz="1400"/>
            </a:pPr>
            <a:r>
              <a:t>transfer EMP to site 5: 400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* </a:t>
            </a:r>
            <a:r>
              <a:t>tuple transfer cost	4,000</a:t>
            </a:r>
          </a:p>
          <a:p>
            <a:pPr lvl="1" marL="742950" indent="-285750">
              <a:spcBef>
                <a:spcPts val="0"/>
              </a:spcBef>
              <a:defRPr sz="1400"/>
            </a:pPr>
            <a:r>
              <a:t>transfer ASG to site 5: 1000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* </a:t>
            </a:r>
            <a:r>
              <a:t>tuple transfer cost	10,000</a:t>
            </a:r>
          </a:p>
          <a:p>
            <a:pPr lvl="1" marL="742950" indent="-285750">
              <a:spcBef>
                <a:spcPts val="0"/>
              </a:spcBef>
              <a:defRPr sz="1400"/>
            </a:pPr>
            <a:r>
              <a:t>join EMP and ASG': 400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* </a:t>
            </a:r>
            <a:r>
              <a:t>20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* </a:t>
            </a:r>
            <a:r>
              <a:t>tuple access cost	</a:t>
            </a:r>
            <a:r>
              <a:rPr u="sng"/>
              <a:t>       8,000</a:t>
            </a:r>
            <a:endParaRPr u="sng"/>
          </a:p>
          <a:p>
            <a:pPr lvl="3" marL="0" indent="901700">
              <a:spcBef>
                <a:spcPts val="0"/>
              </a:spcBef>
              <a:buSzTx/>
              <a:buNone/>
              <a:defRPr sz="1400">
                <a:solidFill>
                  <a:srgbClr val="FF0000"/>
                </a:solidFill>
              </a:defRPr>
            </a:pPr>
            <a:r>
              <a:t>Total Cost	22,000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Query Optimization Objectives"/>
          <p:cNvSpPr txBox="1"/>
          <p:nvPr>
            <p:ph type="title" idx="4294967295"/>
          </p:nvPr>
        </p:nvSpPr>
        <p:spPr>
          <a:xfrm>
            <a:off x="722312" y="1169987"/>
            <a:ext cx="7772401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Query Optimization Objectives</a:t>
            </a:r>
          </a:p>
        </p:txBody>
      </p:sp>
      <p:sp>
        <p:nvSpPr>
          <p:cNvPr id="526" name="Minimize a cost function…"/>
          <p:cNvSpPr txBox="1"/>
          <p:nvPr>
            <p:ph type="body" idx="4294967295"/>
          </p:nvPr>
        </p:nvSpPr>
        <p:spPr>
          <a:xfrm>
            <a:off x="671512" y="2698750"/>
            <a:ext cx="7942263" cy="347662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600"/>
              </a:spcBef>
              <a:buChar char="•"/>
              <a:defRPr sz="5400"/>
            </a:pPr>
            <a:r>
              <a:t>Minimize a cost function</a:t>
            </a:r>
          </a:p>
          <a:p>
            <a:pPr lvl="1" marL="285750" indent="171450">
              <a:lnSpc>
                <a:spcPct val="80000"/>
              </a:lnSpc>
              <a:spcBef>
                <a:spcPts val="1400"/>
              </a:spcBef>
              <a:buSzTx/>
              <a:buNone/>
              <a:defRPr sz="4800"/>
            </a:pPr>
            <a:r>
              <a:t>I/O cost + </a:t>
            </a:r>
          </a:p>
          <a:p>
            <a:pPr lvl="1" marL="285750" indent="171450">
              <a:lnSpc>
                <a:spcPct val="80000"/>
              </a:lnSpc>
              <a:spcBef>
                <a:spcPts val="1400"/>
              </a:spcBef>
              <a:buSzTx/>
              <a:buNone/>
              <a:defRPr sz="4800"/>
            </a:pPr>
            <a:r>
              <a:t>CPU cost + </a:t>
            </a:r>
          </a:p>
          <a:p>
            <a:pPr lvl="1" marL="285750" indent="171450">
              <a:lnSpc>
                <a:spcPct val="80000"/>
              </a:lnSpc>
              <a:spcBef>
                <a:spcPts val="1400"/>
              </a:spcBef>
              <a:buSzTx/>
              <a:buNone/>
              <a:defRPr sz="4800"/>
            </a:pPr>
            <a:r>
              <a:t>Communication cost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How do we get completeness and disjointness?"/>
          <p:cNvSpPr txBox="1"/>
          <p:nvPr>
            <p:ph type="title" idx="4294967295"/>
          </p:nvPr>
        </p:nvSpPr>
        <p:spPr>
          <a:xfrm>
            <a:off x="658812" y="1365250"/>
            <a:ext cx="7772401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713231">
              <a:defRPr sz="3432"/>
            </a:lvl1pPr>
          </a:lstStyle>
          <a:p>
            <a:pPr/>
            <a:r>
              <a:t>How do we get completeness and disjointness?</a:t>
            </a:r>
          </a:p>
        </p:txBody>
      </p:sp>
      <p:sp>
        <p:nvSpPr>
          <p:cNvPr id="38" name="(2) “Automatically” generate fragments…"/>
          <p:cNvSpPr txBox="1"/>
          <p:nvPr>
            <p:ph type="body" sz="half" idx="4294967295"/>
          </p:nvPr>
        </p:nvSpPr>
        <p:spPr>
          <a:xfrm>
            <a:off x="658812" y="2703512"/>
            <a:ext cx="8077201" cy="26860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  <a:r>
              <a:t>(2) </a:t>
            </a:r>
            <a:r>
              <a:t>“</a:t>
            </a:r>
            <a:r>
              <a:t>Automatically</a:t>
            </a:r>
            <a:r>
              <a:t>”</a:t>
            </a:r>
            <a:r>
              <a:t> generate fragments 	</a:t>
            </a:r>
          </a:p>
          <a:p>
            <a:pPr>
              <a:buSzTx/>
              <a:buNone/>
            </a:pPr>
            <a:r>
              <a:t>	     with these properties</a:t>
            </a:r>
          </a:p>
          <a:p>
            <a:pPr algn="ctr">
              <a:buSzTx/>
              <a:buNone/>
            </a:pPr>
          </a:p>
          <a:p>
            <a:pPr algn="ctr">
              <a:buSzTx/>
              <a:buNone/>
            </a:pPr>
            <a:r>
              <a:t>   Desired simple predicates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t>Fragments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Query Optimization Issues – Statistics"/>
          <p:cNvSpPr txBox="1"/>
          <p:nvPr>
            <p:ph type="title" idx="4294967295"/>
          </p:nvPr>
        </p:nvSpPr>
        <p:spPr>
          <a:xfrm>
            <a:off x="685800" y="1012825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740663">
              <a:defRPr sz="3564"/>
            </a:lvl1pPr>
          </a:lstStyle>
          <a:p>
            <a:pPr/>
            <a:r>
              <a:t>Query Optimization Issues – Statistics</a:t>
            </a:r>
          </a:p>
        </p:txBody>
      </p:sp>
      <p:sp>
        <p:nvSpPr>
          <p:cNvPr id="529" name="Relation…"/>
          <p:cNvSpPr txBox="1"/>
          <p:nvPr>
            <p:ph type="body" idx="4294967295"/>
          </p:nvPr>
        </p:nvSpPr>
        <p:spPr>
          <a:xfrm>
            <a:off x="685800" y="2155825"/>
            <a:ext cx="7772400" cy="41814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600"/>
              </a:spcBef>
              <a:buChar char="•"/>
              <a:defRPr sz="2800"/>
            </a:pPr>
            <a:r>
              <a:t>Relation</a:t>
            </a:r>
          </a:p>
          <a:p>
            <a:pPr lvl="1" marL="742950" indent="-285750">
              <a:spcBef>
                <a:spcPts val="0"/>
              </a:spcBef>
              <a:defRPr sz="1800"/>
            </a:pPr>
            <a:r>
              <a:t>Cardinality</a:t>
            </a:r>
          </a:p>
          <a:p>
            <a:pPr lvl="1" marL="742950" indent="-285750">
              <a:spcBef>
                <a:spcPts val="0"/>
              </a:spcBef>
              <a:defRPr sz="1800"/>
            </a:pPr>
            <a:r>
              <a:t>Size of a tuple</a:t>
            </a:r>
          </a:p>
          <a:p>
            <a:pPr lvl="1" marL="742950" indent="-285750">
              <a:spcBef>
                <a:spcPts val="0"/>
              </a:spcBef>
              <a:defRPr sz="1800"/>
            </a:pPr>
            <a:r>
              <a:t>Fraction of tuples participating in a join with another relation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Attribute</a:t>
            </a:r>
          </a:p>
          <a:p>
            <a:pPr lvl="1" marL="742950" indent="-285750">
              <a:spcBef>
                <a:spcPts val="0"/>
              </a:spcBef>
              <a:defRPr sz="1800"/>
            </a:pPr>
            <a:r>
              <a:t>Cardinality of domain</a:t>
            </a:r>
          </a:p>
          <a:p>
            <a:pPr lvl="1" marL="742950" indent="-285750">
              <a:spcBef>
                <a:spcPts val="0"/>
              </a:spcBef>
              <a:defRPr sz="1800"/>
            </a:pPr>
            <a:r>
              <a:t>Actual number of distinct values</a:t>
            </a:r>
          </a:p>
          <a:p>
            <a:pPr>
              <a:spcBef>
                <a:spcPts val="600"/>
              </a:spcBef>
              <a:buChar char="•"/>
              <a:defRPr sz="2800"/>
            </a:pPr>
            <a:r>
              <a:t>Common assumptions</a:t>
            </a:r>
          </a:p>
          <a:p>
            <a:pPr lvl="1" marL="742950" indent="-285750">
              <a:spcBef>
                <a:spcPts val="0"/>
              </a:spcBef>
              <a:defRPr sz="1800">
                <a:solidFill>
                  <a:srgbClr val="FF0000"/>
                </a:solidFill>
              </a:defRPr>
            </a:pPr>
            <a:r>
              <a:t>Independence </a:t>
            </a:r>
            <a:r>
              <a:rPr>
                <a:solidFill>
                  <a:srgbClr val="000000"/>
                </a:solidFill>
              </a:rPr>
              <a:t>between different attribute values</a:t>
            </a:r>
          </a:p>
          <a:p>
            <a:pPr lvl="1" marL="742950" indent="-285750">
              <a:spcBef>
                <a:spcPts val="0"/>
              </a:spcBef>
              <a:defRPr sz="1800">
                <a:solidFill>
                  <a:srgbClr val="FF0000"/>
                </a:solidFill>
              </a:defRPr>
            </a:pPr>
            <a:r>
              <a:t>Uniform distribution </a:t>
            </a:r>
            <a:r>
              <a:rPr>
                <a:solidFill>
                  <a:srgbClr val="000000"/>
                </a:solidFill>
              </a:rPr>
              <a:t>of attribute values within their domain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Query Optimization Issues – Decision Sites"/>
          <p:cNvSpPr txBox="1"/>
          <p:nvPr>
            <p:ph type="title" idx="4294967295"/>
          </p:nvPr>
        </p:nvSpPr>
        <p:spPr>
          <a:xfrm>
            <a:off x="698500" y="931862"/>
            <a:ext cx="7772400" cy="12541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795527">
              <a:defRPr sz="3828"/>
            </a:lvl1pPr>
          </a:lstStyle>
          <a:p>
            <a:pPr/>
            <a:r>
              <a:t>Query Optimization Issues – Decision Sites</a:t>
            </a:r>
          </a:p>
        </p:txBody>
      </p:sp>
      <p:sp>
        <p:nvSpPr>
          <p:cNvPr id="532" name="Centralized…"/>
          <p:cNvSpPr txBox="1"/>
          <p:nvPr>
            <p:ph type="body" idx="4294967295"/>
          </p:nvPr>
        </p:nvSpPr>
        <p:spPr>
          <a:xfrm>
            <a:off x="685800" y="2171700"/>
            <a:ext cx="7772400" cy="42052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Char char="•"/>
              <a:defRPr sz="2400"/>
            </a:pPr>
            <a:r>
              <a:t>Centralized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000"/>
            </a:pPr>
            <a:r>
              <a:t>Single site determines the </a:t>
            </a:r>
            <a:r>
              <a:t>“</a:t>
            </a:r>
            <a:r>
              <a:t>best</a:t>
            </a:r>
            <a:r>
              <a:t>”</a:t>
            </a:r>
            <a:r>
              <a:t> schedule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000"/>
            </a:pPr>
            <a:r>
              <a:t>Simple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000"/>
            </a:pPr>
            <a:r>
              <a:t>Need knowledge about the entire distributed database</a:t>
            </a:r>
          </a:p>
          <a:p>
            <a:pPr>
              <a:lnSpc>
                <a:spcPct val="80000"/>
              </a:lnSpc>
              <a:spcBef>
                <a:spcPts val="500"/>
              </a:spcBef>
              <a:buChar char="•"/>
              <a:defRPr sz="2400"/>
            </a:pPr>
            <a:r>
              <a:t>Distributed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000"/>
            </a:pPr>
            <a:r>
              <a:t>Cooperation among sites to determine the schedule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000"/>
            </a:pPr>
            <a:r>
              <a:t>Need only local information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000"/>
            </a:pPr>
            <a:r>
              <a:t>Cost of cooperation</a:t>
            </a:r>
          </a:p>
          <a:p>
            <a:pPr>
              <a:lnSpc>
                <a:spcPct val="80000"/>
              </a:lnSpc>
              <a:spcBef>
                <a:spcPts val="500"/>
              </a:spcBef>
              <a:buChar char="•"/>
              <a:defRPr sz="2400"/>
            </a:pPr>
            <a:r>
              <a:t>Hybrid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000"/>
            </a:pPr>
            <a:r>
              <a:t>One site determines the global schedule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000"/>
            </a:pPr>
            <a:r>
              <a:t>Each site optimizes the local subqueries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Distributed Query Processing"/>
          <p:cNvSpPr txBox="1"/>
          <p:nvPr>
            <p:ph type="title" idx="4294967295"/>
          </p:nvPr>
        </p:nvSpPr>
        <p:spPr>
          <a:xfrm>
            <a:off x="685800" y="825500"/>
            <a:ext cx="7772400" cy="7715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Distributed Query Processing</a:t>
            </a:r>
          </a:p>
        </p:txBody>
      </p:sp>
      <p:sp>
        <p:nvSpPr>
          <p:cNvPr id="535" name="Calculus Query on Distributed Relations"/>
          <p:cNvSpPr txBox="1"/>
          <p:nvPr/>
        </p:nvSpPr>
        <p:spPr>
          <a:xfrm>
            <a:off x="2897184" y="1525587"/>
            <a:ext cx="3571882" cy="30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47" tIns="44447" rIns="44447" bIns="44447">
            <a:spAutoFit/>
          </a:bodyPr>
          <a:lstStyle>
            <a:lvl1pPr algn="ctr" defTabSz="457200">
              <a:lnSpc>
                <a:spcPct val="75000"/>
              </a:lnSpc>
              <a:defRPr sz="1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Calculus Query on Distributed Relations</a:t>
            </a:r>
          </a:p>
        </p:txBody>
      </p:sp>
      <p:sp>
        <p:nvSpPr>
          <p:cNvPr id="536" name="CONTROL…"/>
          <p:cNvSpPr txBox="1"/>
          <p:nvPr/>
        </p:nvSpPr>
        <p:spPr>
          <a:xfrm>
            <a:off x="1676397" y="3070225"/>
            <a:ext cx="1023944" cy="520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47" tIns="44447" rIns="44447" bIns="44447">
            <a:spAutoFit/>
          </a:bodyPr>
          <a:lstStyle/>
          <a:p>
            <a:pPr defTabSz="457200">
              <a:defRPr sz="14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CONTROL</a:t>
            </a:r>
          </a:p>
          <a:p>
            <a:pPr defTabSz="457200">
              <a:defRPr sz="14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SITE</a:t>
            </a:r>
          </a:p>
        </p:txBody>
      </p:sp>
      <p:sp>
        <p:nvSpPr>
          <p:cNvPr id="537" name="LOCAL…"/>
          <p:cNvSpPr txBox="1"/>
          <p:nvPr/>
        </p:nvSpPr>
        <p:spPr>
          <a:xfrm>
            <a:off x="1655759" y="5546725"/>
            <a:ext cx="716344" cy="520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sz="14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LOCAL</a:t>
            </a:r>
          </a:p>
          <a:p>
            <a:pPr defTabSz="457200">
              <a:defRPr sz="14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SITES</a:t>
            </a:r>
          </a:p>
        </p:txBody>
      </p:sp>
      <p:grpSp>
        <p:nvGrpSpPr>
          <p:cNvPr id="540" name="Group"/>
          <p:cNvGrpSpPr/>
          <p:nvPr/>
        </p:nvGrpSpPr>
        <p:grpSpPr>
          <a:xfrm>
            <a:off x="3636962" y="1981201"/>
            <a:ext cx="1676401" cy="466722"/>
            <a:chOff x="0" y="0"/>
            <a:chExt cx="1676400" cy="466720"/>
          </a:xfrm>
        </p:grpSpPr>
        <p:sp>
          <p:nvSpPr>
            <p:cNvPr id="538" name="Rectangle"/>
            <p:cNvSpPr/>
            <p:nvPr/>
          </p:nvSpPr>
          <p:spPr>
            <a:xfrm>
              <a:off x="0" y="49210"/>
              <a:ext cx="1676400" cy="368301"/>
            </a:xfrm>
            <a:prstGeom prst="rect">
              <a:avLst/>
            </a:prstGeom>
            <a:solidFill>
              <a:srgbClr val="7F7F7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808080">
                  <a:alpha val="39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75000"/>
                </a:lnSpc>
                <a:defRPr b="1" sz="1400"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39" name="Query…"/>
            <p:cNvSpPr txBox="1"/>
            <p:nvPr/>
          </p:nvSpPr>
          <p:spPr>
            <a:xfrm>
              <a:off x="165188" y="0"/>
              <a:ext cx="1346024" cy="4667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47" tIns="44447" rIns="44447" bIns="44447" numCol="1" anchor="ctr">
              <a:spAutoFit/>
            </a:bodyPr>
            <a:lstStyle/>
            <a:p>
              <a:pPr algn="ctr" defTabSz="457200">
                <a:lnSpc>
                  <a:spcPct val="75000"/>
                </a:lnSpc>
                <a:defRPr b="1" sz="1400"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Query</a:t>
              </a:r>
            </a:p>
            <a:p>
              <a:pPr algn="ctr" defTabSz="457200">
                <a:lnSpc>
                  <a:spcPct val="75000"/>
                </a:lnSpc>
                <a:defRPr b="1" sz="1400"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Decomposition</a:t>
              </a:r>
            </a:p>
          </p:txBody>
        </p:sp>
      </p:grpSp>
      <p:grpSp>
        <p:nvGrpSpPr>
          <p:cNvPr id="543" name="Group"/>
          <p:cNvGrpSpPr/>
          <p:nvPr/>
        </p:nvGrpSpPr>
        <p:grpSpPr>
          <a:xfrm>
            <a:off x="3636962" y="3195004"/>
            <a:ext cx="1676401" cy="477517"/>
            <a:chOff x="0" y="0"/>
            <a:chExt cx="1676400" cy="477516"/>
          </a:xfrm>
        </p:grpSpPr>
        <p:sp>
          <p:nvSpPr>
            <p:cNvPr id="541" name="Rectangle"/>
            <p:cNvSpPr/>
            <p:nvPr/>
          </p:nvSpPr>
          <p:spPr>
            <a:xfrm>
              <a:off x="0" y="54607"/>
              <a:ext cx="1676400" cy="368302"/>
            </a:xfrm>
            <a:prstGeom prst="rect">
              <a:avLst/>
            </a:prstGeom>
            <a:solidFill>
              <a:srgbClr val="7F7F7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808080">
                  <a:alpha val="39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0000"/>
                </a:lnSpc>
                <a:defRPr b="1" sz="1400"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42" name="Data…"/>
            <p:cNvSpPr txBox="1"/>
            <p:nvPr/>
          </p:nvSpPr>
          <p:spPr>
            <a:xfrm>
              <a:off x="288685" y="0"/>
              <a:ext cx="1099030" cy="477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47" tIns="44447" rIns="44447" bIns="44447" numCol="1" anchor="ctr">
              <a:spAutoFit/>
            </a:bodyPr>
            <a:lstStyle/>
            <a:p>
              <a:pPr algn="ctr" defTabSz="457200">
                <a:lnSpc>
                  <a:spcPct val="80000"/>
                </a:lnSpc>
                <a:defRPr b="1" sz="1400"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Data</a:t>
              </a:r>
            </a:p>
            <a:p>
              <a:pPr algn="ctr" defTabSz="457200">
                <a:lnSpc>
                  <a:spcPct val="80000"/>
                </a:lnSpc>
                <a:defRPr b="1" sz="1400"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Localization</a:t>
              </a:r>
            </a:p>
          </p:txBody>
        </p:sp>
      </p:grpSp>
      <p:sp>
        <p:nvSpPr>
          <p:cNvPr id="544" name="Algebraic Query on Distributed…"/>
          <p:cNvSpPr txBox="1"/>
          <p:nvPr/>
        </p:nvSpPr>
        <p:spPr>
          <a:xfrm>
            <a:off x="3173848" y="2608262"/>
            <a:ext cx="2601041" cy="46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algn="ctr" defTabSz="457200">
              <a:lnSpc>
                <a:spcPct val="75000"/>
              </a:lnSpc>
              <a:defRPr sz="14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Algebraic Query on Distributed</a:t>
            </a:r>
          </a:p>
          <a:p>
            <a:pPr algn="ctr" defTabSz="457200">
              <a:lnSpc>
                <a:spcPct val="75000"/>
              </a:lnSpc>
              <a:defRPr sz="14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Relations</a:t>
            </a:r>
          </a:p>
        </p:txBody>
      </p:sp>
      <p:grpSp>
        <p:nvGrpSpPr>
          <p:cNvPr id="547" name="Group"/>
          <p:cNvGrpSpPr/>
          <p:nvPr/>
        </p:nvGrpSpPr>
        <p:grpSpPr>
          <a:xfrm>
            <a:off x="3636962" y="4236404"/>
            <a:ext cx="1676401" cy="477517"/>
            <a:chOff x="0" y="0"/>
            <a:chExt cx="1676400" cy="477516"/>
          </a:xfrm>
        </p:grpSpPr>
        <p:sp>
          <p:nvSpPr>
            <p:cNvPr id="545" name="Rectangle"/>
            <p:cNvSpPr/>
            <p:nvPr/>
          </p:nvSpPr>
          <p:spPr>
            <a:xfrm>
              <a:off x="0" y="54607"/>
              <a:ext cx="1676400" cy="368302"/>
            </a:xfrm>
            <a:prstGeom prst="rect">
              <a:avLst/>
            </a:prstGeom>
            <a:solidFill>
              <a:srgbClr val="7F7F7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808080">
                  <a:alpha val="39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0000"/>
                </a:lnSpc>
                <a:defRPr b="1" sz="1400"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46" name="Global…"/>
            <p:cNvSpPr txBox="1"/>
            <p:nvPr/>
          </p:nvSpPr>
          <p:spPr>
            <a:xfrm>
              <a:off x="239330" y="0"/>
              <a:ext cx="1197740" cy="477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47" tIns="44447" rIns="44447" bIns="44447" numCol="1" anchor="ctr">
              <a:spAutoFit/>
            </a:bodyPr>
            <a:lstStyle/>
            <a:p>
              <a:pPr algn="ctr" defTabSz="457200">
                <a:lnSpc>
                  <a:spcPct val="80000"/>
                </a:lnSpc>
                <a:defRPr b="1" sz="1400"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Global</a:t>
              </a:r>
            </a:p>
            <a:p>
              <a:pPr algn="ctr" defTabSz="457200">
                <a:lnSpc>
                  <a:spcPct val="80000"/>
                </a:lnSpc>
                <a:defRPr b="1" sz="1400"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Optimization</a:t>
              </a:r>
            </a:p>
          </p:txBody>
        </p:sp>
      </p:grpSp>
      <p:sp>
        <p:nvSpPr>
          <p:cNvPr id="548" name="Fragment Query"/>
          <p:cNvSpPr txBox="1"/>
          <p:nvPr/>
        </p:nvSpPr>
        <p:spPr>
          <a:xfrm>
            <a:off x="3771244" y="3775075"/>
            <a:ext cx="1407837" cy="304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>
            <a:lvl1pPr algn="ctr" defTabSz="457200">
              <a:defRPr sz="1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Fragment Query</a:t>
            </a:r>
          </a:p>
        </p:txBody>
      </p:sp>
      <p:grpSp>
        <p:nvGrpSpPr>
          <p:cNvPr id="551" name="Group"/>
          <p:cNvGrpSpPr/>
          <p:nvPr/>
        </p:nvGrpSpPr>
        <p:grpSpPr>
          <a:xfrm>
            <a:off x="3636962" y="5506404"/>
            <a:ext cx="1676401" cy="477517"/>
            <a:chOff x="0" y="0"/>
            <a:chExt cx="1676400" cy="477516"/>
          </a:xfrm>
        </p:grpSpPr>
        <p:sp>
          <p:nvSpPr>
            <p:cNvPr id="549" name="Rectangle"/>
            <p:cNvSpPr/>
            <p:nvPr/>
          </p:nvSpPr>
          <p:spPr>
            <a:xfrm>
              <a:off x="0" y="54607"/>
              <a:ext cx="1676400" cy="368302"/>
            </a:xfrm>
            <a:prstGeom prst="rect">
              <a:avLst/>
            </a:prstGeom>
            <a:solidFill>
              <a:srgbClr val="7F7F7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50800" dist="38100" dir="2700000">
                <a:srgbClr val="808080">
                  <a:alpha val="39999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lnSpc>
                  <a:spcPct val="80000"/>
                </a:lnSpc>
                <a:defRPr b="1" sz="1400"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50" name="Local…"/>
            <p:cNvSpPr txBox="1"/>
            <p:nvPr/>
          </p:nvSpPr>
          <p:spPr>
            <a:xfrm>
              <a:off x="239330" y="0"/>
              <a:ext cx="1197740" cy="477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47" tIns="44447" rIns="44447" bIns="44447" numCol="1" anchor="ctr">
              <a:spAutoFit/>
            </a:bodyPr>
            <a:lstStyle/>
            <a:p>
              <a:pPr algn="ctr" defTabSz="457200">
                <a:lnSpc>
                  <a:spcPct val="80000"/>
                </a:lnSpc>
                <a:defRPr b="1" sz="1400"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Local</a:t>
              </a:r>
            </a:p>
            <a:p>
              <a:pPr algn="ctr" defTabSz="457200">
                <a:lnSpc>
                  <a:spcPct val="80000"/>
                </a:lnSpc>
                <a:defRPr b="1" sz="1400"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Optimization</a:t>
              </a:r>
            </a:p>
          </p:txBody>
        </p:sp>
      </p:grpSp>
      <p:sp>
        <p:nvSpPr>
          <p:cNvPr id="552" name="Optimized Fragment Query…"/>
          <p:cNvSpPr txBox="1"/>
          <p:nvPr/>
        </p:nvSpPr>
        <p:spPr>
          <a:xfrm>
            <a:off x="3122868" y="4919662"/>
            <a:ext cx="2706176" cy="46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algn="ctr" defTabSz="457200">
              <a:lnSpc>
                <a:spcPct val="75000"/>
              </a:lnSpc>
              <a:defRPr sz="14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Optimized Fragment Query</a:t>
            </a:r>
          </a:p>
          <a:p>
            <a:pPr algn="ctr" defTabSz="457200">
              <a:lnSpc>
                <a:spcPct val="75000"/>
              </a:lnSpc>
              <a:defRPr sz="1400">
                <a:latin typeface="Book Antiqua"/>
                <a:ea typeface="Book Antiqua"/>
                <a:cs typeface="Book Antiqua"/>
                <a:sym typeface="Book Antiqua"/>
              </a:defRPr>
            </a:pPr>
            <a:r>
              <a:t>with Communication Operations</a:t>
            </a:r>
          </a:p>
        </p:txBody>
      </p:sp>
      <p:sp>
        <p:nvSpPr>
          <p:cNvPr id="553" name="Optimized Local Queries"/>
          <p:cNvSpPr txBox="1"/>
          <p:nvPr/>
        </p:nvSpPr>
        <p:spPr>
          <a:xfrm>
            <a:off x="3352797" y="6143625"/>
            <a:ext cx="2298706" cy="304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47" tIns="44447" rIns="44447" bIns="44447">
            <a:spAutoFit/>
          </a:bodyPr>
          <a:lstStyle>
            <a:lvl1pPr algn="ctr" defTabSz="457200">
              <a:lnSpc>
                <a:spcPct val="75000"/>
              </a:lnSpc>
              <a:defRPr sz="1400">
                <a:latin typeface="Book Antiqua"/>
                <a:ea typeface="Book Antiqua"/>
                <a:cs typeface="Book Antiqua"/>
                <a:sym typeface="Book Antiqua"/>
              </a:defRPr>
            </a:lvl1pPr>
          </a:lstStyle>
          <a:p>
            <a:pPr/>
            <a:r>
              <a:t>Optimized Local Queries</a:t>
            </a:r>
          </a:p>
        </p:txBody>
      </p:sp>
      <p:sp>
        <p:nvSpPr>
          <p:cNvPr id="554" name="Line"/>
          <p:cNvSpPr/>
          <p:nvPr/>
        </p:nvSpPr>
        <p:spPr>
          <a:xfrm flipV="1">
            <a:off x="4475162" y="5954712"/>
            <a:ext cx="1" cy="266701"/>
          </a:xfrm>
          <a:prstGeom prst="line">
            <a:avLst/>
          </a:prstGeom>
          <a:ln w="127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5" name="Line"/>
          <p:cNvSpPr/>
          <p:nvPr/>
        </p:nvSpPr>
        <p:spPr>
          <a:xfrm flipV="1">
            <a:off x="4475162" y="5287962"/>
            <a:ext cx="1" cy="266701"/>
          </a:xfrm>
          <a:prstGeom prst="line">
            <a:avLst/>
          </a:prstGeom>
          <a:ln w="127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6" name="Line"/>
          <p:cNvSpPr/>
          <p:nvPr/>
        </p:nvSpPr>
        <p:spPr>
          <a:xfrm flipV="1">
            <a:off x="4475162" y="4697412"/>
            <a:ext cx="1" cy="266701"/>
          </a:xfrm>
          <a:prstGeom prst="line">
            <a:avLst/>
          </a:prstGeom>
          <a:ln w="127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7" name="Line"/>
          <p:cNvSpPr/>
          <p:nvPr/>
        </p:nvSpPr>
        <p:spPr>
          <a:xfrm flipV="1">
            <a:off x="4475162" y="4037012"/>
            <a:ext cx="1" cy="266701"/>
          </a:xfrm>
          <a:prstGeom prst="line">
            <a:avLst/>
          </a:prstGeom>
          <a:ln w="127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8" name="Line"/>
          <p:cNvSpPr/>
          <p:nvPr/>
        </p:nvSpPr>
        <p:spPr>
          <a:xfrm flipV="1">
            <a:off x="4475162" y="3630612"/>
            <a:ext cx="1" cy="266701"/>
          </a:xfrm>
          <a:prstGeom prst="line">
            <a:avLst/>
          </a:prstGeom>
          <a:ln w="127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9" name="Line"/>
          <p:cNvSpPr/>
          <p:nvPr/>
        </p:nvSpPr>
        <p:spPr>
          <a:xfrm flipV="1">
            <a:off x="4475162" y="2957512"/>
            <a:ext cx="1" cy="266701"/>
          </a:xfrm>
          <a:prstGeom prst="line">
            <a:avLst/>
          </a:prstGeom>
          <a:ln w="127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0" name="Line"/>
          <p:cNvSpPr/>
          <p:nvPr/>
        </p:nvSpPr>
        <p:spPr>
          <a:xfrm flipV="1">
            <a:off x="4475162" y="2411412"/>
            <a:ext cx="1" cy="266701"/>
          </a:xfrm>
          <a:prstGeom prst="line">
            <a:avLst/>
          </a:prstGeom>
          <a:ln w="127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61" name="Line"/>
          <p:cNvSpPr/>
          <p:nvPr/>
        </p:nvSpPr>
        <p:spPr>
          <a:xfrm flipV="1">
            <a:off x="4475162" y="1763712"/>
            <a:ext cx="1" cy="266701"/>
          </a:xfrm>
          <a:prstGeom prst="line">
            <a:avLst/>
          </a:prstGeom>
          <a:ln w="127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64" name="Group"/>
          <p:cNvGrpSpPr/>
          <p:nvPr/>
        </p:nvGrpSpPr>
        <p:grpSpPr>
          <a:xfrm>
            <a:off x="6534150" y="1960562"/>
            <a:ext cx="1447800" cy="508001"/>
            <a:chOff x="0" y="0"/>
            <a:chExt cx="1447799" cy="508000"/>
          </a:xfrm>
        </p:grpSpPr>
        <p:sp>
          <p:nvSpPr>
            <p:cNvPr id="562" name="Oval"/>
            <p:cNvSpPr/>
            <p:nvPr/>
          </p:nvSpPr>
          <p:spPr>
            <a:xfrm>
              <a:off x="0" y="0"/>
              <a:ext cx="1447800" cy="508000"/>
            </a:xfrm>
            <a:prstGeom prst="ellipse">
              <a:avLst/>
            </a:prstGeom>
            <a:solidFill>
              <a:srgbClr val="037C0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63500" dist="107763" dir="2700000">
                <a:srgbClr val="037C03">
                  <a:alpha val="74996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b="1" sz="1200">
                  <a:solidFill>
                    <a:srgbClr val="FFFFFF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63" name="GLOBAL…"/>
            <p:cNvSpPr txBox="1"/>
            <p:nvPr/>
          </p:nvSpPr>
          <p:spPr>
            <a:xfrm>
              <a:off x="326034" y="31752"/>
              <a:ext cx="795732" cy="444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47" tIns="44447" rIns="44447" bIns="44447" numCol="1" anchor="ctr">
              <a:spAutoFit/>
            </a:bodyPr>
            <a:lstStyle/>
            <a:p>
              <a:pPr algn="ctr" defTabSz="457200">
                <a:defRPr b="1" sz="1200">
                  <a:solidFill>
                    <a:srgbClr val="FFFFFF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GLOBAL</a:t>
              </a:r>
            </a:p>
            <a:p>
              <a:pPr algn="ctr" defTabSz="457200">
                <a:defRPr b="1" sz="1200">
                  <a:solidFill>
                    <a:srgbClr val="FFFFFF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SCHEMA</a:t>
              </a:r>
            </a:p>
          </p:txBody>
        </p:sp>
      </p:grpSp>
      <p:grpSp>
        <p:nvGrpSpPr>
          <p:cNvPr id="567" name="Group"/>
          <p:cNvGrpSpPr/>
          <p:nvPr/>
        </p:nvGrpSpPr>
        <p:grpSpPr>
          <a:xfrm>
            <a:off x="6534150" y="3179762"/>
            <a:ext cx="1447800" cy="508001"/>
            <a:chOff x="0" y="0"/>
            <a:chExt cx="1447799" cy="508000"/>
          </a:xfrm>
        </p:grpSpPr>
        <p:sp>
          <p:nvSpPr>
            <p:cNvPr id="565" name="Oval"/>
            <p:cNvSpPr/>
            <p:nvPr/>
          </p:nvSpPr>
          <p:spPr>
            <a:xfrm>
              <a:off x="0" y="0"/>
              <a:ext cx="1447800" cy="508000"/>
            </a:xfrm>
            <a:prstGeom prst="ellipse">
              <a:avLst/>
            </a:prstGeom>
            <a:solidFill>
              <a:srgbClr val="037C0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63500" dist="107763" dir="2700000">
                <a:srgbClr val="037C03">
                  <a:alpha val="74996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b="1" sz="1200">
                  <a:solidFill>
                    <a:srgbClr val="FFFFFF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66" name="FRAGMENT…"/>
            <p:cNvSpPr txBox="1"/>
            <p:nvPr/>
          </p:nvSpPr>
          <p:spPr>
            <a:xfrm>
              <a:off x="215901" y="31752"/>
              <a:ext cx="1015997" cy="444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47" tIns="44447" rIns="44447" bIns="44447" numCol="1" anchor="ctr">
              <a:spAutoFit/>
            </a:bodyPr>
            <a:lstStyle/>
            <a:p>
              <a:pPr algn="ctr" defTabSz="457200">
                <a:defRPr b="1" sz="1200">
                  <a:solidFill>
                    <a:srgbClr val="FFFFFF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FRAGMENT</a:t>
              </a:r>
            </a:p>
            <a:p>
              <a:pPr algn="ctr" defTabSz="457200">
                <a:defRPr b="1" sz="1200">
                  <a:solidFill>
                    <a:srgbClr val="FFFFFF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SCHEMA</a:t>
              </a:r>
            </a:p>
          </p:txBody>
        </p:sp>
      </p:grpSp>
      <p:grpSp>
        <p:nvGrpSpPr>
          <p:cNvPr id="570" name="Group"/>
          <p:cNvGrpSpPr/>
          <p:nvPr/>
        </p:nvGrpSpPr>
        <p:grpSpPr>
          <a:xfrm>
            <a:off x="6534150" y="4221162"/>
            <a:ext cx="1447800" cy="508001"/>
            <a:chOff x="0" y="0"/>
            <a:chExt cx="1447799" cy="508000"/>
          </a:xfrm>
        </p:grpSpPr>
        <p:sp>
          <p:nvSpPr>
            <p:cNvPr id="568" name="Oval"/>
            <p:cNvSpPr/>
            <p:nvPr/>
          </p:nvSpPr>
          <p:spPr>
            <a:xfrm>
              <a:off x="0" y="0"/>
              <a:ext cx="1447800" cy="508000"/>
            </a:xfrm>
            <a:prstGeom prst="ellipse">
              <a:avLst/>
            </a:prstGeom>
            <a:solidFill>
              <a:srgbClr val="037C0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63500" dist="107763" dir="2700000">
                <a:srgbClr val="037C03">
                  <a:alpha val="74996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b="1" sz="1200">
                  <a:solidFill>
                    <a:srgbClr val="FFFFFF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69" name="STATS ON…"/>
            <p:cNvSpPr txBox="1"/>
            <p:nvPr/>
          </p:nvSpPr>
          <p:spPr>
            <a:xfrm>
              <a:off x="169355" y="31752"/>
              <a:ext cx="1109089" cy="444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47" tIns="44447" rIns="44447" bIns="44447" numCol="1" anchor="ctr">
              <a:spAutoFit/>
            </a:bodyPr>
            <a:lstStyle/>
            <a:p>
              <a:pPr algn="ctr" defTabSz="457200">
                <a:defRPr b="1" sz="1200">
                  <a:solidFill>
                    <a:srgbClr val="FFFFFF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STATS ON</a:t>
              </a:r>
            </a:p>
            <a:p>
              <a:pPr algn="ctr" defTabSz="457200">
                <a:defRPr b="1" sz="1200">
                  <a:solidFill>
                    <a:srgbClr val="FFFFFF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FRAGMENTS</a:t>
              </a:r>
            </a:p>
          </p:txBody>
        </p:sp>
      </p:grpSp>
      <p:grpSp>
        <p:nvGrpSpPr>
          <p:cNvPr id="573" name="Group"/>
          <p:cNvGrpSpPr/>
          <p:nvPr/>
        </p:nvGrpSpPr>
        <p:grpSpPr>
          <a:xfrm>
            <a:off x="6534150" y="5491162"/>
            <a:ext cx="1447800" cy="508001"/>
            <a:chOff x="0" y="0"/>
            <a:chExt cx="1447799" cy="508000"/>
          </a:xfrm>
        </p:grpSpPr>
        <p:sp>
          <p:nvSpPr>
            <p:cNvPr id="571" name="Oval"/>
            <p:cNvSpPr/>
            <p:nvPr/>
          </p:nvSpPr>
          <p:spPr>
            <a:xfrm>
              <a:off x="0" y="0"/>
              <a:ext cx="1447800" cy="508000"/>
            </a:xfrm>
            <a:prstGeom prst="ellipse">
              <a:avLst/>
            </a:prstGeom>
            <a:solidFill>
              <a:srgbClr val="037C0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>
              <a:outerShdw sx="100000" sy="100000" kx="0" ky="0" algn="b" rotWithShape="0" blurRad="63500" dist="107763" dir="2700000">
                <a:srgbClr val="037C03">
                  <a:alpha val="74996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b="1" sz="1200">
                  <a:solidFill>
                    <a:srgbClr val="FFFFFF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</a:p>
          </p:txBody>
        </p:sp>
        <p:sp>
          <p:nvSpPr>
            <p:cNvPr id="572" name="LOCAL…"/>
            <p:cNvSpPr txBox="1"/>
            <p:nvPr/>
          </p:nvSpPr>
          <p:spPr>
            <a:xfrm>
              <a:off x="279488" y="31752"/>
              <a:ext cx="888824" cy="444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47" tIns="44447" rIns="44447" bIns="44447" numCol="1" anchor="ctr">
              <a:spAutoFit/>
            </a:bodyPr>
            <a:lstStyle/>
            <a:p>
              <a:pPr algn="ctr" defTabSz="457200">
                <a:defRPr b="1" sz="1200">
                  <a:solidFill>
                    <a:srgbClr val="FFFFFF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LOCAL</a:t>
              </a:r>
            </a:p>
            <a:p>
              <a:pPr algn="ctr" defTabSz="457200">
                <a:defRPr b="1" sz="1200">
                  <a:solidFill>
                    <a:srgbClr val="FFFFFF"/>
                  </a:solidFill>
                  <a:latin typeface="Book Antiqua"/>
                  <a:ea typeface="Book Antiqua"/>
                  <a:cs typeface="Book Antiqua"/>
                  <a:sym typeface="Book Antiqua"/>
                </a:defRPr>
              </a:pPr>
              <a:r>
                <a:t>SCHEMAS</a:t>
              </a:r>
            </a:p>
          </p:txBody>
        </p:sp>
      </p:grpSp>
      <p:sp>
        <p:nvSpPr>
          <p:cNvPr id="574" name="Line"/>
          <p:cNvSpPr/>
          <p:nvPr/>
        </p:nvSpPr>
        <p:spPr>
          <a:xfrm flipH="1">
            <a:off x="5334000" y="2208212"/>
            <a:ext cx="1193800" cy="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5" name="Line"/>
          <p:cNvSpPr/>
          <p:nvPr/>
        </p:nvSpPr>
        <p:spPr>
          <a:xfrm flipH="1">
            <a:off x="5334000" y="3440112"/>
            <a:ext cx="1193800" cy="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6" name="Line"/>
          <p:cNvSpPr/>
          <p:nvPr/>
        </p:nvSpPr>
        <p:spPr>
          <a:xfrm flipH="1">
            <a:off x="5334000" y="4468812"/>
            <a:ext cx="1193800" cy="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7" name="Line"/>
          <p:cNvSpPr/>
          <p:nvPr/>
        </p:nvSpPr>
        <p:spPr>
          <a:xfrm flipH="1">
            <a:off x="5321300" y="5751512"/>
            <a:ext cx="1193800" cy="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8" name="Line"/>
          <p:cNvSpPr/>
          <p:nvPr/>
        </p:nvSpPr>
        <p:spPr>
          <a:xfrm>
            <a:off x="2819400" y="1916112"/>
            <a:ext cx="381000" cy="281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pPr>
          </a:p>
        </p:txBody>
      </p:sp>
      <p:sp>
        <p:nvSpPr>
          <p:cNvPr id="579" name="Line"/>
          <p:cNvSpPr/>
          <p:nvPr/>
        </p:nvSpPr>
        <p:spPr>
          <a:xfrm>
            <a:off x="2895600" y="5421312"/>
            <a:ext cx="304800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Book Antiqua"/>
                <a:ea typeface="Book Antiqua"/>
                <a:cs typeface="Book Antiqua"/>
                <a:sym typeface="Book Antiqu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Query Processing"/>
          <p:cNvSpPr txBox="1"/>
          <p:nvPr>
            <p:ph type="title" idx="4294967295"/>
          </p:nvPr>
        </p:nvSpPr>
        <p:spPr>
          <a:xfrm>
            <a:off x="676275" y="911225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Query Processing</a:t>
            </a:r>
          </a:p>
        </p:txBody>
      </p:sp>
      <p:sp>
        <p:nvSpPr>
          <p:cNvPr id="582" name="Decomposition…"/>
          <p:cNvSpPr txBox="1"/>
          <p:nvPr>
            <p:ph type="body" idx="4294967295"/>
          </p:nvPr>
        </p:nvSpPr>
        <p:spPr>
          <a:xfrm>
            <a:off x="685800" y="2171700"/>
            <a:ext cx="7772400" cy="3924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Decomposition</a:t>
            </a:r>
          </a:p>
          <a:p>
            <a:pPr>
              <a:buChar char="•"/>
            </a:pPr>
            <a:r>
              <a:t>Localization</a:t>
            </a:r>
          </a:p>
          <a:p>
            <a:pPr>
              <a:buChar char="•"/>
            </a:pPr>
            <a:r>
              <a:t>Optimization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Decomposition"/>
          <p:cNvSpPr txBox="1"/>
          <p:nvPr>
            <p:ph type="title" idx="4294967295"/>
          </p:nvPr>
        </p:nvSpPr>
        <p:spPr>
          <a:xfrm>
            <a:off x="547687" y="893762"/>
            <a:ext cx="7772401" cy="106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Decomposition</a:t>
            </a:r>
          </a:p>
        </p:txBody>
      </p:sp>
      <p:sp>
        <p:nvSpPr>
          <p:cNvPr id="585" name="Same as in centralized system…"/>
          <p:cNvSpPr txBox="1"/>
          <p:nvPr>
            <p:ph type="body" idx="4294967295"/>
          </p:nvPr>
        </p:nvSpPr>
        <p:spPr>
          <a:xfrm>
            <a:off x="685800" y="1924050"/>
            <a:ext cx="7772400" cy="38671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Same as in centralized system</a:t>
            </a:r>
          </a:p>
          <a:p>
            <a:pPr>
              <a:buSzTx/>
              <a:buNone/>
            </a:pPr>
          </a:p>
          <a:p>
            <a:pPr>
              <a:buChar char="•"/>
            </a:pPr>
            <a:r>
              <a:t>Normalization</a:t>
            </a:r>
          </a:p>
          <a:p>
            <a:pPr>
              <a:buChar char="•"/>
            </a:pPr>
            <a:r>
              <a:t>Eliminating redundancy</a:t>
            </a:r>
          </a:p>
          <a:p>
            <a:pPr>
              <a:buChar char="•"/>
            </a:pPr>
            <a:r>
              <a:t>Algebraic rewriting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Normalization"/>
          <p:cNvSpPr txBox="1"/>
          <p:nvPr>
            <p:ph type="title" idx="4294967295"/>
          </p:nvPr>
        </p:nvSpPr>
        <p:spPr>
          <a:xfrm>
            <a:off x="685800" y="923925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Normalization</a:t>
            </a:r>
          </a:p>
        </p:txBody>
      </p:sp>
      <p:sp>
        <p:nvSpPr>
          <p:cNvPr id="588" name="Convert from general language to a “standard” form (e.g.,  Relational Algebra)"/>
          <p:cNvSpPr txBox="1"/>
          <p:nvPr>
            <p:ph type="body" idx="4294967295"/>
          </p:nvPr>
        </p:nvSpPr>
        <p:spPr>
          <a:xfrm>
            <a:off x="381000" y="1965325"/>
            <a:ext cx="82296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Convert from general language to a </a:t>
            </a:r>
            <a:r>
              <a:t>“</a:t>
            </a:r>
            <a:r>
              <a:t>standard</a:t>
            </a:r>
            <a:r>
              <a:t>”</a:t>
            </a:r>
            <a:r>
              <a:t> form (e.g.,  Relational Algebra)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Example"/>
          <p:cNvSpPr txBox="1"/>
          <p:nvPr>
            <p:ph type="title" idx="4294967295"/>
          </p:nvPr>
        </p:nvSpPr>
        <p:spPr>
          <a:xfrm>
            <a:off x="533400" y="839787"/>
            <a:ext cx="7772400" cy="8191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Example</a:t>
            </a:r>
          </a:p>
        </p:txBody>
      </p:sp>
      <p:sp>
        <p:nvSpPr>
          <p:cNvPr id="591" name="Select A,C…"/>
          <p:cNvSpPr txBox="1"/>
          <p:nvPr>
            <p:ph type="body" idx="4294967295"/>
          </p:nvPr>
        </p:nvSpPr>
        <p:spPr>
          <a:xfrm>
            <a:off x="609600" y="15240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4032" indent="-264032" defTabSz="704087">
              <a:spcBef>
                <a:spcPts val="400"/>
              </a:spcBef>
              <a:buSzTx/>
              <a:buNone/>
              <a:defRPr sz="1848">
                <a:latin typeface="Tahoma"/>
                <a:ea typeface="Tahoma"/>
                <a:cs typeface="Tahoma"/>
                <a:sym typeface="Tahoma"/>
              </a:defRPr>
            </a:pPr>
            <a:r>
              <a:t>Select A,C</a:t>
            </a:r>
          </a:p>
          <a:p>
            <a:pPr marL="264032" indent="-264032" defTabSz="704087">
              <a:spcBef>
                <a:spcPts val="400"/>
              </a:spcBef>
              <a:buSzTx/>
              <a:buNone/>
              <a:defRPr sz="1848">
                <a:latin typeface="Tahoma"/>
                <a:ea typeface="Tahoma"/>
                <a:cs typeface="Tahoma"/>
                <a:sym typeface="Tahoma"/>
              </a:defRPr>
            </a:pPr>
            <a:r>
              <a:t>From R,S</a:t>
            </a:r>
          </a:p>
          <a:p>
            <a:pPr marL="264032" indent="-264032" defTabSz="704087">
              <a:spcBef>
                <a:spcPts val="400"/>
              </a:spcBef>
              <a:buSzTx/>
              <a:buNone/>
              <a:defRPr sz="1848">
                <a:latin typeface="Tahoma"/>
                <a:ea typeface="Tahoma"/>
                <a:cs typeface="Tahoma"/>
                <a:sym typeface="Tahoma"/>
              </a:defRPr>
            </a:pPr>
            <a:r>
              <a:t>Where (R.B=1 and S.D=2) or (R.C&gt;3 and S.D.=2)</a:t>
            </a:r>
          </a:p>
          <a:p>
            <a:pPr marL="264032" indent="-264032" defTabSz="704087">
              <a:spcBef>
                <a:spcPts val="500"/>
              </a:spcBef>
              <a:buSzTx/>
              <a:buNone/>
              <a:defRPr sz="1848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64032" indent="-264032" defTabSz="704087">
              <a:spcBef>
                <a:spcPts val="500"/>
              </a:spcBef>
              <a:buSzTx/>
              <a:buNone/>
              <a:defRPr sz="1848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64032" indent="-264032" defTabSz="704087">
              <a:spcBef>
                <a:spcPts val="800"/>
              </a:spcBef>
              <a:buSzTx/>
              <a:buNone/>
              <a:defRPr sz="2464">
                <a:latin typeface="Tahoma"/>
                <a:ea typeface="Tahoma"/>
                <a:cs typeface="Tahoma"/>
                <a:sym typeface="Tahoma"/>
              </a:defRPr>
            </a:pPr>
            <a:r>
              <a:t>		</a:t>
            </a:r>
            <a:r>
              <a:rPr sz="3696">
                <a:latin typeface="Symbol"/>
                <a:ea typeface="Symbol"/>
                <a:cs typeface="Symbol"/>
                <a:sym typeface="Symbol"/>
              </a:rPr>
              <a:t>s </a:t>
            </a:r>
            <a:r>
              <a:rPr sz="1848"/>
              <a:t>(R.B=1 v R.C&gt;3) </a:t>
            </a:r>
            <a:r>
              <a:rPr sz="1848">
                <a:latin typeface="Symbol"/>
                <a:ea typeface="Symbol"/>
                <a:cs typeface="Symbol"/>
                <a:sym typeface="Symbol"/>
              </a:rPr>
              <a:t>Ù</a:t>
            </a:r>
            <a:r>
              <a:rPr sz="1848"/>
              <a:t> S.D.=2</a:t>
            </a:r>
            <a:endParaRPr sz="3696"/>
          </a:p>
          <a:p>
            <a:pPr marL="264032" indent="-264032" defTabSz="704087">
              <a:spcBef>
                <a:spcPts val="500"/>
              </a:spcBef>
              <a:buSzTx/>
              <a:buNone/>
              <a:defRPr sz="3696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64032" indent="-264032" defTabSz="704087">
              <a:spcBef>
                <a:spcPts val="500"/>
              </a:spcBef>
              <a:buSzTx/>
              <a:buNone/>
              <a:defRPr sz="2464">
                <a:latin typeface="Tahoma"/>
                <a:ea typeface="Tahoma"/>
                <a:cs typeface="Tahoma"/>
                <a:sym typeface="Tahoma"/>
              </a:defRPr>
            </a:pPr>
            <a:r>
              <a:t>R			S</a:t>
            </a:r>
            <a:endParaRPr sz="3696"/>
          </a:p>
          <a:p>
            <a:pPr marL="264032" indent="-264032" defTabSz="704087">
              <a:spcBef>
                <a:spcPts val="800"/>
              </a:spcBef>
              <a:buSzTx/>
              <a:buNone/>
              <a:defRPr sz="3696">
                <a:latin typeface="Tahoma"/>
                <a:ea typeface="Tahoma"/>
                <a:cs typeface="Tahoma"/>
                <a:sym typeface="Tahoma"/>
              </a:defRPr>
            </a:pPr>
            <a:r>
              <a:t>		</a:t>
            </a:r>
          </a:p>
        </p:txBody>
      </p:sp>
      <p:sp>
        <p:nvSpPr>
          <p:cNvPr id="592" name="Shape"/>
          <p:cNvSpPr/>
          <p:nvPr/>
        </p:nvSpPr>
        <p:spPr>
          <a:xfrm rot="16200000">
            <a:off x="1600200" y="4789487"/>
            <a:ext cx="3048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593" name="Line"/>
          <p:cNvSpPr/>
          <p:nvPr/>
        </p:nvSpPr>
        <p:spPr>
          <a:xfrm>
            <a:off x="1752600" y="4484687"/>
            <a:ext cx="0" cy="3048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4" name="Line"/>
          <p:cNvSpPr/>
          <p:nvPr/>
        </p:nvSpPr>
        <p:spPr>
          <a:xfrm flipH="1">
            <a:off x="1066800" y="5246687"/>
            <a:ext cx="304800" cy="228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5" name="Line"/>
          <p:cNvSpPr/>
          <p:nvPr/>
        </p:nvSpPr>
        <p:spPr>
          <a:xfrm>
            <a:off x="2133600" y="5246687"/>
            <a:ext cx="304800" cy="228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6" name="Conjunctive…"/>
          <p:cNvSpPr txBox="1"/>
          <p:nvPr/>
        </p:nvSpPr>
        <p:spPr>
          <a:xfrm>
            <a:off x="6420930" y="4994592"/>
            <a:ext cx="1350390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 defTabSz="457200"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Conjunctive </a:t>
            </a:r>
          </a:p>
          <a:p>
            <a:pPr algn="ctr" defTabSz="457200"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normal</a:t>
            </a:r>
          </a:p>
          <a:p>
            <a:pPr algn="ctr" defTabSz="457200"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form</a:t>
            </a:r>
          </a:p>
        </p:txBody>
      </p:sp>
      <p:sp>
        <p:nvSpPr>
          <p:cNvPr id="597" name="Line"/>
          <p:cNvSpPr/>
          <p:nvPr/>
        </p:nvSpPr>
        <p:spPr>
          <a:xfrm flipH="1" flipV="1">
            <a:off x="5638799" y="4637087"/>
            <a:ext cx="381001" cy="45720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98" name="π"/>
          <p:cNvSpPr txBox="1"/>
          <p:nvPr/>
        </p:nvSpPr>
        <p:spPr>
          <a:xfrm>
            <a:off x="1569719" y="2960687"/>
            <a:ext cx="43870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4800"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p</a:t>
            </a:r>
          </a:p>
        </p:txBody>
      </p:sp>
      <p:sp>
        <p:nvSpPr>
          <p:cNvPr id="599" name="Line"/>
          <p:cNvSpPr/>
          <p:nvPr/>
        </p:nvSpPr>
        <p:spPr>
          <a:xfrm>
            <a:off x="1752600" y="3722687"/>
            <a:ext cx="0" cy="3048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00" name="A, C"/>
          <p:cNvSpPr txBox="1"/>
          <p:nvPr/>
        </p:nvSpPr>
        <p:spPr>
          <a:xfrm>
            <a:off x="2041207" y="3443287"/>
            <a:ext cx="5191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A,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Also: Detect invalid expressions"/>
          <p:cNvSpPr txBox="1"/>
          <p:nvPr>
            <p:ph type="title" idx="4294967295"/>
          </p:nvPr>
        </p:nvSpPr>
        <p:spPr>
          <a:xfrm>
            <a:off x="609600" y="1074737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886968">
              <a:defRPr sz="4268" u="sng"/>
            </a:pPr>
            <a:r>
              <a:t>Also:</a:t>
            </a:r>
            <a:r>
              <a:rPr u="none"/>
              <a:t> Detect invalid expressions</a:t>
            </a:r>
          </a:p>
        </p:txBody>
      </p:sp>
      <p:sp>
        <p:nvSpPr>
          <p:cNvPr id="603" name="E.g.:  Select * from R where R.A =3   ➽ R does not have “A” attribute"/>
          <p:cNvSpPr txBox="1"/>
          <p:nvPr>
            <p:ph type="body" idx="4294967295"/>
          </p:nvPr>
        </p:nvSpPr>
        <p:spPr>
          <a:xfrm>
            <a:off x="609600" y="2559050"/>
            <a:ext cx="7772400" cy="32321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  <a:r>
              <a:t>E.g.:  Select * from R where R.A =3			</a:t>
            </a:r>
            <a:r>
              <a:rPr>
                <a:latin typeface="Zapf Dingbats"/>
                <a:ea typeface="Zapf Dingbats"/>
                <a:cs typeface="Zapf Dingbats"/>
                <a:sym typeface="Zapf Dingbats"/>
              </a:rPr>
              <a:t>➽</a:t>
            </a:r>
            <a:r>
              <a:t> R does not have </a:t>
            </a:r>
            <a:r>
              <a:t>“</a:t>
            </a:r>
            <a:r>
              <a:t>A</a:t>
            </a:r>
            <a:r>
              <a:t>”</a:t>
            </a:r>
            <a:r>
              <a:t> attribute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Eliminate redundancy"/>
          <p:cNvSpPr txBox="1"/>
          <p:nvPr>
            <p:ph type="title" idx="4294967295"/>
          </p:nvPr>
        </p:nvSpPr>
        <p:spPr>
          <a:xfrm>
            <a:off x="584200" y="944562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/>
            </a:lvl1pPr>
          </a:lstStyle>
          <a:p>
            <a:pPr/>
            <a:r>
              <a:t>Eliminate redundancy</a:t>
            </a:r>
          </a:p>
        </p:txBody>
      </p:sp>
      <p:sp>
        <p:nvSpPr>
          <p:cNvPr id="606" name="E.g.: in conditions:…"/>
          <p:cNvSpPr txBox="1"/>
          <p:nvPr>
            <p:ph type="body" idx="4294967295"/>
          </p:nvPr>
        </p:nvSpPr>
        <p:spPr>
          <a:xfrm>
            <a:off x="685800" y="2171700"/>
            <a:ext cx="7772400" cy="3924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  <a:r>
              <a:t>E.g.: in conditions:</a:t>
            </a:r>
          </a:p>
          <a:p>
            <a:pPr>
              <a:buSzTx/>
              <a:buNone/>
            </a:pPr>
            <a:r>
              <a:t>	(S.A=1)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 (S.A&gt;5)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  </a:t>
            </a:r>
            <a:r>
              <a:t>False</a:t>
            </a:r>
          </a:p>
          <a:p>
            <a:pPr>
              <a:buSzTx/>
              <a:buNone/>
            </a:pPr>
            <a:r>
              <a:t>	(S.A&lt;10)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(S.A&lt;5)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  </a:t>
            </a:r>
            <a:r>
              <a:t>S.A&lt;5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E.g.:  Common sub-expressions"/>
          <p:cNvSpPr txBox="1"/>
          <p:nvPr>
            <p:ph type="title" idx="4294967295"/>
          </p:nvPr>
        </p:nvSpPr>
        <p:spPr>
          <a:xfrm>
            <a:off x="546100" y="1103312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77823">
              <a:defRPr sz="4224"/>
            </a:lvl1pPr>
          </a:lstStyle>
          <a:p>
            <a:pPr/>
            <a:r>
              <a:t>E.g.:  Common sub-expressions</a:t>
            </a:r>
          </a:p>
        </p:txBody>
      </p:sp>
      <p:sp>
        <p:nvSpPr>
          <p:cNvPr id="609" name="U     U…"/>
          <p:cNvSpPr txBox="1"/>
          <p:nvPr>
            <p:ph type="body" idx="4294967295"/>
          </p:nvPr>
        </p:nvSpPr>
        <p:spPr>
          <a:xfrm>
            <a:off x="749300" y="1704975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   </a:t>
            </a: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	  U					U</a:t>
            </a:r>
          </a:p>
          <a:p>
            <a:pPr>
              <a:spcBef>
                <a:spcPts val="1100"/>
              </a:spcBef>
              <a:buSzTx/>
              <a:buNone/>
              <a:defRPr sz="4800">
                <a:latin typeface="Tahoma"/>
                <a:ea typeface="Tahoma"/>
                <a:cs typeface="Tahoma"/>
                <a:sym typeface="Tahoma"/>
              </a:defRPr>
            </a:pPr>
            <a:r>
              <a:t>		</a:t>
            </a:r>
          </a:p>
          <a:p>
            <a:pPr>
              <a:spcBef>
                <a:spcPts val="110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S    </a:t>
            </a:r>
            <a:r>
              <a:rPr sz="48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sz="1800"/>
              <a:t>cond   </a:t>
            </a:r>
            <a:r>
              <a:rPr sz="48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sz="1800"/>
              <a:t>cond 	 </a:t>
            </a:r>
            <a:r>
              <a:t>T</a:t>
            </a:r>
            <a:r>
              <a:rPr sz="1800"/>
              <a:t>	   	</a:t>
            </a:r>
            <a:r>
              <a:t>S     </a:t>
            </a:r>
            <a:r>
              <a:rPr sz="1800"/>
              <a:t> </a:t>
            </a:r>
            <a:r>
              <a:rPr sz="48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sz="1800"/>
              <a:t>cond     </a:t>
            </a:r>
            <a:r>
              <a:t>T</a:t>
            </a: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   R	R				R</a:t>
            </a:r>
          </a:p>
        </p:txBody>
      </p:sp>
      <p:sp>
        <p:nvSpPr>
          <p:cNvPr id="610" name="Shape"/>
          <p:cNvSpPr/>
          <p:nvPr/>
        </p:nvSpPr>
        <p:spPr>
          <a:xfrm rot="16200000">
            <a:off x="1435100" y="3152775"/>
            <a:ext cx="304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611" name="Shape"/>
          <p:cNvSpPr/>
          <p:nvPr/>
        </p:nvSpPr>
        <p:spPr>
          <a:xfrm rot="16200000">
            <a:off x="2654300" y="3152775"/>
            <a:ext cx="304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612" name="Shape"/>
          <p:cNvSpPr/>
          <p:nvPr/>
        </p:nvSpPr>
        <p:spPr>
          <a:xfrm rot="16200000">
            <a:off x="5626100" y="3076575"/>
            <a:ext cx="304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613" name="Shape"/>
          <p:cNvSpPr/>
          <p:nvPr/>
        </p:nvSpPr>
        <p:spPr>
          <a:xfrm rot="16200000">
            <a:off x="7073900" y="3076575"/>
            <a:ext cx="304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614" name="Line"/>
          <p:cNvSpPr/>
          <p:nvPr/>
        </p:nvSpPr>
        <p:spPr>
          <a:xfrm>
            <a:off x="4025900" y="2924175"/>
            <a:ext cx="990600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15" name="Line"/>
          <p:cNvSpPr/>
          <p:nvPr/>
        </p:nvSpPr>
        <p:spPr>
          <a:xfrm flipH="1">
            <a:off x="1587500" y="2771775"/>
            <a:ext cx="381000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16" name="Line"/>
          <p:cNvSpPr/>
          <p:nvPr/>
        </p:nvSpPr>
        <p:spPr>
          <a:xfrm>
            <a:off x="2349499" y="2847974"/>
            <a:ext cx="304801" cy="3048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17" name="Line"/>
          <p:cNvSpPr/>
          <p:nvPr/>
        </p:nvSpPr>
        <p:spPr>
          <a:xfrm>
            <a:off x="2882900" y="3609975"/>
            <a:ext cx="0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18" name="Line"/>
          <p:cNvSpPr/>
          <p:nvPr/>
        </p:nvSpPr>
        <p:spPr>
          <a:xfrm>
            <a:off x="3187700" y="3609975"/>
            <a:ext cx="533401" cy="457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19" name="Line"/>
          <p:cNvSpPr/>
          <p:nvPr/>
        </p:nvSpPr>
        <p:spPr>
          <a:xfrm flipH="1">
            <a:off x="1054100" y="3686174"/>
            <a:ext cx="304800" cy="3810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20" name="Line"/>
          <p:cNvSpPr/>
          <p:nvPr/>
        </p:nvSpPr>
        <p:spPr>
          <a:xfrm>
            <a:off x="1663699" y="3609975"/>
            <a:ext cx="381002" cy="533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21" name="Line"/>
          <p:cNvSpPr/>
          <p:nvPr/>
        </p:nvSpPr>
        <p:spPr>
          <a:xfrm flipH="1">
            <a:off x="5854699" y="2771775"/>
            <a:ext cx="381001" cy="304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22" name="Line"/>
          <p:cNvSpPr/>
          <p:nvPr/>
        </p:nvSpPr>
        <p:spPr>
          <a:xfrm>
            <a:off x="6769100" y="2771775"/>
            <a:ext cx="457201" cy="304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23" name="Line"/>
          <p:cNvSpPr/>
          <p:nvPr/>
        </p:nvSpPr>
        <p:spPr>
          <a:xfrm flipH="1">
            <a:off x="5549899" y="3533774"/>
            <a:ext cx="228602" cy="5334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24" name="Line"/>
          <p:cNvSpPr/>
          <p:nvPr/>
        </p:nvSpPr>
        <p:spPr>
          <a:xfrm>
            <a:off x="6083299" y="3533774"/>
            <a:ext cx="444501" cy="5334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25" name="Line"/>
          <p:cNvSpPr/>
          <p:nvPr/>
        </p:nvSpPr>
        <p:spPr>
          <a:xfrm flipH="1">
            <a:off x="6819899" y="3533775"/>
            <a:ext cx="406402" cy="4953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26" name="Line"/>
          <p:cNvSpPr/>
          <p:nvPr/>
        </p:nvSpPr>
        <p:spPr>
          <a:xfrm>
            <a:off x="7302500" y="3533775"/>
            <a:ext cx="381001" cy="533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27" name="Line"/>
          <p:cNvSpPr/>
          <p:nvPr/>
        </p:nvSpPr>
        <p:spPr>
          <a:xfrm>
            <a:off x="1664969" y="4524375"/>
            <a:ext cx="1" cy="2286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28" name="Line"/>
          <p:cNvSpPr/>
          <p:nvPr/>
        </p:nvSpPr>
        <p:spPr>
          <a:xfrm>
            <a:off x="2807970" y="4524375"/>
            <a:ext cx="1" cy="2286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29" name="Line"/>
          <p:cNvSpPr/>
          <p:nvPr/>
        </p:nvSpPr>
        <p:spPr>
          <a:xfrm>
            <a:off x="6465570" y="4524375"/>
            <a:ext cx="1" cy="2286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redicates"/>
          <p:cNvSpPr txBox="1"/>
          <p:nvPr>
            <p:ph type="title" idx="4294967295"/>
          </p:nvPr>
        </p:nvSpPr>
        <p:spPr>
          <a:xfrm>
            <a:off x="685800" y="946150"/>
            <a:ext cx="7772400" cy="8683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Predicates</a:t>
            </a:r>
          </a:p>
        </p:txBody>
      </p:sp>
      <p:sp>
        <p:nvSpPr>
          <p:cNvPr id="41" name="Simple predicates:  Given R[A1, A2, …, An], a simple predicate pj  is…"/>
          <p:cNvSpPr txBox="1"/>
          <p:nvPr>
            <p:ph type="body" idx="4294967295"/>
          </p:nvPr>
        </p:nvSpPr>
        <p:spPr>
          <a:xfrm>
            <a:off x="254000" y="1814512"/>
            <a:ext cx="8648700" cy="43243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2613" indent="-332613" defTabSz="886968">
              <a:spcBef>
                <a:spcPts val="500"/>
              </a:spcBef>
              <a:buChar char="•"/>
              <a:defRPr b="1" sz="2328"/>
            </a:pPr>
            <a:r>
              <a:t>Simple predicates</a:t>
            </a:r>
            <a:r>
              <a:rPr b="0"/>
              <a:t>: </a:t>
            </a:r>
            <a:br>
              <a:rPr b="0"/>
            </a:br>
            <a:r>
              <a:rPr b="0"/>
              <a:t>Given </a:t>
            </a:r>
            <a:r>
              <a:rPr b="0" i="1"/>
              <a:t>R</a:t>
            </a:r>
            <a:r>
              <a:rPr b="0"/>
              <a:t>[</a:t>
            </a:r>
            <a:r>
              <a:rPr b="0" i="1"/>
              <a:t>A</a:t>
            </a:r>
            <a:r>
              <a:rPr b="0" baseline="-25587"/>
              <a:t>1</a:t>
            </a:r>
            <a:r>
              <a:rPr b="0"/>
              <a:t>, </a:t>
            </a:r>
            <a:r>
              <a:rPr b="0" i="1"/>
              <a:t>A</a:t>
            </a:r>
            <a:r>
              <a:rPr b="0" baseline="-25587"/>
              <a:t>2</a:t>
            </a:r>
            <a:r>
              <a:rPr b="0"/>
              <a:t>, …, </a:t>
            </a:r>
            <a:r>
              <a:rPr b="0" i="1"/>
              <a:t>A</a:t>
            </a:r>
            <a:r>
              <a:rPr b="0" baseline="-25587" i="1"/>
              <a:t>n</a:t>
            </a:r>
            <a:r>
              <a:rPr b="0"/>
              <a:t>], a simple predicate </a:t>
            </a:r>
            <a:r>
              <a:rPr b="0" i="1"/>
              <a:t>p</a:t>
            </a:r>
            <a:r>
              <a:rPr b="0" baseline="-25587" i="1"/>
              <a:t>j</a:t>
            </a:r>
            <a:r>
              <a:rPr b="0"/>
              <a:t>  is	</a:t>
            </a:r>
          </a:p>
          <a:p>
            <a:pPr marL="332613" indent="-332613" defTabSz="886968">
              <a:spcBef>
                <a:spcPts val="500"/>
              </a:spcBef>
              <a:buSzTx/>
              <a:buNone/>
              <a:defRPr sz="2328"/>
            </a:pPr>
            <a:r>
              <a:t>        </a:t>
            </a:r>
            <a:r>
              <a:rPr i="1" sz="1552"/>
              <a:t>p</a:t>
            </a:r>
            <a:r>
              <a:rPr baseline="-25587" i="1" sz="1552"/>
              <a:t>j</a:t>
            </a:r>
            <a:r>
              <a:rPr sz="1552"/>
              <a:t> : </a:t>
            </a:r>
            <a:r>
              <a:rPr i="1" sz="1552"/>
              <a:t>A</a:t>
            </a:r>
            <a:r>
              <a:rPr baseline="-25587" i="1" sz="1552"/>
              <a:t>i</a:t>
            </a:r>
            <a:r>
              <a:rPr i="1" sz="1552"/>
              <a:t>  </a:t>
            </a:r>
            <a:r>
              <a:rPr sz="1552"/>
              <a:t>θ </a:t>
            </a:r>
            <a:r>
              <a:rPr i="1" sz="1552"/>
              <a:t>Value</a:t>
            </a:r>
            <a:r>
              <a:rPr i="1" sz="1746"/>
              <a:t>	</a:t>
            </a:r>
            <a:r>
              <a:rPr sz="1940"/>
              <a:t>where </a:t>
            </a:r>
            <a:r>
              <a:rPr sz="1358"/>
              <a:t>θ</a:t>
            </a:r>
            <a:r>
              <a:rPr i="1" sz="1358"/>
              <a:t> </a:t>
            </a:r>
            <a:r>
              <a:rPr sz="1940"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 sz="1940"/>
              <a:t>{=,&lt;,≤,&gt;,≥,≠}, </a:t>
            </a:r>
            <a:r>
              <a:rPr i="1" sz="1940"/>
              <a:t>Value </a:t>
            </a:r>
            <a:r>
              <a:rPr sz="1940">
                <a:latin typeface="Symbol"/>
                <a:ea typeface="Symbol"/>
                <a:cs typeface="Symbol"/>
                <a:sym typeface="Symbol"/>
              </a:rPr>
              <a:t>Î </a:t>
            </a:r>
            <a:r>
              <a:rPr i="1" sz="1940"/>
              <a:t>D</a:t>
            </a:r>
            <a:r>
              <a:rPr baseline="-25587" i="1" sz="1940"/>
              <a:t>i</a:t>
            </a:r>
            <a:r>
              <a:rPr b="1" sz="1940"/>
              <a:t>  </a:t>
            </a:r>
            <a:r>
              <a:rPr sz="1940"/>
              <a:t>and </a:t>
            </a:r>
            <a:r>
              <a:rPr i="1" sz="1940"/>
              <a:t>D</a:t>
            </a:r>
            <a:r>
              <a:rPr baseline="-25587" i="1" sz="1940"/>
              <a:t>i</a:t>
            </a:r>
            <a:r>
              <a:rPr b="1" sz="1940"/>
              <a:t> </a:t>
            </a:r>
            <a:r>
              <a:rPr sz="1940"/>
              <a:t> is the domain of </a:t>
            </a:r>
            <a:r>
              <a:rPr i="1" sz="1940"/>
              <a:t>A</a:t>
            </a:r>
            <a:r>
              <a:rPr baseline="-25587" i="1" sz="1940"/>
              <a:t>i</a:t>
            </a:r>
            <a:r>
              <a:rPr sz="1940"/>
              <a:t>.</a:t>
            </a:r>
            <a:endParaRPr sz="1940"/>
          </a:p>
          <a:p>
            <a:pPr lvl="1" marL="277177" indent="166306" defTabSz="886968">
              <a:spcBef>
                <a:spcPts val="0"/>
              </a:spcBef>
              <a:buSzTx/>
              <a:buNone/>
              <a:defRPr sz="1940"/>
            </a:pPr>
            <a:r>
              <a:t>	For  relation </a:t>
            </a:r>
            <a:r>
              <a:rPr i="1"/>
              <a:t>R</a:t>
            </a:r>
            <a:r>
              <a:t>  we define </a:t>
            </a:r>
            <a:r>
              <a:rPr i="1"/>
              <a:t>Pr </a:t>
            </a:r>
            <a:r>
              <a:t>= {</a:t>
            </a:r>
            <a:r>
              <a:rPr i="1"/>
              <a:t>p</a:t>
            </a:r>
            <a:r>
              <a:rPr baseline="-25587"/>
              <a:t>1</a:t>
            </a:r>
            <a:r>
              <a:t>, </a:t>
            </a:r>
            <a:r>
              <a:rPr i="1"/>
              <a:t>p</a:t>
            </a:r>
            <a:r>
              <a:rPr baseline="-25587" i="1"/>
              <a:t>2</a:t>
            </a:r>
            <a:r>
              <a:t>, …,</a:t>
            </a:r>
            <a:r>
              <a:rPr i="1"/>
              <a:t>p</a:t>
            </a:r>
            <a:r>
              <a:rPr baseline="-25587" i="1"/>
              <a:t>m</a:t>
            </a:r>
            <a:r>
              <a:t>}</a:t>
            </a:r>
          </a:p>
          <a:p>
            <a:pPr lvl="1" marL="277177" indent="166306" defTabSz="886968">
              <a:spcBef>
                <a:spcPts val="0"/>
              </a:spcBef>
              <a:buSzTx/>
              <a:buNone/>
              <a:defRPr sz="1940"/>
            </a:pPr>
            <a:r>
              <a:t>	Example :</a:t>
            </a:r>
          </a:p>
          <a:p>
            <a:pPr lvl="3" marL="221742" indent="1108710" defTabSz="886968">
              <a:spcBef>
                <a:spcPts val="0"/>
              </a:spcBef>
              <a:buSzTx/>
              <a:buNone/>
              <a:defRPr sz="1358"/>
            </a:pPr>
            <a:r>
              <a:t>PNAME = "Maintenance"</a:t>
            </a:r>
          </a:p>
          <a:p>
            <a:pPr lvl="3" marL="221742" indent="1108710" defTabSz="886968">
              <a:spcBef>
                <a:spcPts val="0"/>
              </a:spcBef>
              <a:buSzTx/>
              <a:buNone/>
              <a:defRPr sz="1358"/>
            </a:pPr>
            <a:r>
              <a:t>BUDGET ≤ 200000</a:t>
            </a:r>
          </a:p>
          <a:p>
            <a:pPr marL="332613" indent="-332613" defTabSz="886968">
              <a:spcBef>
                <a:spcPts val="500"/>
              </a:spcBef>
              <a:buChar char="•"/>
              <a:defRPr b="1" sz="2328"/>
            </a:pPr>
            <a:r>
              <a:t>Minterm predicates</a:t>
            </a:r>
            <a:r>
              <a:rPr b="0"/>
              <a:t> : Given </a:t>
            </a:r>
            <a:r>
              <a:rPr b="0" i="1"/>
              <a:t>R</a:t>
            </a:r>
            <a:r>
              <a:rPr b="0"/>
              <a:t> and </a:t>
            </a:r>
            <a:r>
              <a:rPr b="0" i="1"/>
              <a:t>Pr </a:t>
            </a:r>
            <a:r>
              <a:rPr b="0"/>
              <a:t>= {</a:t>
            </a:r>
            <a:r>
              <a:rPr b="0" i="1"/>
              <a:t>p</a:t>
            </a:r>
            <a:r>
              <a:rPr b="0" baseline="-25587" i="1"/>
              <a:t>1</a:t>
            </a:r>
            <a:r>
              <a:rPr b="0"/>
              <a:t>, </a:t>
            </a:r>
            <a:r>
              <a:rPr b="0" i="1"/>
              <a:t>p</a:t>
            </a:r>
            <a:r>
              <a:rPr b="0" baseline="-25587" i="1"/>
              <a:t>2</a:t>
            </a:r>
            <a:r>
              <a:rPr b="0"/>
              <a:t>, …,</a:t>
            </a:r>
            <a:r>
              <a:rPr b="0" i="1"/>
              <a:t>p</a:t>
            </a:r>
            <a:r>
              <a:rPr b="0" baseline="-25587" i="1"/>
              <a:t>m</a:t>
            </a:r>
            <a:r>
              <a:rPr b="0"/>
              <a:t>}</a:t>
            </a:r>
          </a:p>
          <a:p>
            <a:pPr lvl="1" marL="277177" indent="166306" defTabSz="886968">
              <a:spcBef>
                <a:spcPts val="0"/>
              </a:spcBef>
              <a:buSzTx/>
              <a:buNone/>
              <a:defRPr sz="1940"/>
            </a:pPr>
            <a:r>
              <a:t>	define </a:t>
            </a:r>
            <a:r>
              <a:rPr i="1"/>
              <a:t>M </a:t>
            </a:r>
            <a:r>
              <a:t>= {</a:t>
            </a:r>
            <a:r>
              <a:rPr i="1"/>
              <a:t>m</a:t>
            </a:r>
            <a:r>
              <a:rPr baseline="-25587" i="1"/>
              <a:t>1</a:t>
            </a:r>
            <a:r>
              <a:t>,</a:t>
            </a:r>
            <a:r>
              <a:rPr i="1"/>
              <a:t>m</a:t>
            </a:r>
            <a:r>
              <a:rPr baseline="-25587" i="1"/>
              <a:t>2</a:t>
            </a:r>
            <a:r>
              <a:t>,…,</a:t>
            </a:r>
            <a:r>
              <a:rPr i="1"/>
              <a:t>m</a:t>
            </a:r>
            <a:r>
              <a:rPr baseline="-25587" i="1"/>
              <a:t>r</a:t>
            </a:r>
            <a:r>
              <a:t>} as</a:t>
            </a:r>
          </a:p>
          <a:p>
            <a:pPr lvl="1" marL="277177" indent="166306" defTabSz="886968">
              <a:spcBef>
                <a:spcPts val="0"/>
              </a:spcBef>
              <a:buSzTx/>
              <a:buNone/>
              <a:defRPr i="1" sz="1940"/>
            </a:pPr>
            <a:r>
              <a:t>			M </a:t>
            </a:r>
            <a:r>
              <a:rPr i="0"/>
              <a:t>= { </a:t>
            </a:r>
            <a:r>
              <a:t>m</a:t>
            </a:r>
            <a:r>
              <a:rPr baseline="-25587"/>
              <a:t>i </a:t>
            </a:r>
            <a:r>
              <a:rPr i="0"/>
              <a:t>| </a:t>
            </a:r>
            <a:r>
              <a:t>m</a:t>
            </a:r>
            <a:r>
              <a:rPr baseline="-25587"/>
              <a:t>i</a:t>
            </a:r>
            <a:r>
              <a:rPr i="0"/>
              <a:t> =  </a:t>
            </a:r>
            <a:r>
              <a:rPr i="0" sz="2328">
                <a:latin typeface="Symbol"/>
                <a:ea typeface="Symbol"/>
                <a:cs typeface="Symbol"/>
                <a:sym typeface="Symbol"/>
              </a:rPr>
              <a:t>Ù</a:t>
            </a:r>
            <a:r>
              <a:rPr baseline="-25587"/>
              <a:t>p</a:t>
            </a:r>
            <a:r>
              <a:rPr baseline="-51360"/>
              <a:t>j</a:t>
            </a:r>
            <a:r>
              <a:rPr baseline="-25587" i="0">
                <a:latin typeface="Symbol"/>
                <a:ea typeface="Symbol"/>
                <a:cs typeface="Symbol"/>
                <a:sym typeface="Symbol"/>
              </a:rPr>
              <a:t>Î</a:t>
            </a:r>
            <a:r>
              <a:rPr baseline="-25587"/>
              <a:t>Pr</a:t>
            </a:r>
            <a:r>
              <a:rPr i="0">
                <a:latin typeface="Symbol"/>
                <a:ea typeface="Symbol"/>
                <a:cs typeface="Symbol"/>
                <a:sym typeface="Symbol"/>
              </a:rPr>
              <a:t> </a:t>
            </a:r>
            <a:r>
              <a:t>p</a:t>
            </a:r>
            <a:r>
              <a:rPr baseline="-25587"/>
              <a:t>j</a:t>
            </a:r>
            <a:r>
              <a:rPr i="0"/>
              <a:t>* }, 1≤</a:t>
            </a:r>
            <a:r>
              <a:t>j</a:t>
            </a:r>
            <a:r>
              <a:rPr i="0"/>
              <a:t>≤</a:t>
            </a:r>
            <a:r>
              <a:t>m</a:t>
            </a:r>
            <a:r>
              <a:rPr i="0"/>
              <a:t>, 1≤</a:t>
            </a:r>
            <a:r>
              <a:t>i</a:t>
            </a:r>
            <a:r>
              <a:rPr i="0"/>
              <a:t>≤</a:t>
            </a:r>
            <a:r>
              <a:t>z</a:t>
            </a:r>
          </a:p>
          <a:p>
            <a:pPr lvl="1" marL="277177" indent="166306" defTabSz="886968">
              <a:spcBef>
                <a:spcPts val="0"/>
              </a:spcBef>
              <a:buSzTx/>
              <a:buNone/>
              <a:defRPr sz="1940"/>
            </a:pPr>
            <a:r>
              <a:t>	where</a:t>
            </a:r>
            <a:r>
              <a:rPr i="1"/>
              <a:t> p</a:t>
            </a:r>
            <a:r>
              <a:rPr baseline="-25587" i="1"/>
              <a:t>j</a:t>
            </a:r>
            <a:r>
              <a:t>* = </a:t>
            </a:r>
            <a:r>
              <a:rPr i="1"/>
              <a:t>p</a:t>
            </a:r>
            <a:r>
              <a:rPr baseline="-25587" i="1"/>
              <a:t>j</a:t>
            </a:r>
            <a:r>
              <a:t> or</a:t>
            </a:r>
            <a:r>
              <a:rPr i="1"/>
              <a:t> p</a:t>
            </a:r>
            <a:r>
              <a:rPr baseline="-25587" i="1"/>
              <a:t>j</a:t>
            </a:r>
            <a:r>
              <a:t>* = ¬(</a:t>
            </a:r>
            <a:r>
              <a:rPr i="1"/>
              <a:t>p</a:t>
            </a:r>
            <a:r>
              <a:rPr baseline="-25587" i="1"/>
              <a:t>j</a:t>
            </a:r>
            <a:r>
              <a:t>).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Algebraic rewriting"/>
          <p:cNvSpPr txBox="1"/>
          <p:nvPr>
            <p:ph type="title" idx="4294967295"/>
          </p:nvPr>
        </p:nvSpPr>
        <p:spPr>
          <a:xfrm>
            <a:off x="469900" y="7492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Algebraic rewriting</a:t>
            </a:r>
          </a:p>
        </p:txBody>
      </p:sp>
      <p:sp>
        <p:nvSpPr>
          <p:cNvPr id="632" name="E.g.: Push conditions down…"/>
          <p:cNvSpPr txBox="1"/>
          <p:nvPr>
            <p:ph type="body" sz="quarter" idx="4294967295"/>
          </p:nvPr>
        </p:nvSpPr>
        <p:spPr>
          <a:xfrm>
            <a:off x="673100" y="1862137"/>
            <a:ext cx="7772400" cy="5921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37160" indent="-137160" defTabSz="365760">
              <a:spcBef>
                <a:spcPts val="300"/>
              </a:spcBef>
              <a:buSzTx/>
              <a:buNone/>
              <a:defRPr sz="1280">
                <a:latin typeface="Tahoma"/>
                <a:ea typeface="Tahoma"/>
                <a:cs typeface="Tahoma"/>
                <a:sym typeface="Tahoma"/>
              </a:defRPr>
            </a:pPr>
            <a:r>
              <a:t>E.g.: Push conditions down</a:t>
            </a:r>
          </a:p>
          <a:p>
            <a:pPr marL="137160" indent="-137160" defTabSz="365760">
              <a:spcBef>
                <a:spcPts val="400"/>
              </a:spcBef>
              <a:buSzTx/>
              <a:buNone/>
              <a:defRPr sz="1280">
                <a:latin typeface="Tahoma"/>
                <a:ea typeface="Tahoma"/>
                <a:cs typeface="Tahoma"/>
                <a:sym typeface="Tahoma"/>
              </a:defRPr>
            </a:pPr>
            <a:r>
              <a:t>							 </a:t>
            </a:r>
            <a:r>
              <a:rPr sz="192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sz="720"/>
              <a:t>cond3 </a:t>
            </a:r>
            <a:endParaRPr sz="720"/>
          </a:p>
          <a:p>
            <a:pPr marL="137160" indent="-137160" defTabSz="365760">
              <a:spcBef>
                <a:spcPts val="400"/>
              </a:spcBef>
              <a:buSzTx/>
              <a:buNone/>
              <a:defRPr sz="720">
                <a:latin typeface="Tahoma"/>
                <a:ea typeface="Tahoma"/>
                <a:cs typeface="Tahoma"/>
                <a:sym typeface="Tahoma"/>
              </a:defRPr>
            </a:pPr>
            <a:r>
              <a:t>			 </a:t>
            </a:r>
            <a:r>
              <a:rPr sz="192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t>cond </a:t>
            </a:r>
          </a:p>
          <a:p>
            <a:pPr marL="137160" indent="-137160" defTabSz="365760">
              <a:spcBef>
                <a:spcPts val="400"/>
              </a:spcBef>
              <a:buSzTx/>
              <a:buNone/>
              <a:defRPr sz="720">
                <a:latin typeface="Tahoma"/>
                <a:ea typeface="Tahoma"/>
                <a:cs typeface="Tahoma"/>
                <a:sym typeface="Tahoma"/>
              </a:defRPr>
            </a:pPr>
            <a:r>
              <a:t>						 </a:t>
            </a:r>
            <a:r>
              <a:rPr sz="192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t>cond1 	 </a:t>
            </a:r>
            <a:r>
              <a:rPr sz="192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t>cond2</a:t>
            </a:r>
          </a:p>
          <a:p>
            <a:pPr marL="137160" indent="-137160" defTabSz="365760">
              <a:lnSpc>
                <a:spcPct val="110000"/>
              </a:lnSpc>
              <a:spcBef>
                <a:spcPts val="300"/>
              </a:spcBef>
              <a:buSzTx/>
              <a:buNone/>
              <a:defRPr sz="720">
                <a:latin typeface="Tahoma"/>
                <a:ea typeface="Tahoma"/>
                <a:cs typeface="Tahoma"/>
                <a:sym typeface="Tahoma"/>
              </a:defRPr>
            </a:pPr>
            <a:r>
              <a:t>		 </a:t>
            </a:r>
            <a:r>
              <a:rPr sz="1280"/>
              <a:t>R		S		 R		 S</a:t>
            </a:r>
          </a:p>
        </p:txBody>
      </p:sp>
      <p:sp>
        <p:nvSpPr>
          <p:cNvPr id="633" name="Shape"/>
          <p:cNvSpPr/>
          <p:nvPr/>
        </p:nvSpPr>
        <p:spPr>
          <a:xfrm rot="16200000">
            <a:off x="2578100" y="4376737"/>
            <a:ext cx="3048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634" name="Line"/>
          <p:cNvSpPr/>
          <p:nvPr/>
        </p:nvSpPr>
        <p:spPr>
          <a:xfrm>
            <a:off x="4178300" y="3995737"/>
            <a:ext cx="762000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35" name="Shape"/>
          <p:cNvSpPr/>
          <p:nvPr/>
        </p:nvSpPr>
        <p:spPr>
          <a:xfrm rot="16200000">
            <a:off x="6464300" y="3614737"/>
            <a:ext cx="3048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636" name="Line"/>
          <p:cNvSpPr/>
          <p:nvPr/>
        </p:nvSpPr>
        <p:spPr>
          <a:xfrm>
            <a:off x="2730500" y="4071937"/>
            <a:ext cx="0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37" name="Line"/>
          <p:cNvSpPr/>
          <p:nvPr/>
        </p:nvSpPr>
        <p:spPr>
          <a:xfrm flipH="1">
            <a:off x="1968499" y="4833937"/>
            <a:ext cx="381001" cy="3048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38" name="Line"/>
          <p:cNvSpPr/>
          <p:nvPr/>
        </p:nvSpPr>
        <p:spPr>
          <a:xfrm>
            <a:off x="3111500" y="4757737"/>
            <a:ext cx="457201" cy="4572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39" name="Line"/>
          <p:cNvSpPr/>
          <p:nvPr/>
        </p:nvSpPr>
        <p:spPr>
          <a:xfrm>
            <a:off x="6616700" y="3233737"/>
            <a:ext cx="0" cy="4572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40" name="Line"/>
          <p:cNvSpPr/>
          <p:nvPr/>
        </p:nvSpPr>
        <p:spPr>
          <a:xfrm flipH="1">
            <a:off x="5854700" y="4224337"/>
            <a:ext cx="533401" cy="3048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41" name="Line"/>
          <p:cNvSpPr/>
          <p:nvPr/>
        </p:nvSpPr>
        <p:spPr>
          <a:xfrm>
            <a:off x="6921500" y="4148137"/>
            <a:ext cx="45720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42" name="Line"/>
          <p:cNvSpPr/>
          <p:nvPr/>
        </p:nvSpPr>
        <p:spPr>
          <a:xfrm>
            <a:off x="5549900" y="4986337"/>
            <a:ext cx="0" cy="228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43" name="Line"/>
          <p:cNvSpPr/>
          <p:nvPr/>
        </p:nvSpPr>
        <p:spPr>
          <a:xfrm>
            <a:off x="7378700" y="4986337"/>
            <a:ext cx="0" cy="228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After decomposition:…"/>
          <p:cNvSpPr txBox="1"/>
          <p:nvPr>
            <p:ph type="body" idx="4294967295"/>
          </p:nvPr>
        </p:nvSpPr>
        <p:spPr>
          <a:xfrm>
            <a:off x="647700" y="1533525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After decomposition: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One or more algebraic query trees on relations</a:t>
            </a:r>
            <a:br/>
          </a:p>
          <a:p>
            <a:pPr>
              <a:buChar char="•"/>
            </a:pPr>
            <a:r>
              <a:t>Localization:</a:t>
            </a:r>
          </a:p>
          <a:p>
            <a:pPr lvl="1" marL="742950" indent="-285750">
              <a:spcBef>
                <a:spcPts val="0"/>
              </a:spcBef>
              <a:defRPr sz="2800"/>
            </a:pPr>
            <a:r>
              <a:t>Replace relations by corresponding fragments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Localization steps"/>
          <p:cNvSpPr txBox="1"/>
          <p:nvPr>
            <p:ph type="title" idx="4294967295"/>
          </p:nvPr>
        </p:nvSpPr>
        <p:spPr>
          <a:xfrm>
            <a:off x="690562" y="935037"/>
            <a:ext cx="7772401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Localization steps</a:t>
            </a:r>
          </a:p>
        </p:txBody>
      </p:sp>
      <p:sp>
        <p:nvSpPr>
          <p:cNvPr id="648" name="(1) Start with query…"/>
          <p:cNvSpPr txBox="1"/>
          <p:nvPr>
            <p:ph type="body" idx="4294967295"/>
          </p:nvPr>
        </p:nvSpPr>
        <p:spPr>
          <a:xfrm>
            <a:off x="703262" y="2112962"/>
            <a:ext cx="7772401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  <a:r>
              <a:t>(1) Start with query</a:t>
            </a:r>
          </a:p>
          <a:p>
            <a:pPr>
              <a:buSzTx/>
              <a:buNone/>
            </a:pPr>
            <a:r>
              <a:t>(2) Replace relations by fragments</a:t>
            </a:r>
          </a:p>
          <a:p>
            <a:pPr>
              <a:spcBef>
                <a:spcPts val="900"/>
              </a:spcBef>
              <a:buSzTx/>
              <a:buNone/>
            </a:pPr>
            <a:r>
              <a:t>(3) Push  </a:t>
            </a:r>
            <a:r>
              <a:rPr sz="4000">
                <a:latin typeface="Symbol"/>
                <a:ea typeface="Symbol"/>
                <a:cs typeface="Symbol"/>
                <a:sym typeface="Symbol"/>
              </a:rPr>
              <a:t>È</a:t>
            </a:r>
            <a:r>
              <a:t>:   up  ()</a:t>
            </a:r>
          </a:p>
          <a:p>
            <a:pPr>
              <a:spcBef>
                <a:spcPts val="1100"/>
              </a:spcBef>
              <a:buSzTx/>
              <a:buNone/>
            </a:pPr>
            <a:r>
              <a:t>		    </a:t>
            </a:r>
            <a:r>
              <a:rPr sz="4800"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sz="4800"/>
              <a:t>,</a:t>
            </a:r>
            <a:r>
              <a:rPr sz="48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t> : down</a:t>
            </a:r>
          </a:p>
          <a:p>
            <a:pPr>
              <a:buSzTx/>
              <a:buNone/>
            </a:pPr>
            <a:r>
              <a:t>(4) Simplify – eliminate unnecessary 		operations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Notation for fragment"/>
          <p:cNvSpPr txBox="1"/>
          <p:nvPr>
            <p:ph type="title" idx="4294967295"/>
          </p:nvPr>
        </p:nvSpPr>
        <p:spPr>
          <a:xfrm>
            <a:off x="609600" y="825500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Notation for fragment</a:t>
            </a:r>
          </a:p>
        </p:txBody>
      </p:sp>
      <p:sp>
        <p:nvSpPr>
          <p:cNvPr id="651" name="[R:  cond]…"/>
          <p:cNvSpPr txBox="1"/>
          <p:nvPr>
            <p:ph type="body" idx="4294967295"/>
          </p:nvPr>
        </p:nvSpPr>
        <p:spPr>
          <a:xfrm>
            <a:off x="685800" y="2171700"/>
            <a:ext cx="7772400" cy="3924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</a:pPr>
            <a:r>
              <a:t>		[R:  cond]</a:t>
            </a:r>
          </a:p>
          <a:p>
            <a:pPr>
              <a:buSzTx/>
              <a:buNone/>
            </a:pP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fragment                conditions its tuples satisfy</a:t>
            </a:r>
          </a:p>
        </p:txBody>
      </p:sp>
      <p:sp>
        <p:nvSpPr>
          <p:cNvPr id="652" name="Line"/>
          <p:cNvSpPr/>
          <p:nvPr/>
        </p:nvSpPr>
        <p:spPr>
          <a:xfrm flipV="1">
            <a:off x="1828799" y="2697162"/>
            <a:ext cx="187326" cy="42703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53" name="Line"/>
          <p:cNvSpPr/>
          <p:nvPr/>
        </p:nvSpPr>
        <p:spPr>
          <a:xfrm flipH="1" flipV="1">
            <a:off x="3116262" y="2671762"/>
            <a:ext cx="541338" cy="45243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Example A"/>
          <p:cNvSpPr txBox="1"/>
          <p:nvPr>
            <p:ph type="title" idx="4294967295"/>
          </p:nvPr>
        </p:nvSpPr>
        <p:spPr>
          <a:xfrm>
            <a:off x="571500" y="904875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Example A</a:t>
            </a:r>
          </a:p>
        </p:txBody>
      </p:sp>
      <p:sp>
        <p:nvSpPr>
          <p:cNvPr id="656" name="(1)   σE=3…"/>
          <p:cNvSpPr txBox="1"/>
          <p:nvPr>
            <p:ph type="body" sz="half" idx="4294967295"/>
          </p:nvPr>
        </p:nvSpPr>
        <p:spPr>
          <a:xfrm>
            <a:off x="711200" y="2203450"/>
            <a:ext cx="7772400" cy="20447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110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(1)		 </a:t>
            </a:r>
            <a:r>
              <a:rPr sz="48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sz="2400"/>
              <a:t>E=3</a:t>
            </a:r>
            <a:endParaRPr sz="2400"/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			</a:t>
            </a:r>
            <a:r>
              <a:rPr sz="3200"/>
              <a:t> </a:t>
            </a: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		 R</a:t>
            </a:r>
          </a:p>
        </p:txBody>
      </p:sp>
      <p:sp>
        <p:nvSpPr>
          <p:cNvPr id="657" name="Line"/>
          <p:cNvSpPr/>
          <p:nvPr/>
        </p:nvSpPr>
        <p:spPr>
          <a:xfrm>
            <a:off x="2844800" y="3041650"/>
            <a:ext cx="0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58" name="What if we have two Fragments  [R1: E &lt; 10]  [R2: E ≥ 10]"/>
          <p:cNvSpPr txBox="1"/>
          <p:nvPr/>
        </p:nvSpPr>
        <p:spPr>
          <a:xfrm>
            <a:off x="1898332" y="4667250"/>
            <a:ext cx="5944157" cy="111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What if we have two Fragments </a:t>
            </a:r>
            <a:br/>
            <a:r>
              <a:t>[R</a:t>
            </a:r>
            <a:r>
              <a:rPr sz="1800"/>
              <a:t>1</a:t>
            </a:r>
            <a:r>
              <a:t>: E &lt; 10] 	[R</a:t>
            </a:r>
            <a:r>
              <a:rPr sz="1800"/>
              <a:t>2</a:t>
            </a:r>
            <a:r>
              <a:t>: 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 </a:t>
            </a:r>
            <a:r>
              <a:t>10]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8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Double-tap to edit"/>
          <p:cNvSpPr txBox="1"/>
          <p:nvPr>
            <p:ph type="title" idx="4294967295"/>
          </p:nvPr>
        </p:nvSpPr>
        <p:spPr>
          <a:xfrm>
            <a:off x="685800" y="1062037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661" name="Double-tap to edit"/>
          <p:cNvSpPr txBox="1"/>
          <p:nvPr>
            <p:ph type="body" idx="4294967295"/>
          </p:nvPr>
        </p:nvSpPr>
        <p:spPr>
          <a:xfrm>
            <a:off x="685800" y="2289175"/>
            <a:ext cx="7772400" cy="3924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(2)   σE=3…"/>
          <p:cNvSpPr txBox="1"/>
          <p:nvPr>
            <p:ph type="body" idx="4294967295"/>
          </p:nvPr>
        </p:nvSpPr>
        <p:spPr>
          <a:xfrm>
            <a:off x="769937" y="1568450"/>
            <a:ext cx="7772401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110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(2)			</a:t>
            </a:r>
            <a:r>
              <a:rPr sz="48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sz="2400"/>
              <a:t>E=3</a:t>
            </a:r>
            <a:endParaRPr sz="2400"/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spcBef>
                <a:spcPts val="800"/>
              </a:spcBef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				 </a:t>
            </a:r>
            <a:r>
              <a:rPr sz="3600">
                <a:latin typeface="Symbol"/>
                <a:ea typeface="Symbol"/>
                <a:cs typeface="Symbol"/>
                <a:sym typeface="Symbol"/>
              </a:rPr>
              <a:t>È</a:t>
            </a: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	[R</a:t>
            </a:r>
            <a:r>
              <a:rPr sz="2400"/>
              <a:t>1</a:t>
            </a:r>
            <a:r>
              <a:t>: E &lt; 10] 	[R</a:t>
            </a:r>
            <a:r>
              <a:rPr sz="2400"/>
              <a:t>2</a:t>
            </a:r>
            <a:r>
              <a:t>: E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 </a:t>
            </a:r>
            <a:r>
              <a:t>10] </a:t>
            </a:r>
          </a:p>
        </p:txBody>
      </p:sp>
      <p:sp>
        <p:nvSpPr>
          <p:cNvPr id="664" name="Line"/>
          <p:cNvSpPr/>
          <p:nvPr/>
        </p:nvSpPr>
        <p:spPr>
          <a:xfrm>
            <a:off x="3817937" y="2330450"/>
            <a:ext cx="1" cy="533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65" name="Line"/>
          <p:cNvSpPr/>
          <p:nvPr/>
        </p:nvSpPr>
        <p:spPr>
          <a:xfrm flipH="1">
            <a:off x="2979737" y="3321050"/>
            <a:ext cx="609601" cy="685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66" name="Line"/>
          <p:cNvSpPr/>
          <p:nvPr/>
        </p:nvSpPr>
        <p:spPr>
          <a:xfrm>
            <a:off x="4122737" y="3321050"/>
            <a:ext cx="838201" cy="685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(3)      ∪…"/>
          <p:cNvSpPr txBox="1"/>
          <p:nvPr>
            <p:ph type="body" idx="4294967295"/>
          </p:nvPr>
        </p:nvSpPr>
        <p:spPr>
          <a:xfrm>
            <a:off x="884237" y="1724025"/>
            <a:ext cx="7772401" cy="32908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80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(3)</a:t>
            </a:r>
            <a:r>
              <a:rPr sz="2400"/>
              <a:t>			   </a:t>
            </a:r>
            <a:r>
              <a:rPr sz="3600">
                <a:latin typeface="Symbol"/>
                <a:ea typeface="Symbol"/>
                <a:cs typeface="Symbol"/>
                <a:sym typeface="Symbol"/>
              </a:rPr>
              <a:t>È</a:t>
            </a:r>
          </a:p>
          <a:p>
            <a:pPr>
              <a:spcBef>
                <a:spcPts val="110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		</a:t>
            </a:r>
            <a:r>
              <a:rPr sz="48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sz="2400"/>
              <a:t>E=3	</a:t>
            </a:r>
            <a:r>
              <a:rPr sz="48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sz="2400"/>
              <a:t>E=3</a:t>
            </a:r>
            <a:endParaRPr sz="2400"/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		 </a:t>
            </a:r>
            <a:r>
              <a:rPr sz="3200"/>
              <a:t>[R</a:t>
            </a:r>
            <a:r>
              <a:t>1</a:t>
            </a:r>
            <a:r>
              <a:rPr sz="3200"/>
              <a:t>: E &lt; 10] 	[R</a:t>
            </a:r>
            <a:r>
              <a:t>2</a:t>
            </a:r>
            <a:r>
              <a:rPr sz="3200"/>
              <a:t>: E 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³ </a:t>
            </a:r>
            <a:r>
              <a:rPr sz="3200"/>
              <a:t>10] </a:t>
            </a:r>
          </a:p>
        </p:txBody>
      </p:sp>
      <p:sp>
        <p:nvSpPr>
          <p:cNvPr id="669" name="Line"/>
          <p:cNvSpPr/>
          <p:nvPr/>
        </p:nvSpPr>
        <p:spPr>
          <a:xfrm flipH="1">
            <a:off x="3398837" y="2257425"/>
            <a:ext cx="533401" cy="457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70" name="Line"/>
          <p:cNvSpPr/>
          <p:nvPr/>
        </p:nvSpPr>
        <p:spPr>
          <a:xfrm>
            <a:off x="4389437" y="2257424"/>
            <a:ext cx="533401" cy="3810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71" name="Line"/>
          <p:cNvSpPr/>
          <p:nvPr/>
        </p:nvSpPr>
        <p:spPr>
          <a:xfrm>
            <a:off x="2941637" y="3095625"/>
            <a:ext cx="1" cy="533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72" name="Line"/>
          <p:cNvSpPr/>
          <p:nvPr/>
        </p:nvSpPr>
        <p:spPr>
          <a:xfrm>
            <a:off x="5075237" y="3095624"/>
            <a:ext cx="228601" cy="609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73" name="Anything Wrong here?"/>
          <p:cNvSpPr txBox="1"/>
          <p:nvPr/>
        </p:nvSpPr>
        <p:spPr>
          <a:xfrm>
            <a:off x="2441257" y="4845050"/>
            <a:ext cx="4292611" cy="605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Anything Wrong here?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3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(3)      ∪…"/>
          <p:cNvSpPr txBox="1"/>
          <p:nvPr>
            <p:ph type="body" idx="4294967295"/>
          </p:nvPr>
        </p:nvSpPr>
        <p:spPr>
          <a:xfrm>
            <a:off x="635000" y="1552575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80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(3)</a:t>
            </a:r>
            <a:r>
              <a:rPr sz="2400"/>
              <a:t>			   </a:t>
            </a:r>
            <a:r>
              <a:rPr sz="3600">
                <a:latin typeface="Symbol"/>
                <a:ea typeface="Symbol"/>
                <a:cs typeface="Symbol"/>
                <a:sym typeface="Symbol"/>
              </a:rPr>
              <a:t>È</a:t>
            </a:r>
          </a:p>
          <a:p>
            <a:pPr>
              <a:spcBef>
                <a:spcPts val="110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		</a:t>
            </a:r>
            <a:r>
              <a:rPr sz="48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sz="2400"/>
              <a:t>E=3	</a:t>
            </a:r>
            <a:r>
              <a:rPr sz="48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sz="2400"/>
              <a:t>E=3</a:t>
            </a:r>
            <a:endParaRPr sz="2400"/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		 </a:t>
            </a:r>
            <a:r>
              <a:rPr sz="3200"/>
              <a:t>[R</a:t>
            </a:r>
            <a:r>
              <a:t>1</a:t>
            </a:r>
            <a:r>
              <a:rPr sz="3200"/>
              <a:t>: E &lt; 10] 	[R</a:t>
            </a:r>
            <a:r>
              <a:t>2</a:t>
            </a:r>
            <a:r>
              <a:rPr sz="3200"/>
              <a:t>: E 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³ </a:t>
            </a:r>
            <a:r>
              <a:rPr sz="3200"/>
              <a:t>10] </a:t>
            </a:r>
          </a:p>
        </p:txBody>
      </p:sp>
      <p:sp>
        <p:nvSpPr>
          <p:cNvPr id="676" name="Line"/>
          <p:cNvSpPr/>
          <p:nvPr/>
        </p:nvSpPr>
        <p:spPr>
          <a:xfrm flipH="1">
            <a:off x="3149600" y="2085975"/>
            <a:ext cx="533401" cy="457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77" name="Line"/>
          <p:cNvSpPr/>
          <p:nvPr/>
        </p:nvSpPr>
        <p:spPr>
          <a:xfrm>
            <a:off x="4140200" y="2085974"/>
            <a:ext cx="533400" cy="3810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78" name="Line"/>
          <p:cNvSpPr/>
          <p:nvPr/>
        </p:nvSpPr>
        <p:spPr>
          <a:xfrm>
            <a:off x="2692400" y="2924175"/>
            <a:ext cx="0" cy="533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79" name="Line"/>
          <p:cNvSpPr/>
          <p:nvPr/>
        </p:nvSpPr>
        <p:spPr>
          <a:xfrm>
            <a:off x="4825999" y="2924174"/>
            <a:ext cx="228601" cy="609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682" name="Group"/>
          <p:cNvGrpSpPr/>
          <p:nvPr/>
        </p:nvGrpSpPr>
        <p:grpSpPr>
          <a:xfrm>
            <a:off x="4066913" y="2263774"/>
            <a:ext cx="3070951" cy="3176693"/>
            <a:chOff x="0" y="0"/>
            <a:chExt cx="3070950" cy="3176691"/>
          </a:xfrm>
        </p:grpSpPr>
        <p:sp>
          <p:nvSpPr>
            <p:cNvPr id="680" name="⇒ Ø"/>
            <p:cNvSpPr txBox="1"/>
            <p:nvPr/>
          </p:nvSpPr>
          <p:spPr>
            <a:xfrm>
              <a:off x="2179434" y="2533545"/>
              <a:ext cx="891517" cy="6431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457200">
                <a:defRPr sz="3600">
                  <a:solidFill>
                    <a:srgbClr val="FF505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ymbol"/>
                  <a:ea typeface="Symbol"/>
                  <a:cs typeface="Symbol"/>
                  <a:sym typeface="Symbol"/>
                </a:rPr>
                <a:t>Þ	</a:t>
              </a:r>
              <a:r>
                <a:t>Ø</a:t>
              </a:r>
            </a:p>
          </p:txBody>
        </p:sp>
        <p:sp>
          <p:nvSpPr>
            <p:cNvPr id="681" name="Line"/>
            <p:cNvSpPr/>
            <p:nvPr/>
          </p:nvSpPr>
          <p:spPr>
            <a:xfrm>
              <a:off x="0" y="0"/>
              <a:ext cx="2994287" cy="2857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564" fill="norm" stroke="1" extrusionOk="0">
                  <a:moveTo>
                    <a:pt x="13012" y="21564"/>
                  </a:moveTo>
                  <a:cubicBezTo>
                    <a:pt x="12408" y="20713"/>
                    <a:pt x="11782" y="19959"/>
                    <a:pt x="11372" y="18976"/>
                  </a:cubicBezTo>
                  <a:cubicBezTo>
                    <a:pt x="10984" y="18066"/>
                    <a:pt x="10734" y="16389"/>
                    <a:pt x="9822" y="15909"/>
                  </a:cubicBezTo>
                  <a:cubicBezTo>
                    <a:pt x="8045" y="14975"/>
                    <a:pt x="5744" y="15083"/>
                    <a:pt x="3807" y="14855"/>
                  </a:cubicBezTo>
                  <a:cubicBezTo>
                    <a:pt x="2485" y="14388"/>
                    <a:pt x="1791" y="13789"/>
                    <a:pt x="799" y="12747"/>
                  </a:cubicBezTo>
                  <a:cubicBezTo>
                    <a:pt x="549" y="12483"/>
                    <a:pt x="526" y="12124"/>
                    <a:pt x="435" y="11788"/>
                  </a:cubicBezTo>
                  <a:cubicBezTo>
                    <a:pt x="378" y="11597"/>
                    <a:pt x="253" y="11213"/>
                    <a:pt x="253" y="11213"/>
                  </a:cubicBezTo>
                  <a:cubicBezTo>
                    <a:pt x="-55" y="8913"/>
                    <a:pt x="-112" y="6481"/>
                    <a:pt x="253" y="4217"/>
                  </a:cubicBezTo>
                  <a:cubicBezTo>
                    <a:pt x="389" y="3342"/>
                    <a:pt x="480" y="2264"/>
                    <a:pt x="1255" y="1725"/>
                  </a:cubicBezTo>
                  <a:cubicBezTo>
                    <a:pt x="1734" y="958"/>
                    <a:pt x="2508" y="587"/>
                    <a:pt x="3260" y="192"/>
                  </a:cubicBezTo>
                  <a:cubicBezTo>
                    <a:pt x="3693" y="-36"/>
                    <a:pt x="4240" y="84"/>
                    <a:pt x="4718" y="0"/>
                  </a:cubicBezTo>
                  <a:cubicBezTo>
                    <a:pt x="5630" y="36"/>
                    <a:pt x="6541" y="24"/>
                    <a:pt x="7453" y="96"/>
                  </a:cubicBezTo>
                  <a:cubicBezTo>
                    <a:pt x="8546" y="192"/>
                    <a:pt x="9708" y="755"/>
                    <a:pt x="10734" y="1054"/>
                  </a:cubicBezTo>
                  <a:cubicBezTo>
                    <a:pt x="13137" y="1737"/>
                    <a:pt x="15439" y="2564"/>
                    <a:pt x="17660" y="3738"/>
                  </a:cubicBezTo>
                  <a:cubicBezTo>
                    <a:pt x="18469" y="4169"/>
                    <a:pt x="19096" y="4936"/>
                    <a:pt x="19847" y="5463"/>
                  </a:cubicBezTo>
                  <a:cubicBezTo>
                    <a:pt x="19984" y="5678"/>
                    <a:pt x="20292" y="6194"/>
                    <a:pt x="20485" y="6421"/>
                  </a:cubicBezTo>
                  <a:cubicBezTo>
                    <a:pt x="20599" y="6553"/>
                    <a:pt x="20759" y="6649"/>
                    <a:pt x="20850" y="6805"/>
                  </a:cubicBezTo>
                  <a:cubicBezTo>
                    <a:pt x="21237" y="7440"/>
                    <a:pt x="21283" y="7799"/>
                    <a:pt x="21488" y="8434"/>
                  </a:cubicBezTo>
                  <a:cubicBezTo>
                    <a:pt x="21454" y="9488"/>
                    <a:pt x="21477" y="10542"/>
                    <a:pt x="21397" y="11597"/>
                  </a:cubicBezTo>
                  <a:cubicBezTo>
                    <a:pt x="21385" y="11716"/>
                    <a:pt x="21089" y="12507"/>
                    <a:pt x="21032" y="12651"/>
                  </a:cubicBezTo>
                  <a:cubicBezTo>
                    <a:pt x="20315" y="14292"/>
                    <a:pt x="18777" y="15143"/>
                    <a:pt x="17113" y="15430"/>
                  </a:cubicBezTo>
                  <a:cubicBezTo>
                    <a:pt x="15359" y="16173"/>
                    <a:pt x="12818" y="16053"/>
                    <a:pt x="11098" y="16101"/>
                  </a:cubicBezTo>
                  <a:cubicBezTo>
                    <a:pt x="10597" y="16281"/>
                    <a:pt x="10289" y="16293"/>
                    <a:pt x="9731" y="16293"/>
                  </a:cubicBezTo>
                </a:path>
              </a:pathLst>
            </a:custGeom>
            <a:noFill/>
            <a:ln w="28575" cap="flat">
              <a:solidFill>
                <a:srgbClr val="FF5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(4)     σE=3…"/>
          <p:cNvSpPr txBox="1"/>
          <p:nvPr>
            <p:ph type="body" sz="half" idx="4294967295"/>
          </p:nvPr>
        </p:nvSpPr>
        <p:spPr>
          <a:xfrm>
            <a:off x="573087" y="2281237"/>
            <a:ext cx="7772401" cy="21717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110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(4) 				</a:t>
            </a:r>
            <a:r>
              <a:rPr sz="48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sz="2400"/>
              <a:t>E=3</a:t>
            </a:r>
            <a:endParaRPr sz="2400"/>
          </a:p>
          <a:p>
            <a:pPr algn="ctr"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algn="ctr"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		 </a:t>
            </a:r>
            <a:r>
              <a:rPr sz="3200"/>
              <a:t>[R</a:t>
            </a:r>
            <a:r>
              <a:t>1</a:t>
            </a:r>
            <a:r>
              <a:rPr sz="3200"/>
              <a:t>: E &lt; 10] 	</a:t>
            </a:r>
          </a:p>
        </p:txBody>
      </p:sp>
      <p:sp>
        <p:nvSpPr>
          <p:cNvPr id="685" name="Line"/>
          <p:cNvSpPr/>
          <p:nvPr/>
        </p:nvSpPr>
        <p:spPr>
          <a:xfrm>
            <a:off x="4535487" y="3119437"/>
            <a:ext cx="1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HF – Information Requirements"/>
          <p:cNvSpPr txBox="1"/>
          <p:nvPr>
            <p:ph type="title" idx="4294967295"/>
          </p:nvPr>
        </p:nvSpPr>
        <p:spPr>
          <a:xfrm>
            <a:off x="249237" y="752475"/>
            <a:ext cx="8894764" cy="11350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PHF – Information Requirements</a:t>
            </a:r>
          </a:p>
        </p:txBody>
      </p:sp>
      <p:sp>
        <p:nvSpPr>
          <p:cNvPr id="44" name="Example…"/>
          <p:cNvSpPr txBox="1"/>
          <p:nvPr>
            <p:ph type="body" idx="4294967295"/>
          </p:nvPr>
        </p:nvSpPr>
        <p:spPr>
          <a:xfrm>
            <a:off x="442912" y="1751012"/>
            <a:ext cx="8129588" cy="47593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2500"/>
              </a:spcBef>
              <a:buSzTx/>
              <a:buNone/>
              <a:defRPr sz="2800">
                <a:solidFill>
                  <a:srgbClr val="009999"/>
                </a:solidFill>
              </a:defRPr>
            </a:pPr>
            <a:r>
              <a:t>Example</a:t>
            </a:r>
          </a:p>
          <a:p>
            <a:pPr lvl="1" marL="285750" indent="171450">
              <a:spcBef>
                <a:spcPts val="2100"/>
              </a:spcBef>
              <a:buSzTx/>
              <a:buNone/>
              <a:defRPr i="1" sz="2400"/>
            </a:pPr>
            <a:r>
              <a:t>m</a:t>
            </a:r>
            <a:r>
              <a:rPr baseline="-25000" i="0"/>
              <a:t>1</a:t>
            </a:r>
            <a:r>
              <a:rPr i="0"/>
              <a:t>: PNAME="Maintenance"</a:t>
            </a:r>
            <a:r>
              <a:rPr i="0" sz="1800">
                <a:latin typeface="Symbol"/>
                <a:ea typeface="Symbol"/>
                <a:cs typeface="Symbol"/>
                <a:sym typeface="Symbol"/>
              </a:rPr>
              <a:t> Ù</a:t>
            </a:r>
            <a:r>
              <a:rPr i="0"/>
              <a:t> BUDGET≤200000</a:t>
            </a:r>
          </a:p>
          <a:p>
            <a:pPr lvl="1" marL="285750" indent="171450">
              <a:spcBef>
                <a:spcPts val="2100"/>
              </a:spcBef>
              <a:buSzTx/>
              <a:buNone/>
              <a:defRPr i="1" sz="2400"/>
            </a:pPr>
            <a:r>
              <a:t>m</a:t>
            </a:r>
            <a:r>
              <a:rPr baseline="-25000" i="0"/>
              <a:t>2</a:t>
            </a:r>
            <a:r>
              <a:rPr i="0"/>
              <a:t>: </a:t>
            </a:r>
            <a:r>
              <a:rPr b="1" i="0"/>
              <a:t>NOT</a:t>
            </a:r>
            <a:r>
              <a:rPr i="0"/>
              <a:t>(PNAME="Maintenance")</a:t>
            </a:r>
            <a:r>
              <a:rPr i="0" sz="1800">
                <a:latin typeface="Symbol"/>
                <a:ea typeface="Symbol"/>
                <a:cs typeface="Symbol"/>
                <a:sym typeface="Symbol"/>
              </a:rPr>
              <a:t> Ù</a:t>
            </a:r>
            <a:r>
              <a:rPr i="0"/>
              <a:t> BUDGET≤200000</a:t>
            </a:r>
          </a:p>
          <a:p>
            <a:pPr lvl="1" marL="285750" indent="171450">
              <a:spcBef>
                <a:spcPts val="2100"/>
              </a:spcBef>
              <a:buSzTx/>
              <a:buNone/>
              <a:defRPr i="1" sz="2400"/>
            </a:pPr>
            <a:r>
              <a:t>m</a:t>
            </a:r>
            <a:r>
              <a:rPr baseline="-25000" i="0"/>
              <a:t>3</a:t>
            </a:r>
            <a:r>
              <a:rPr i="0"/>
              <a:t>: PNAME= "Maintenance"</a:t>
            </a:r>
            <a:r>
              <a:rPr i="0" sz="1800">
                <a:latin typeface="Symbol"/>
                <a:ea typeface="Symbol"/>
                <a:cs typeface="Symbol"/>
                <a:sym typeface="Symbol"/>
              </a:rPr>
              <a:t> Ù</a:t>
            </a:r>
            <a:r>
              <a:rPr i="0"/>
              <a:t> </a:t>
            </a:r>
            <a:r>
              <a:rPr b="1" i="0"/>
              <a:t>NOT</a:t>
            </a:r>
            <a:r>
              <a:rPr i="0"/>
              <a:t>(BUDGET≤200000)</a:t>
            </a:r>
          </a:p>
          <a:p>
            <a:pPr lvl="1" marL="285750" indent="171450">
              <a:spcBef>
                <a:spcPts val="2100"/>
              </a:spcBef>
              <a:buSzTx/>
              <a:buNone/>
              <a:defRPr i="1" sz="2400"/>
            </a:pPr>
            <a:r>
              <a:t>m</a:t>
            </a:r>
            <a:r>
              <a:rPr baseline="-25000" i="0"/>
              <a:t>4</a:t>
            </a:r>
            <a:r>
              <a:rPr i="0"/>
              <a:t>: </a:t>
            </a:r>
            <a:r>
              <a:rPr b="1" i="0"/>
              <a:t>NOT</a:t>
            </a:r>
            <a:r>
              <a:rPr i="0"/>
              <a:t>(PNAME="Maintenance")</a:t>
            </a:r>
            <a:r>
              <a:rPr i="0" sz="1800">
                <a:latin typeface="Symbol"/>
                <a:ea typeface="Symbol"/>
                <a:cs typeface="Symbol"/>
                <a:sym typeface="Symbol"/>
              </a:rPr>
              <a:t> Ù</a:t>
            </a:r>
            <a:r>
              <a:rPr i="0"/>
              <a:t> </a:t>
            </a:r>
            <a:r>
              <a:rPr b="1" i="0"/>
              <a:t>NOT</a:t>
            </a:r>
            <a:r>
              <a:rPr i="0"/>
              <a:t>(BUDGET≤200000)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Rule 1"/>
          <p:cNvSpPr txBox="1"/>
          <p:nvPr>
            <p:ph type="title" idx="4294967295"/>
          </p:nvPr>
        </p:nvSpPr>
        <p:spPr>
          <a:xfrm>
            <a:off x="457200" y="1154112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Rule 1</a:t>
            </a:r>
          </a:p>
        </p:txBody>
      </p:sp>
      <p:sp>
        <p:nvSpPr>
          <p:cNvPr id="688" name="σC1[R: c2] ⇒ σC1[R: c1 ∧ c2]…"/>
          <p:cNvSpPr txBox="1"/>
          <p:nvPr>
            <p:ph type="body" idx="4294967295"/>
          </p:nvPr>
        </p:nvSpPr>
        <p:spPr>
          <a:xfrm>
            <a:off x="600075" y="2252662"/>
            <a:ext cx="7772400" cy="3622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1100"/>
              </a:spcBef>
              <a:buSzTx/>
              <a:buNone/>
              <a:defRPr sz="4800"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     s</a:t>
            </a:r>
            <a:r>
              <a:rPr sz="2000"/>
              <a:t>C1</a:t>
            </a:r>
            <a:r>
              <a:rPr sz="3200"/>
              <a:t>[R: c2] 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sz="2000"/>
              <a:t>C1</a:t>
            </a:r>
            <a:r>
              <a:rPr sz="3200"/>
              <a:t>[R: c1 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rPr sz="3200"/>
              <a:t>c2]</a:t>
            </a: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	[R: False]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	</a:t>
            </a:r>
            <a:r>
              <a:t>Ø</a:t>
            </a:r>
          </a:p>
        </p:txBody>
      </p:sp>
      <p:grpSp>
        <p:nvGrpSpPr>
          <p:cNvPr id="691" name="Group"/>
          <p:cNvGrpSpPr/>
          <p:nvPr/>
        </p:nvGrpSpPr>
        <p:grpSpPr>
          <a:xfrm>
            <a:off x="723900" y="2652712"/>
            <a:ext cx="533400" cy="457201"/>
            <a:chOff x="0" y="0"/>
            <a:chExt cx="533400" cy="457200"/>
          </a:xfrm>
        </p:grpSpPr>
        <p:sp>
          <p:nvSpPr>
            <p:cNvPr id="689" name="Oval"/>
            <p:cNvSpPr/>
            <p:nvPr/>
          </p:nvSpPr>
          <p:spPr>
            <a:xfrm>
              <a:off x="0" y="0"/>
              <a:ext cx="533400" cy="45720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90" name="A"/>
            <p:cNvSpPr txBox="1"/>
            <p:nvPr/>
          </p:nvSpPr>
          <p:spPr>
            <a:xfrm>
              <a:off x="132086" y="54385"/>
              <a:ext cx="269228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694" name="Group"/>
          <p:cNvGrpSpPr/>
          <p:nvPr/>
        </p:nvGrpSpPr>
        <p:grpSpPr>
          <a:xfrm>
            <a:off x="723900" y="3262312"/>
            <a:ext cx="533400" cy="457201"/>
            <a:chOff x="0" y="0"/>
            <a:chExt cx="533400" cy="457200"/>
          </a:xfrm>
        </p:grpSpPr>
        <p:sp>
          <p:nvSpPr>
            <p:cNvPr id="692" name="Oval"/>
            <p:cNvSpPr/>
            <p:nvPr/>
          </p:nvSpPr>
          <p:spPr>
            <a:xfrm>
              <a:off x="0" y="0"/>
              <a:ext cx="533400" cy="45720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693" name="B"/>
            <p:cNvSpPr txBox="1"/>
            <p:nvPr/>
          </p:nvSpPr>
          <p:spPr>
            <a:xfrm>
              <a:off x="138392" y="54385"/>
              <a:ext cx="256616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B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In example A:"/>
          <p:cNvSpPr txBox="1"/>
          <p:nvPr>
            <p:ph type="title" idx="4294967295"/>
          </p:nvPr>
        </p:nvSpPr>
        <p:spPr>
          <a:xfrm>
            <a:off x="717550" y="1089025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In example A:</a:t>
            </a:r>
          </a:p>
        </p:txBody>
      </p:sp>
      <p:sp>
        <p:nvSpPr>
          <p:cNvPr id="697" name="σE=3[R2: E≥10]  ⇒ σE=3 [R2: E=3 ∧ E≥10]…"/>
          <p:cNvSpPr txBox="1"/>
          <p:nvPr>
            <p:ph type="body" idx="4294967295"/>
          </p:nvPr>
        </p:nvSpPr>
        <p:spPr>
          <a:xfrm>
            <a:off x="539750" y="2206625"/>
            <a:ext cx="80899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1100"/>
              </a:spcBef>
              <a:buSzTx/>
              <a:buNone/>
              <a:defRPr sz="4800"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sz="2400"/>
              <a:t>E=3</a:t>
            </a:r>
            <a:r>
              <a:rPr sz="3200"/>
              <a:t>[R</a:t>
            </a:r>
            <a:r>
              <a:rPr sz="2400"/>
              <a:t>2</a:t>
            </a:r>
            <a:r>
              <a:rPr sz="3200"/>
              <a:t>: E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³</a:t>
            </a:r>
            <a:r>
              <a:rPr sz="3200"/>
              <a:t>10]  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sz="2400"/>
              <a:t>E=3 </a:t>
            </a:r>
            <a:r>
              <a:rPr sz="3200"/>
              <a:t>[R</a:t>
            </a:r>
            <a:r>
              <a:rPr sz="2400"/>
              <a:t>2</a:t>
            </a:r>
            <a:r>
              <a:rPr sz="3200"/>
              <a:t>: E=3 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rPr sz="3200"/>
              <a:t>E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³</a:t>
            </a:r>
            <a:r>
              <a:rPr sz="3200"/>
              <a:t>10]</a:t>
            </a:r>
            <a:endParaRPr sz="2400"/>
          </a:p>
          <a:p>
            <a:pPr>
              <a:spcBef>
                <a:spcPts val="1100"/>
              </a:spcBef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				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  Þ</a:t>
            </a:r>
            <a:r>
              <a:t>   </a:t>
            </a:r>
            <a:r>
              <a:rPr sz="480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t>E=3 </a:t>
            </a:r>
            <a:r>
              <a:rPr sz="3200"/>
              <a:t>[</a:t>
            </a:r>
            <a:r>
              <a:t> </a:t>
            </a:r>
            <a:r>
              <a:rPr sz="3200"/>
              <a:t>R</a:t>
            </a:r>
            <a:r>
              <a:t>2</a:t>
            </a:r>
            <a:r>
              <a:rPr sz="3200"/>
              <a:t>: False]</a:t>
            </a: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				  Þ	</a:t>
            </a:r>
            <a:r>
              <a:t>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Example B"/>
          <p:cNvSpPr txBox="1"/>
          <p:nvPr>
            <p:ph type="title" idx="4294967295"/>
          </p:nvPr>
        </p:nvSpPr>
        <p:spPr>
          <a:xfrm>
            <a:off x="508000" y="1141412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Example B</a:t>
            </a:r>
          </a:p>
        </p:txBody>
      </p:sp>
      <p:sp>
        <p:nvSpPr>
          <p:cNvPr id="700" name="(1)     A=common…"/>
          <p:cNvSpPr txBox="1"/>
          <p:nvPr>
            <p:ph type="body" sz="half" idx="4294967295"/>
          </p:nvPr>
        </p:nvSpPr>
        <p:spPr>
          <a:xfrm>
            <a:off x="723900" y="2322512"/>
            <a:ext cx="7772400" cy="21336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(1)					A=common</a:t>
            </a:r>
          </a:p>
          <a:p>
            <a:pPr>
              <a:lnSpc>
                <a:spcPct val="70000"/>
              </a:lnSpc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					    attribute</a:t>
            </a:r>
          </a:p>
          <a:p>
            <a:pPr>
              <a:lnSpc>
                <a:spcPct val="70000"/>
              </a:lnSpc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lnSpc>
                <a:spcPct val="70000"/>
              </a:lnSpc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	  R		S</a:t>
            </a:r>
          </a:p>
        </p:txBody>
      </p:sp>
      <p:sp>
        <p:nvSpPr>
          <p:cNvPr id="701" name="Shape"/>
          <p:cNvSpPr/>
          <p:nvPr/>
        </p:nvSpPr>
        <p:spPr>
          <a:xfrm rot="16200000">
            <a:off x="2781300" y="2474912"/>
            <a:ext cx="304800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702" name="A"/>
          <p:cNvSpPr txBox="1"/>
          <p:nvPr/>
        </p:nvSpPr>
        <p:spPr>
          <a:xfrm>
            <a:off x="2821354" y="2780030"/>
            <a:ext cx="25644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 defTabSz="457200">
              <a:spcBef>
                <a:spcPts val="1200"/>
              </a:spcBef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03" name="Line"/>
          <p:cNvSpPr/>
          <p:nvPr/>
        </p:nvSpPr>
        <p:spPr>
          <a:xfrm flipH="1">
            <a:off x="2247899" y="3160712"/>
            <a:ext cx="457202" cy="609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04" name="Line"/>
          <p:cNvSpPr/>
          <p:nvPr/>
        </p:nvSpPr>
        <p:spPr>
          <a:xfrm>
            <a:off x="3162300" y="3160712"/>
            <a:ext cx="381000" cy="609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05" name="[R1: A&lt;5] [R2: 5 ≤ A ≤ 10] [R3: A&gt;10]"/>
          <p:cNvSpPr txBox="1"/>
          <p:nvPr/>
        </p:nvSpPr>
        <p:spPr>
          <a:xfrm>
            <a:off x="2566052" y="4952784"/>
            <a:ext cx="6008971" cy="55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 defTabSz="457200">
              <a:defRPr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[R</a:t>
            </a:r>
            <a:r>
              <a:rPr sz="2000"/>
              <a:t>1</a:t>
            </a:r>
            <a:r>
              <a:t>: A&lt;5] [R</a:t>
            </a:r>
            <a:r>
              <a:rPr sz="2000"/>
              <a:t>2</a:t>
            </a:r>
            <a:r>
              <a:t>: 5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</a:t>
            </a:r>
            <a:r>
              <a:rPr sz="1800"/>
              <a:t> </a:t>
            </a:r>
            <a:r>
              <a:t>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</a:t>
            </a:r>
            <a:r>
              <a:rPr sz="1800"/>
              <a:t> </a:t>
            </a:r>
            <a:r>
              <a:t>10] [R</a:t>
            </a:r>
            <a:r>
              <a:rPr sz="2000"/>
              <a:t>3</a:t>
            </a:r>
            <a:r>
              <a:t>: A&gt;10]</a:t>
            </a:r>
          </a:p>
        </p:txBody>
      </p:sp>
      <p:sp>
        <p:nvSpPr>
          <p:cNvPr id="706" name="[S1: A&lt;5]  [S2: A ≥ 5]"/>
          <p:cNvSpPr txBox="1"/>
          <p:nvPr/>
        </p:nvSpPr>
        <p:spPr>
          <a:xfrm>
            <a:off x="2569884" y="5463165"/>
            <a:ext cx="3486707" cy="556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 defTabSz="457200">
              <a:defRPr sz="2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[S</a:t>
            </a:r>
            <a:r>
              <a:rPr sz="2000"/>
              <a:t>1</a:t>
            </a:r>
            <a:r>
              <a:t>: A&lt;5]  [S</a:t>
            </a:r>
            <a:r>
              <a:rPr sz="2000"/>
              <a:t>2</a:t>
            </a:r>
            <a:r>
              <a:t>: 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 </a:t>
            </a:r>
            <a:r>
              <a:t>5]</a:t>
            </a:r>
          </a:p>
        </p:txBody>
      </p:sp>
      <p:sp>
        <p:nvSpPr>
          <p:cNvPr id="707" name="What if"/>
          <p:cNvSpPr txBox="1"/>
          <p:nvPr/>
        </p:nvSpPr>
        <p:spPr>
          <a:xfrm>
            <a:off x="412432" y="5199062"/>
            <a:ext cx="1487796" cy="605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What if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5" grpId="1"/>
      <p:bldP build="whole" bldLvl="1" animBg="1" rev="0" advAuto="0" spid="707" grpId="3"/>
      <p:bldP build="whole" bldLvl="1" animBg="1" rev="0" advAuto="0" spid="706" grpId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(2)…"/>
          <p:cNvSpPr txBox="1"/>
          <p:nvPr>
            <p:ph type="body" sz="half" idx="4294967295"/>
          </p:nvPr>
        </p:nvSpPr>
        <p:spPr>
          <a:xfrm>
            <a:off x="701675" y="1795462"/>
            <a:ext cx="8242300" cy="1943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19455" indent="-219455" defTabSz="585215">
              <a:spcBef>
                <a:spcPts val="400"/>
              </a:spcBef>
              <a:buSzTx/>
              <a:buNone/>
              <a:defRPr sz="2048">
                <a:latin typeface="Tahoma"/>
                <a:ea typeface="Tahoma"/>
                <a:cs typeface="Tahoma"/>
                <a:sym typeface="Tahoma"/>
              </a:defRPr>
            </a:pPr>
            <a:r>
              <a:t>(2)</a:t>
            </a:r>
          </a:p>
          <a:p>
            <a:pPr marL="219455" indent="-219455" defTabSz="585215">
              <a:spcBef>
                <a:spcPts val="400"/>
              </a:spcBef>
              <a:buSzTx/>
              <a:buNone/>
              <a:defRPr sz="2048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19455" indent="-219455" defTabSz="585215">
              <a:spcBef>
                <a:spcPts val="500"/>
              </a:spcBef>
              <a:buSzTx/>
              <a:buNone/>
              <a:defRPr sz="2048">
                <a:latin typeface="Tahoma"/>
                <a:ea typeface="Tahoma"/>
                <a:cs typeface="Tahoma"/>
                <a:sym typeface="Tahoma"/>
              </a:defRPr>
            </a:pPr>
            <a:r>
              <a:t>			</a:t>
            </a:r>
            <a:r>
              <a:rPr sz="2304">
                <a:latin typeface="Symbol"/>
                <a:ea typeface="Symbol"/>
                <a:cs typeface="Symbol"/>
                <a:sym typeface="Symbol"/>
              </a:rPr>
              <a:t>È</a:t>
            </a:r>
            <a:r>
              <a:t>				         </a:t>
            </a:r>
            <a:r>
              <a:rPr sz="2304">
                <a:latin typeface="Symbol"/>
                <a:ea typeface="Symbol"/>
                <a:cs typeface="Symbol"/>
                <a:sym typeface="Symbol"/>
              </a:rPr>
              <a:t>È</a:t>
            </a:r>
          </a:p>
          <a:p>
            <a:pPr marL="219455" indent="-219455" defTabSz="585215">
              <a:spcBef>
                <a:spcPts val="400"/>
              </a:spcBef>
              <a:buSzTx/>
              <a:buNone/>
              <a:defRPr sz="2048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219455" indent="-219455" defTabSz="585215">
              <a:spcBef>
                <a:spcPts val="400"/>
              </a:spcBef>
              <a:buSzTx/>
              <a:buNone/>
              <a:defRPr sz="1792">
                <a:latin typeface="Tahoma"/>
                <a:ea typeface="Tahoma"/>
                <a:cs typeface="Tahoma"/>
                <a:sym typeface="Tahoma"/>
              </a:defRPr>
            </a:pPr>
            <a:r>
              <a:t>  </a:t>
            </a:r>
            <a:r>
              <a:rPr sz="2048"/>
              <a:t>			</a:t>
            </a:r>
          </a:p>
        </p:txBody>
      </p:sp>
      <p:grpSp>
        <p:nvGrpSpPr>
          <p:cNvPr id="712" name="Group"/>
          <p:cNvGrpSpPr/>
          <p:nvPr/>
        </p:nvGrpSpPr>
        <p:grpSpPr>
          <a:xfrm>
            <a:off x="3902075" y="1947862"/>
            <a:ext cx="457200" cy="701358"/>
            <a:chOff x="0" y="0"/>
            <a:chExt cx="457200" cy="701357"/>
          </a:xfrm>
        </p:grpSpPr>
        <p:sp>
          <p:nvSpPr>
            <p:cNvPr id="710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711" name="A"/>
            <p:cNvSpPr txBox="1"/>
            <p:nvPr/>
          </p:nvSpPr>
          <p:spPr>
            <a:xfrm>
              <a:off x="116254" y="305117"/>
              <a:ext cx="25644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13" name="Line"/>
          <p:cNvSpPr/>
          <p:nvPr/>
        </p:nvSpPr>
        <p:spPr>
          <a:xfrm>
            <a:off x="2759075" y="3548062"/>
            <a:ext cx="76200" cy="863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14" name="Line"/>
          <p:cNvSpPr/>
          <p:nvPr/>
        </p:nvSpPr>
        <p:spPr>
          <a:xfrm flipH="1">
            <a:off x="1336674" y="3471862"/>
            <a:ext cx="1193802" cy="889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15" name="Line"/>
          <p:cNvSpPr/>
          <p:nvPr/>
        </p:nvSpPr>
        <p:spPr>
          <a:xfrm>
            <a:off x="2987675" y="3395662"/>
            <a:ext cx="2082800" cy="10287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16" name="Line"/>
          <p:cNvSpPr/>
          <p:nvPr/>
        </p:nvSpPr>
        <p:spPr>
          <a:xfrm flipH="1">
            <a:off x="6556375" y="3509962"/>
            <a:ext cx="876300" cy="17399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17" name="Line"/>
          <p:cNvSpPr/>
          <p:nvPr/>
        </p:nvSpPr>
        <p:spPr>
          <a:xfrm>
            <a:off x="7775574" y="3560762"/>
            <a:ext cx="482601" cy="17399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18" name="[S1: A&lt;5]  [S2: A ≥ 5]"/>
          <p:cNvSpPr txBox="1"/>
          <p:nvPr/>
        </p:nvSpPr>
        <p:spPr>
          <a:xfrm>
            <a:off x="5397222" y="5226627"/>
            <a:ext cx="3486706" cy="556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 defTabSz="457200"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[S</a:t>
            </a:r>
            <a:r>
              <a:rPr sz="2000"/>
              <a:t>1</a:t>
            </a:r>
            <a:r>
              <a:t>: A&lt;5]  [S</a:t>
            </a:r>
            <a:r>
              <a:rPr sz="2000"/>
              <a:t>2</a:t>
            </a:r>
            <a:r>
              <a:t>: 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 </a:t>
            </a:r>
            <a:r>
              <a:t>5]</a:t>
            </a:r>
          </a:p>
        </p:txBody>
      </p:sp>
      <p:sp>
        <p:nvSpPr>
          <p:cNvPr id="719" name="[R1: A&lt;5] [R2: 5 ≤ A ≤ 10] [R3: A&gt;10]"/>
          <p:cNvSpPr txBox="1"/>
          <p:nvPr/>
        </p:nvSpPr>
        <p:spPr>
          <a:xfrm>
            <a:off x="339583" y="4363027"/>
            <a:ext cx="6008971" cy="556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 defTabSz="457200"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[R</a:t>
            </a:r>
            <a:r>
              <a:rPr sz="2000"/>
              <a:t>1</a:t>
            </a:r>
            <a:r>
              <a:t>: A&lt;5] [R</a:t>
            </a:r>
            <a:r>
              <a:rPr sz="2000"/>
              <a:t>2</a:t>
            </a:r>
            <a:r>
              <a:t>: 5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</a:t>
            </a:r>
            <a:r>
              <a:rPr sz="1800"/>
              <a:t> </a:t>
            </a:r>
            <a:r>
              <a:t>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</a:t>
            </a:r>
            <a:r>
              <a:rPr sz="1800"/>
              <a:t> </a:t>
            </a:r>
            <a:r>
              <a:t>10] [R</a:t>
            </a:r>
            <a:r>
              <a:rPr sz="2000"/>
              <a:t>3</a:t>
            </a:r>
            <a:r>
              <a:t>: A&gt;10]</a:t>
            </a:r>
          </a:p>
        </p:txBody>
      </p:sp>
      <p:sp>
        <p:nvSpPr>
          <p:cNvPr id="720" name="Line"/>
          <p:cNvSpPr/>
          <p:nvPr/>
        </p:nvSpPr>
        <p:spPr>
          <a:xfrm flipH="1">
            <a:off x="2898775" y="2303462"/>
            <a:ext cx="952501" cy="7874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21" name="Line"/>
          <p:cNvSpPr/>
          <p:nvPr/>
        </p:nvSpPr>
        <p:spPr>
          <a:xfrm>
            <a:off x="4422775" y="2176462"/>
            <a:ext cx="2806700" cy="1016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(3)    ∪…"/>
          <p:cNvSpPr txBox="1"/>
          <p:nvPr>
            <p:ph type="body" idx="4294967295"/>
          </p:nvPr>
        </p:nvSpPr>
        <p:spPr>
          <a:xfrm>
            <a:off x="165099" y="879475"/>
            <a:ext cx="8763002" cy="5715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80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(3)				</a:t>
            </a:r>
            <a:r>
              <a:rPr sz="3600">
                <a:latin typeface="Symbol"/>
                <a:ea typeface="Symbol"/>
                <a:cs typeface="Symbol"/>
                <a:sym typeface="Symbol"/>
              </a:rPr>
              <a:t>È</a:t>
            </a: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[R</a:t>
            </a:r>
            <a:r>
              <a:rPr sz="1800"/>
              <a:t>1</a:t>
            </a:r>
            <a:r>
              <a:t>:A&lt;5][S</a:t>
            </a:r>
            <a:r>
              <a:rPr sz="1800"/>
              <a:t>1</a:t>
            </a:r>
            <a:r>
              <a:t>:A&lt;5] [R</a:t>
            </a:r>
            <a:r>
              <a:rPr sz="1800"/>
              <a:t>1</a:t>
            </a:r>
            <a:r>
              <a:t>:A&lt;5][S</a:t>
            </a:r>
            <a:r>
              <a:rPr sz="1800"/>
              <a:t>2</a:t>
            </a:r>
            <a:r>
              <a:t>:A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5] [R</a:t>
            </a:r>
            <a:r>
              <a:rPr sz="1800"/>
              <a:t>2</a:t>
            </a:r>
            <a:r>
              <a:t>:5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£</a:t>
            </a:r>
            <a:r>
              <a:t>A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£</a:t>
            </a:r>
            <a:r>
              <a:t>10][S</a:t>
            </a:r>
            <a:r>
              <a:rPr sz="1800"/>
              <a:t>1</a:t>
            </a:r>
            <a:r>
              <a:t>:A&lt;5] </a:t>
            </a:r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[R</a:t>
            </a:r>
            <a:r>
              <a:rPr sz="1800"/>
              <a:t>2</a:t>
            </a:r>
            <a:r>
              <a:t>:5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£</a:t>
            </a:r>
            <a:r>
              <a:t>A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£</a:t>
            </a:r>
            <a:r>
              <a:t>10][S</a:t>
            </a:r>
            <a:r>
              <a:rPr sz="1800"/>
              <a:t>2</a:t>
            </a:r>
            <a:r>
              <a:t>:A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5] [R</a:t>
            </a:r>
            <a:r>
              <a:rPr sz="1800"/>
              <a:t>3</a:t>
            </a:r>
            <a:r>
              <a:t>:A&gt;10][S</a:t>
            </a:r>
            <a:r>
              <a:rPr sz="1800"/>
              <a:t>1</a:t>
            </a:r>
            <a:r>
              <a:t>:A&lt;5] [R</a:t>
            </a:r>
            <a:r>
              <a:rPr sz="1800"/>
              <a:t>3</a:t>
            </a:r>
            <a:r>
              <a:t>:A&gt;10][S</a:t>
            </a:r>
            <a:r>
              <a:rPr sz="1800"/>
              <a:t>2</a:t>
            </a:r>
            <a:r>
              <a:t>:A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5]</a:t>
            </a:r>
          </a:p>
        </p:txBody>
      </p:sp>
      <p:grpSp>
        <p:nvGrpSpPr>
          <p:cNvPr id="726" name="Group"/>
          <p:cNvGrpSpPr/>
          <p:nvPr/>
        </p:nvGrpSpPr>
        <p:grpSpPr>
          <a:xfrm>
            <a:off x="3822700" y="1717675"/>
            <a:ext cx="457200" cy="701358"/>
            <a:chOff x="0" y="0"/>
            <a:chExt cx="457200" cy="701357"/>
          </a:xfrm>
        </p:grpSpPr>
        <p:sp>
          <p:nvSpPr>
            <p:cNvPr id="724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725" name="A"/>
            <p:cNvSpPr txBox="1"/>
            <p:nvPr/>
          </p:nvSpPr>
          <p:spPr>
            <a:xfrm>
              <a:off x="116254" y="305117"/>
              <a:ext cx="25644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729" name="Group"/>
          <p:cNvGrpSpPr/>
          <p:nvPr/>
        </p:nvGrpSpPr>
        <p:grpSpPr>
          <a:xfrm>
            <a:off x="5880100" y="1641475"/>
            <a:ext cx="457200" cy="701358"/>
            <a:chOff x="0" y="0"/>
            <a:chExt cx="457200" cy="701357"/>
          </a:xfrm>
        </p:grpSpPr>
        <p:sp>
          <p:nvSpPr>
            <p:cNvPr id="727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728" name="A"/>
            <p:cNvSpPr txBox="1"/>
            <p:nvPr/>
          </p:nvSpPr>
          <p:spPr>
            <a:xfrm>
              <a:off x="116254" y="305117"/>
              <a:ext cx="25644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732" name="Group"/>
          <p:cNvGrpSpPr/>
          <p:nvPr/>
        </p:nvGrpSpPr>
        <p:grpSpPr>
          <a:xfrm>
            <a:off x="2222500" y="1717675"/>
            <a:ext cx="457200" cy="701358"/>
            <a:chOff x="0" y="0"/>
            <a:chExt cx="457200" cy="701357"/>
          </a:xfrm>
        </p:grpSpPr>
        <p:sp>
          <p:nvSpPr>
            <p:cNvPr id="730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731" name="A"/>
            <p:cNvSpPr txBox="1"/>
            <p:nvPr/>
          </p:nvSpPr>
          <p:spPr>
            <a:xfrm>
              <a:off x="116254" y="305117"/>
              <a:ext cx="25644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735" name="Group"/>
          <p:cNvGrpSpPr/>
          <p:nvPr/>
        </p:nvGrpSpPr>
        <p:grpSpPr>
          <a:xfrm>
            <a:off x="5956300" y="4384675"/>
            <a:ext cx="457200" cy="701358"/>
            <a:chOff x="0" y="0"/>
            <a:chExt cx="457200" cy="701357"/>
          </a:xfrm>
        </p:grpSpPr>
        <p:sp>
          <p:nvSpPr>
            <p:cNvPr id="733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734" name="A"/>
            <p:cNvSpPr txBox="1"/>
            <p:nvPr/>
          </p:nvSpPr>
          <p:spPr>
            <a:xfrm>
              <a:off x="116254" y="305117"/>
              <a:ext cx="25644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738" name="Group"/>
          <p:cNvGrpSpPr/>
          <p:nvPr/>
        </p:nvGrpSpPr>
        <p:grpSpPr>
          <a:xfrm>
            <a:off x="2146300" y="4460875"/>
            <a:ext cx="457200" cy="701358"/>
            <a:chOff x="0" y="0"/>
            <a:chExt cx="457200" cy="701357"/>
          </a:xfrm>
        </p:grpSpPr>
        <p:sp>
          <p:nvSpPr>
            <p:cNvPr id="736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737" name="A"/>
            <p:cNvSpPr txBox="1"/>
            <p:nvPr/>
          </p:nvSpPr>
          <p:spPr>
            <a:xfrm>
              <a:off x="116254" y="305117"/>
              <a:ext cx="25644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741" name="Group"/>
          <p:cNvGrpSpPr/>
          <p:nvPr/>
        </p:nvGrpSpPr>
        <p:grpSpPr>
          <a:xfrm>
            <a:off x="4051300" y="4384675"/>
            <a:ext cx="457200" cy="701358"/>
            <a:chOff x="0" y="0"/>
            <a:chExt cx="457200" cy="701357"/>
          </a:xfrm>
        </p:grpSpPr>
        <p:sp>
          <p:nvSpPr>
            <p:cNvPr id="739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740" name="A"/>
            <p:cNvSpPr txBox="1"/>
            <p:nvPr/>
          </p:nvSpPr>
          <p:spPr>
            <a:xfrm>
              <a:off x="116254" y="305117"/>
              <a:ext cx="25644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42" name="Line"/>
          <p:cNvSpPr/>
          <p:nvPr/>
        </p:nvSpPr>
        <p:spPr>
          <a:xfrm flipH="1">
            <a:off x="2832099" y="1412875"/>
            <a:ext cx="762002" cy="304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3" name="Line"/>
          <p:cNvSpPr/>
          <p:nvPr/>
        </p:nvSpPr>
        <p:spPr>
          <a:xfrm>
            <a:off x="4051300" y="1412875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4" name="Line"/>
          <p:cNvSpPr/>
          <p:nvPr/>
        </p:nvSpPr>
        <p:spPr>
          <a:xfrm>
            <a:off x="4356099" y="1336675"/>
            <a:ext cx="1371601" cy="2286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5" name="Line"/>
          <p:cNvSpPr/>
          <p:nvPr/>
        </p:nvSpPr>
        <p:spPr>
          <a:xfrm flipH="1">
            <a:off x="1231900" y="2174874"/>
            <a:ext cx="838201" cy="6858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6" name="Line"/>
          <p:cNvSpPr/>
          <p:nvPr/>
        </p:nvSpPr>
        <p:spPr>
          <a:xfrm flipH="1">
            <a:off x="2222500" y="2403474"/>
            <a:ext cx="152400" cy="5334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7" name="Line"/>
          <p:cNvSpPr/>
          <p:nvPr/>
        </p:nvSpPr>
        <p:spPr>
          <a:xfrm flipH="1">
            <a:off x="3365499" y="2251074"/>
            <a:ext cx="457201" cy="7620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8" name="Line"/>
          <p:cNvSpPr/>
          <p:nvPr/>
        </p:nvSpPr>
        <p:spPr>
          <a:xfrm>
            <a:off x="4279899" y="2251074"/>
            <a:ext cx="381001" cy="6858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9" name="Line"/>
          <p:cNvSpPr/>
          <p:nvPr/>
        </p:nvSpPr>
        <p:spPr>
          <a:xfrm flipH="1">
            <a:off x="5727699" y="2174874"/>
            <a:ext cx="228602" cy="7620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0" name="Line"/>
          <p:cNvSpPr/>
          <p:nvPr/>
        </p:nvSpPr>
        <p:spPr>
          <a:xfrm>
            <a:off x="6413499" y="2098675"/>
            <a:ext cx="838202" cy="762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1" name="Line"/>
          <p:cNvSpPr/>
          <p:nvPr/>
        </p:nvSpPr>
        <p:spPr>
          <a:xfrm flipH="1">
            <a:off x="1384299" y="4994275"/>
            <a:ext cx="685802" cy="8255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2" name="Line"/>
          <p:cNvSpPr/>
          <p:nvPr/>
        </p:nvSpPr>
        <p:spPr>
          <a:xfrm>
            <a:off x="2603499" y="4994275"/>
            <a:ext cx="114302" cy="8636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3" name="Line"/>
          <p:cNvSpPr/>
          <p:nvPr/>
        </p:nvSpPr>
        <p:spPr>
          <a:xfrm flipH="1">
            <a:off x="3886200" y="4994274"/>
            <a:ext cx="165101" cy="8763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4" name="Line"/>
          <p:cNvSpPr/>
          <p:nvPr/>
        </p:nvSpPr>
        <p:spPr>
          <a:xfrm>
            <a:off x="4584700" y="4918074"/>
            <a:ext cx="647701" cy="9779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5" name="Line"/>
          <p:cNvSpPr/>
          <p:nvPr/>
        </p:nvSpPr>
        <p:spPr>
          <a:xfrm>
            <a:off x="6184899" y="5146675"/>
            <a:ext cx="317502" cy="762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6" name="Line"/>
          <p:cNvSpPr/>
          <p:nvPr/>
        </p:nvSpPr>
        <p:spPr>
          <a:xfrm>
            <a:off x="6642099" y="4918075"/>
            <a:ext cx="1206501" cy="914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7" name="Line"/>
          <p:cNvSpPr/>
          <p:nvPr/>
        </p:nvSpPr>
        <p:spPr>
          <a:xfrm>
            <a:off x="4660899" y="1108075"/>
            <a:ext cx="4044613" cy="266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600" fill="norm" stroke="1" extrusionOk="0">
                <a:moveTo>
                  <a:pt x="0" y="0"/>
                </a:moveTo>
                <a:cubicBezTo>
                  <a:pt x="2912" y="257"/>
                  <a:pt x="5823" y="514"/>
                  <a:pt x="7313" y="617"/>
                </a:cubicBezTo>
                <a:cubicBezTo>
                  <a:pt x="8803" y="720"/>
                  <a:pt x="7922" y="309"/>
                  <a:pt x="8938" y="617"/>
                </a:cubicBezTo>
                <a:cubicBezTo>
                  <a:pt x="9954" y="926"/>
                  <a:pt x="11782" y="1337"/>
                  <a:pt x="13407" y="2469"/>
                </a:cubicBezTo>
                <a:cubicBezTo>
                  <a:pt x="15032" y="3600"/>
                  <a:pt x="17402" y="5966"/>
                  <a:pt x="18688" y="7406"/>
                </a:cubicBezTo>
                <a:cubicBezTo>
                  <a:pt x="19975" y="8846"/>
                  <a:pt x="20652" y="9771"/>
                  <a:pt x="21126" y="11109"/>
                </a:cubicBezTo>
                <a:cubicBezTo>
                  <a:pt x="21600" y="12446"/>
                  <a:pt x="21600" y="14297"/>
                  <a:pt x="21532" y="15429"/>
                </a:cubicBezTo>
                <a:cubicBezTo>
                  <a:pt x="21465" y="16560"/>
                  <a:pt x="21194" y="16971"/>
                  <a:pt x="20720" y="17897"/>
                </a:cubicBezTo>
                <a:cubicBezTo>
                  <a:pt x="20246" y="18823"/>
                  <a:pt x="19230" y="20366"/>
                  <a:pt x="18688" y="20983"/>
                </a:cubicBezTo>
                <a:cubicBezTo>
                  <a:pt x="18147" y="21600"/>
                  <a:pt x="17808" y="21600"/>
                  <a:pt x="17470" y="21600"/>
                </a:cubicBezTo>
              </a:path>
            </a:pathLst>
          </a:custGeom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758" name="Line"/>
          <p:cNvSpPr/>
          <p:nvPr/>
        </p:nvSpPr>
        <p:spPr>
          <a:xfrm flipH="1">
            <a:off x="6718299" y="3775074"/>
            <a:ext cx="1295401" cy="5334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9" name="Line"/>
          <p:cNvSpPr/>
          <p:nvPr/>
        </p:nvSpPr>
        <p:spPr>
          <a:xfrm flipH="1">
            <a:off x="4737100" y="3775074"/>
            <a:ext cx="3276601" cy="609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60" name="Line"/>
          <p:cNvSpPr/>
          <p:nvPr/>
        </p:nvSpPr>
        <p:spPr>
          <a:xfrm flipH="1">
            <a:off x="2679699" y="3775075"/>
            <a:ext cx="5334001" cy="533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(3)    ∪…"/>
          <p:cNvSpPr txBox="1"/>
          <p:nvPr>
            <p:ph type="body" idx="4294967295"/>
          </p:nvPr>
        </p:nvSpPr>
        <p:spPr>
          <a:xfrm>
            <a:off x="165099" y="814387"/>
            <a:ext cx="8763002" cy="5715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80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(3)				</a:t>
            </a:r>
            <a:r>
              <a:rPr sz="3600">
                <a:latin typeface="Symbol"/>
                <a:ea typeface="Symbol"/>
                <a:cs typeface="Symbol"/>
                <a:sym typeface="Symbol"/>
              </a:rPr>
              <a:t>È</a:t>
            </a: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[R</a:t>
            </a:r>
            <a:r>
              <a:rPr sz="1800"/>
              <a:t>1</a:t>
            </a:r>
            <a:r>
              <a:t>:A&lt;5][S</a:t>
            </a:r>
            <a:r>
              <a:rPr sz="1800"/>
              <a:t>1</a:t>
            </a:r>
            <a:r>
              <a:t>:A&lt;5] [R</a:t>
            </a:r>
            <a:r>
              <a:rPr sz="1800"/>
              <a:t>1</a:t>
            </a:r>
            <a:r>
              <a:t>:A&lt;5][S</a:t>
            </a:r>
            <a:r>
              <a:rPr sz="1800"/>
              <a:t>2</a:t>
            </a:r>
            <a:r>
              <a:t>:A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5] [R</a:t>
            </a:r>
            <a:r>
              <a:rPr sz="1800"/>
              <a:t>2</a:t>
            </a:r>
            <a:r>
              <a:t>:5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£</a:t>
            </a:r>
            <a:r>
              <a:t>A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£</a:t>
            </a:r>
            <a:r>
              <a:t>10][S</a:t>
            </a:r>
            <a:r>
              <a:rPr sz="1800"/>
              <a:t>1</a:t>
            </a:r>
            <a:r>
              <a:t>:A&lt;5] </a:t>
            </a:r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[R</a:t>
            </a:r>
            <a:r>
              <a:rPr sz="1800"/>
              <a:t>2</a:t>
            </a:r>
            <a:r>
              <a:t>:5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£</a:t>
            </a:r>
            <a:r>
              <a:t>A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£</a:t>
            </a:r>
            <a:r>
              <a:t>10][S</a:t>
            </a:r>
            <a:r>
              <a:rPr sz="1800"/>
              <a:t>2</a:t>
            </a:r>
            <a:r>
              <a:t>:A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5] [R</a:t>
            </a:r>
            <a:r>
              <a:rPr sz="1800"/>
              <a:t>3</a:t>
            </a:r>
            <a:r>
              <a:t>:A&gt;10][S</a:t>
            </a:r>
            <a:r>
              <a:rPr sz="1800"/>
              <a:t>1</a:t>
            </a:r>
            <a:r>
              <a:t>:A&lt;5] [R</a:t>
            </a:r>
            <a:r>
              <a:rPr sz="1800"/>
              <a:t>3</a:t>
            </a:r>
            <a:r>
              <a:t>:A&gt;10][S</a:t>
            </a:r>
            <a:r>
              <a:rPr sz="1800"/>
              <a:t>2</a:t>
            </a:r>
            <a:r>
              <a:t>:A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5]</a:t>
            </a:r>
          </a:p>
        </p:txBody>
      </p:sp>
      <p:grpSp>
        <p:nvGrpSpPr>
          <p:cNvPr id="765" name="Group"/>
          <p:cNvGrpSpPr/>
          <p:nvPr/>
        </p:nvGrpSpPr>
        <p:grpSpPr>
          <a:xfrm>
            <a:off x="3822700" y="1652587"/>
            <a:ext cx="457200" cy="701358"/>
            <a:chOff x="0" y="0"/>
            <a:chExt cx="457200" cy="701357"/>
          </a:xfrm>
        </p:grpSpPr>
        <p:sp>
          <p:nvSpPr>
            <p:cNvPr id="763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764" name="A"/>
            <p:cNvSpPr txBox="1"/>
            <p:nvPr/>
          </p:nvSpPr>
          <p:spPr>
            <a:xfrm>
              <a:off x="116254" y="305117"/>
              <a:ext cx="25644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768" name="Group"/>
          <p:cNvGrpSpPr/>
          <p:nvPr/>
        </p:nvGrpSpPr>
        <p:grpSpPr>
          <a:xfrm>
            <a:off x="5880100" y="1576387"/>
            <a:ext cx="457200" cy="701358"/>
            <a:chOff x="0" y="0"/>
            <a:chExt cx="457200" cy="701357"/>
          </a:xfrm>
        </p:grpSpPr>
        <p:sp>
          <p:nvSpPr>
            <p:cNvPr id="766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767" name="A"/>
            <p:cNvSpPr txBox="1"/>
            <p:nvPr/>
          </p:nvSpPr>
          <p:spPr>
            <a:xfrm>
              <a:off x="116254" y="305117"/>
              <a:ext cx="25644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771" name="Group"/>
          <p:cNvGrpSpPr/>
          <p:nvPr/>
        </p:nvGrpSpPr>
        <p:grpSpPr>
          <a:xfrm>
            <a:off x="2222500" y="1652587"/>
            <a:ext cx="457200" cy="701358"/>
            <a:chOff x="0" y="0"/>
            <a:chExt cx="457200" cy="701357"/>
          </a:xfrm>
        </p:grpSpPr>
        <p:sp>
          <p:nvSpPr>
            <p:cNvPr id="769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770" name="A"/>
            <p:cNvSpPr txBox="1"/>
            <p:nvPr/>
          </p:nvSpPr>
          <p:spPr>
            <a:xfrm>
              <a:off x="116254" y="305117"/>
              <a:ext cx="25644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774" name="Group"/>
          <p:cNvGrpSpPr/>
          <p:nvPr/>
        </p:nvGrpSpPr>
        <p:grpSpPr>
          <a:xfrm>
            <a:off x="5956300" y="4319587"/>
            <a:ext cx="457200" cy="701358"/>
            <a:chOff x="0" y="0"/>
            <a:chExt cx="457200" cy="701357"/>
          </a:xfrm>
        </p:grpSpPr>
        <p:sp>
          <p:nvSpPr>
            <p:cNvPr id="772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773" name="A"/>
            <p:cNvSpPr txBox="1"/>
            <p:nvPr/>
          </p:nvSpPr>
          <p:spPr>
            <a:xfrm>
              <a:off x="116254" y="305117"/>
              <a:ext cx="25644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777" name="Group"/>
          <p:cNvGrpSpPr/>
          <p:nvPr/>
        </p:nvGrpSpPr>
        <p:grpSpPr>
          <a:xfrm>
            <a:off x="2146300" y="4395787"/>
            <a:ext cx="457200" cy="701358"/>
            <a:chOff x="0" y="0"/>
            <a:chExt cx="457200" cy="701357"/>
          </a:xfrm>
        </p:grpSpPr>
        <p:sp>
          <p:nvSpPr>
            <p:cNvPr id="775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776" name="A"/>
            <p:cNvSpPr txBox="1"/>
            <p:nvPr/>
          </p:nvSpPr>
          <p:spPr>
            <a:xfrm>
              <a:off x="116254" y="305117"/>
              <a:ext cx="25644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780" name="Group"/>
          <p:cNvGrpSpPr/>
          <p:nvPr/>
        </p:nvGrpSpPr>
        <p:grpSpPr>
          <a:xfrm>
            <a:off x="4051300" y="4319587"/>
            <a:ext cx="457200" cy="701358"/>
            <a:chOff x="0" y="0"/>
            <a:chExt cx="457200" cy="701357"/>
          </a:xfrm>
        </p:grpSpPr>
        <p:sp>
          <p:nvSpPr>
            <p:cNvPr id="778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779" name="A"/>
            <p:cNvSpPr txBox="1"/>
            <p:nvPr/>
          </p:nvSpPr>
          <p:spPr>
            <a:xfrm>
              <a:off x="116254" y="305117"/>
              <a:ext cx="25644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781" name="Line"/>
          <p:cNvSpPr/>
          <p:nvPr/>
        </p:nvSpPr>
        <p:spPr>
          <a:xfrm flipH="1">
            <a:off x="2832099" y="1347787"/>
            <a:ext cx="762002" cy="3048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82" name="Line"/>
          <p:cNvSpPr/>
          <p:nvPr/>
        </p:nvSpPr>
        <p:spPr>
          <a:xfrm>
            <a:off x="4051300" y="1347787"/>
            <a:ext cx="0" cy="228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83" name="Line"/>
          <p:cNvSpPr/>
          <p:nvPr/>
        </p:nvSpPr>
        <p:spPr>
          <a:xfrm>
            <a:off x="4356099" y="1271587"/>
            <a:ext cx="1371601" cy="228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84" name="Line"/>
          <p:cNvSpPr/>
          <p:nvPr/>
        </p:nvSpPr>
        <p:spPr>
          <a:xfrm flipH="1">
            <a:off x="1231900" y="2109787"/>
            <a:ext cx="838201" cy="6858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85" name="Line"/>
          <p:cNvSpPr/>
          <p:nvPr/>
        </p:nvSpPr>
        <p:spPr>
          <a:xfrm flipH="1">
            <a:off x="2222500" y="2338387"/>
            <a:ext cx="152400" cy="5334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86" name="Line"/>
          <p:cNvSpPr/>
          <p:nvPr/>
        </p:nvSpPr>
        <p:spPr>
          <a:xfrm flipH="1">
            <a:off x="3365499" y="2185987"/>
            <a:ext cx="457201" cy="762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87" name="Line"/>
          <p:cNvSpPr/>
          <p:nvPr/>
        </p:nvSpPr>
        <p:spPr>
          <a:xfrm>
            <a:off x="4279899" y="2185987"/>
            <a:ext cx="381001" cy="6858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88" name="Line"/>
          <p:cNvSpPr/>
          <p:nvPr/>
        </p:nvSpPr>
        <p:spPr>
          <a:xfrm flipH="1">
            <a:off x="5727699" y="2109787"/>
            <a:ext cx="228602" cy="762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89" name="Line"/>
          <p:cNvSpPr/>
          <p:nvPr/>
        </p:nvSpPr>
        <p:spPr>
          <a:xfrm>
            <a:off x="6413499" y="2033587"/>
            <a:ext cx="838202" cy="762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90" name="Line"/>
          <p:cNvSpPr/>
          <p:nvPr/>
        </p:nvSpPr>
        <p:spPr>
          <a:xfrm flipH="1">
            <a:off x="1384299" y="4929187"/>
            <a:ext cx="685802" cy="8255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91" name="Line"/>
          <p:cNvSpPr/>
          <p:nvPr/>
        </p:nvSpPr>
        <p:spPr>
          <a:xfrm>
            <a:off x="2603499" y="4929187"/>
            <a:ext cx="114302" cy="863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92" name="Line"/>
          <p:cNvSpPr/>
          <p:nvPr/>
        </p:nvSpPr>
        <p:spPr>
          <a:xfrm flipH="1">
            <a:off x="3886200" y="4929187"/>
            <a:ext cx="165101" cy="8763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93" name="Line"/>
          <p:cNvSpPr/>
          <p:nvPr/>
        </p:nvSpPr>
        <p:spPr>
          <a:xfrm>
            <a:off x="4584700" y="4852987"/>
            <a:ext cx="647701" cy="9779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94" name="Line"/>
          <p:cNvSpPr/>
          <p:nvPr/>
        </p:nvSpPr>
        <p:spPr>
          <a:xfrm>
            <a:off x="6184899" y="5081587"/>
            <a:ext cx="317502" cy="762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95" name="Line"/>
          <p:cNvSpPr/>
          <p:nvPr/>
        </p:nvSpPr>
        <p:spPr>
          <a:xfrm>
            <a:off x="6642099" y="4852987"/>
            <a:ext cx="1206501" cy="9144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96" name="Line"/>
          <p:cNvSpPr/>
          <p:nvPr/>
        </p:nvSpPr>
        <p:spPr>
          <a:xfrm>
            <a:off x="4660899" y="1042987"/>
            <a:ext cx="4044613" cy="2667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600" fill="norm" stroke="1" extrusionOk="0">
                <a:moveTo>
                  <a:pt x="0" y="0"/>
                </a:moveTo>
                <a:cubicBezTo>
                  <a:pt x="2912" y="257"/>
                  <a:pt x="5823" y="514"/>
                  <a:pt x="7313" y="617"/>
                </a:cubicBezTo>
                <a:cubicBezTo>
                  <a:pt x="8803" y="720"/>
                  <a:pt x="7922" y="309"/>
                  <a:pt x="8938" y="617"/>
                </a:cubicBezTo>
                <a:cubicBezTo>
                  <a:pt x="9954" y="926"/>
                  <a:pt x="11782" y="1337"/>
                  <a:pt x="13407" y="2469"/>
                </a:cubicBezTo>
                <a:cubicBezTo>
                  <a:pt x="15032" y="3600"/>
                  <a:pt x="17402" y="5966"/>
                  <a:pt x="18688" y="7406"/>
                </a:cubicBezTo>
                <a:cubicBezTo>
                  <a:pt x="19975" y="8846"/>
                  <a:pt x="20652" y="9771"/>
                  <a:pt x="21126" y="11109"/>
                </a:cubicBezTo>
                <a:cubicBezTo>
                  <a:pt x="21600" y="12446"/>
                  <a:pt x="21600" y="14297"/>
                  <a:pt x="21532" y="15429"/>
                </a:cubicBezTo>
                <a:cubicBezTo>
                  <a:pt x="21465" y="16560"/>
                  <a:pt x="21194" y="16971"/>
                  <a:pt x="20720" y="17897"/>
                </a:cubicBezTo>
                <a:cubicBezTo>
                  <a:pt x="20246" y="18823"/>
                  <a:pt x="19230" y="20366"/>
                  <a:pt x="18688" y="20983"/>
                </a:cubicBezTo>
                <a:cubicBezTo>
                  <a:pt x="18147" y="21600"/>
                  <a:pt x="17808" y="21600"/>
                  <a:pt x="17470" y="21600"/>
                </a:cubicBezTo>
              </a:path>
            </a:pathLst>
          </a:custGeom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797" name="Line"/>
          <p:cNvSpPr/>
          <p:nvPr/>
        </p:nvSpPr>
        <p:spPr>
          <a:xfrm flipH="1">
            <a:off x="6718299" y="3709987"/>
            <a:ext cx="1295401" cy="5334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98" name="Line"/>
          <p:cNvSpPr/>
          <p:nvPr/>
        </p:nvSpPr>
        <p:spPr>
          <a:xfrm flipH="1">
            <a:off x="4737100" y="3709987"/>
            <a:ext cx="3276601" cy="609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99" name="Line"/>
          <p:cNvSpPr/>
          <p:nvPr/>
        </p:nvSpPr>
        <p:spPr>
          <a:xfrm flipH="1">
            <a:off x="2679699" y="3709987"/>
            <a:ext cx="5334001" cy="5334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806" name="Group"/>
          <p:cNvGrpSpPr/>
          <p:nvPr/>
        </p:nvGrpSpPr>
        <p:grpSpPr>
          <a:xfrm>
            <a:off x="3314700" y="2871787"/>
            <a:ext cx="4749800" cy="3568701"/>
            <a:chOff x="0" y="0"/>
            <a:chExt cx="4749800" cy="3568699"/>
          </a:xfrm>
        </p:grpSpPr>
        <p:sp>
          <p:nvSpPr>
            <p:cNvPr id="800" name="Line"/>
            <p:cNvSpPr/>
            <p:nvPr/>
          </p:nvSpPr>
          <p:spPr>
            <a:xfrm>
              <a:off x="63500" y="12700"/>
              <a:ext cx="1066800" cy="660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36" y="20873"/>
                    <a:pt x="3021" y="19263"/>
                    <a:pt x="4371" y="17446"/>
                  </a:cubicBezTo>
                  <a:cubicBezTo>
                    <a:pt x="6268" y="14954"/>
                    <a:pt x="8293" y="12773"/>
                    <a:pt x="10029" y="9969"/>
                  </a:cubicBezTo>
                  <a:cubicBezTo>
                    <a:pt x="10254" y="9606"/>
                    <a:pt x="10318" y="9035"/>
                    <a:pt x="10543" y="8723"/>
                  </a:cubicBezTo>
                  <a:cubicBezTo>
                    <a:pt x="11314" y="7685"/>
                    <a:pt x="12536" y="6750"/>
                    <a:pt x="13371" y="5815"/>
                  </a:cubicBezTo>
                  <a:cubicBezTo>
                    <a:pt x="14946" y="3998"/>
                    <a:pt x="16811" y="3323"/>
                    <a:pt x="18514" y="2077"/>
                  </a:cubicBezTo>
                  <a:cubicBezTo>
                    <a:pt x="19221" y="1558"/>
                    <a:pt x="19896" y="987"/>
                    <a:pt x="20571" y="415"/>
                  </a:cubicBezTo>
                  <a:cubicBezTo>
                    <a:pt x="20893" y="156"/>
                    <a:pt x="21600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F5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801" name="Line"/>
            <p:cNvSpPr/>
            <p:nvPr/>
          </p:nvSpPr>
          <p:spPr>
            <a:xfrm>
              <a:off x="3149600" y="88900"/>
              <a:ext cx="1066800" cy="660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36" y="20873"/>
                    <a:pt x="3021" y="19263"/>
                    <a:pt x="4371" y="17446"/>
                  </a:cubicBezTo>
                  <a:cubicBezTo>
                    <a:pt x="6268" y="14954"/>
                    <a:pt x="8293" y="12773"/>
                    <a:pt x="10029" y="9969"/>
                  </a:cubicBezTo>
                  <a:cubicBezTo>
                    <a:pt x="10254" y="9606"/>
                    <a:pt x="10318" y="9035"/>
                    <a:pt x="10543" y="8723"/>
                  </a:cubicBezTo>
                  <a:cubicBezTo>
                    <a:pt x="11314" y="7685"/>
                    <a:pt x="12536" y="6750"/>
                    <a:pt x="13371" y="5815"/>
                  </a:cubicBezTo>
                  <a:cubicBezTo>
                    <a:pt x="14946" y="3998"/>
                    <a:pt x="16811" y="3323"/>
                    <a:pt x="18514" y="2077"/>
                  </a:cubicBezTo>
                  <a:cubicBezTo>
                    <a:pt x="19221" y="1558"/>
                    <a:pt x="19896" y="987"/>
                    <a:pt x="20571" y="415"/>
                  </a:cubicBezTo>
                  <a:cubicBezTo>
                    <a:pt x="20893" y="156"/>
                    <a:pt x="21600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F5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>
              <a:off x="0" y="0"/>
              <a:ext cx="1663700" cy="647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fill="norm" stroke="1" extrusionOk="0">
                  <a:moveTo>
                    <a:pt x="0" y="0"/>
                  </a:moveTo>
                  <a:cubicBezTo>
                    <a:pt x="2906" y="1056"/>
                    <a:pt x="5627" y="5756"/>
                    <a:pt x="8409" y="7182"/>
                  </a:cubicBezTo>
                  <a:cubicBezTo>
                    <a:pt x="10470" y="10193"/>
                    <a:pt x="9151" y="8503"/>
                    <a:pt x="12531" y="11407"/>
                  </a:cubicBezTo>
                  <a:cubicBezTo>
                    <a:pt x="13582" y="12305"/>
                    <a:pt x="14489" y="14576"/>
                    <a:pt x="15499" y="15632"/>
                  </a:cubicBezTo>
                  <a:cubicBezTo>
                    <a:pt x="16035" y="16160"/>
                    <a:pt x="16612" y="16372"/>
                    <a:pt x="17148" y="16900"/>
                  </a:cubicBezTo>
                  <a:cubicBezTo>
                    <a:pt x="18364" y="18062"/>
                    <a:pt x="19601" y="19223"/>
                    <a:pt x="20776" y="20702"/>
                  </a:cubicBezTo>
                  <a:cubicBezTo>
                    <a:pt x="21476" y="21600"/>
                    <a:pt x="21188" y="21547"/>
                    <a:pt x="21600" y="21547"/>
                  </a:cubicBezTo>
                </a:path>
              </a:pathLst>
            </a:custGeom>
            <a:noFill/>
            <a:ln w="38100" cap="flat">
              <a:solidFill>
                <a:srgbClr val="FF5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>
              <a:off x="3086100" y="76200"/>
              <a:ext cx="1663700" cy="647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fill="norm" stroke="1" extrusionOk="0">
                  <a:moveTo>
                    <a:pt x="0" y="0"/>
                  </a:moveTo>
                  <a:cubicBezTo>
                    <a:pt x="2906" y="1056"/>
                    <a:pt x="5627" y="5756"/>
                    <a:pt x="8409" y="7182"/>
                  </a:cubicBezTo>
                  <a:cubicBezTo>
                    <a:pt x="10470" y="10193"/>
                    <a:pt x="9151" y="8503"/>
                    <a:pt x="12531" y="11407"/>
                  </a:cubicBezTo>
                  <a:cubicBezTo>
                    <a:pt x="13582" y="12305"/>
                    <a:pt x="14489" y="14576"/>
                    <a:pt x="15499" y="15632"/>
                  </a:cubicBezTo>
                  <a:cubicBezTo>
                    <a:pt x="16035" y="16160"/>
                    <a:pt x="16612" y="16372"/>
                    <a:pt x="17148" y="16900"/>
                  </a:cubicBezTo>
                  <a:cubicBezTo>
                    <a:pt x="18364" y="18062"/>
                    <a:pt x="19601" y="19223"/>
                    <a:pt x="20776" y="20702"/>
                  </a:cubicBezTo>
                  <a:cubicBezTo>
                    <a:pt x="21476" y="21600"/>
                    <a:pt x="21188" y="21547"/>
                    <a:pt x="21600" y="21547"/>
                  </a:cubicBezTo>
                </a:path>
              </a:pathLst>
            </a:custGeom>
            <a:noFill/>
            <a:ln w="38100" cap="flat">
              <a:solidFill>
                <a:srgbClr val="FF5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>
              <a:off x="774700" y="2908300"/>
              <a:ext cx="1066800" cy="660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36" y="20873"/>
                    <a:pt x="3021" y="19263"/>
                    <a:pt x="4371" y="17446"/>
                  </a:cubicBezTo>
                  <a:cubicBezTo>
                    <a:pt x="6268" y="14954"/>
                    <a:pt x="8293" y="12773"/>
                    <a:pt x="10029" y="9969"/>
                  </a:cubicBezTo>
                  <a:cubicBezTo>
                    <a:pt x="10254" y="9606"/>
                    <a:pt x="10318" y="9035"/>
                    <a:pt x="10543" y="8723"/>
                  </a:cubicBezTo>
                  <a:cubicBezTo>
                    <a:pt x="11314" y="7685"/>
                    <a:pt x="12536" y="6750"/>
                    <a:pt x="13371" y="5815"/>
                  </a:cubicBezTo>
                  <a:cubicBezTo>
                    <a:pt x="14946" y="3998"/>
                    <a:pt x="16811" y="3323"/>
                    <a:pt x="18514" y="2077"/>
                  </a:cubicBezTo>
                  <a:cubicBezTo>
                    <a:pt x="19221" y="1558"/>
                    <a:pt x="19896" y="987"/>
                    <a:pt x="20571" y="415"/>
                  </a:cubicBezTo>
                  <a:cubicBezTo>
                    <a:pt x="20893" y="156"/>
                    <a:pt x="21600" y="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F5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711200" y="2895600"/>
              <a:ext cx="1663700" cy="647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fill="norm" stroke="1" extrusionOk="0">
                  <a:moveTo>
                    <a:pt x="0" y="0"/>
                  </a:moveTo>
                  <a:cubicBezTo>
                    <a:pt x="2906" y="1056"/>
                    <a:pt x="5627" y="5756"/>
                    <a:pt x="8409" y="7182"/>
                  </a:cubicBezTo>
                  <a:cubicBezTo>
                    <a:pt x="10470" y="10193"/>
                    <a:pt x="9151" y="8503"/>
                    <a:pt x="12531" y="11407"/>
                  </a:cubicBezTo>
                  <a:cubicBezTo>
                    <a:pt x="13582" y="12305"/>
                    <a:pt x="14489" y="14576"/>
                    <a:pt x="15499" y="15632"/>
                  </a:cubicBezTo>
                  <a:cubicBezTo>
                    <a:pt x="16035" y="16160"/>
                    <a:pt x="16612" y="16372"/>
                    <a:pt x="17148" y="16900"/>
                  </a:cubicBezTo>
                  <a:cubicBezTo>
                    <a:pt x="18364" y="18062"/>
                    <a:pt x="19601" y="19223"/>
                    <a:pt x="20776" y="20702"/>
                  </a:cubicBezTo>
                  <a:cubicBezTo>
                    <a:pt x="21476" y="21600"/>
                    <a:pt x="21188" y="21547"/>
                    <a:pt x="21600" y="21547"/>
                  </a:cubicBezTo>
                </a:path>
              </a:pathLst>
            </a:custGeom>
            <a:noFill/>
            <a:ln w="38100" cap="flat">
              <a:solidFill>
                <a:srgbClr val="FF5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(4)     ∪…"/>
          <p:cNvSpPr txBox="1"/>
          <p:nvPr>
            <p:ph type="body" idx="4294967295"/>
          </p:nvPr>
        </p:nvSpPr>
        <p:spPr>
          <a:xfrm>
            <a:off x="431800" y="1193800"/>
            <a:ext cx="82296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80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(4)				 </a:t>
            </a:r>
            <a:r>
              <a:rPr sz="3600">
                <a:latin typeface="Symbol"/>
                <a:ea typeface="Symbol"/>
                <a:cs typeface="Symbol"/>
                <a:sym typeface="Symbol"/>
              </a:rPr>
              <a:t>È</a:t>
            </a:r>
            <a:endParaRPr sz="2400"/>
          </a:p>
          <a:p>
            <a:pPr algn="ctr"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algn="ctr"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 algn="ctr"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[R</a:t>
            </a:r>
            <a:r>
              <a:rPr sz="2000"/>
              <a:t>1</a:t>
            </a:r>
            <a:r>
              <a:t>:A&lt;5][S</a:t>
            </a:r>
            <a:r>
              <a:rPr sz="2000"/>
              <a:t>1</a:t>
            </a:r>
            <a:r>
              <a:t>:A&lt;5]  [R</a:t>
            </a:r>
            <a:r>
              <a:rPr sz="2000"/>
              <a:t>2</a:t>
            </a:r>
            <a:r>
              <a:t>:5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£</a:t>
            </a:r>
            <a:r>
              <a:t>A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£</a:t>
            </a:r>
            <a:r>
              <a:t>10][S</a:t>
            </a:r>
            <a:r>
              <a:rPr sz="2000"/>
              <a:t>2</a:t>
            </a:r>
            <a:r>
              <a:t>:A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5]</a:t>
            </a:r>
          </a:p>
        </p:txBody>
      </p:sp>
      <p:grpSp>
        <p:nvGrpSpPr>
          <p:cNvPr id="811" name="Group"/>
          <p:cNvGrpSpPr/>
          <p:nvPr/>
        </p:nvGrpSpPr>
        <p:grpSpPr>
          <a:xfrm>
            <a:off x="2413000" y="2032000"/>
            <a:ext cx="457200" cy="701358"/>
            <a:chOff x="0" y="0"/>
            <a:chExt cx="457200" cy="701357"/>
          </a:xfrm>
        </p:grpSpPr>
        <p:sp>
          <p:nvSpPr>
            <p:cNvPr id="809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810" name="A"/>
            <p:cNvSpPr txBox="1"/>
            <p:nvPr/>
          </p:nvSpPr>
          <p:spPr>
            <a:xfrm>
              <a:off x="116254" y="305117"/>
              <a:ext cx="25644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814" name="Group"/>
          <p:cNvGrpSpPr/>
          <p:nvPr/>
        </p:nvGrpSpPr>
        <p:grpSpPr>
          <a:xfrm>
            <a:off x="4241800" y="2032000"/>
            <a:ext cx="457200" cy="701358"/>
            <a:chOff x="0" y="0"/>
            <a:chExt cx="457200" cy="701357"/>
          </a:xfrm>
        </p:grpSpPr>
        <p:sp>
          <p:nvSpPr>
            <p:cNvPr id="812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813" name="A"/>
            <p:cNvSpPr txBox="1"/>
            <p:nvPr/>
          </p:nvSpPr>
          <p:spPr>
            <a:xfrm>
              <a:off x="116254" y="305117"/>
              <a:ext cx="25644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817" name="Group"/>
          <p:cNvGrpSpPr/>
          <p:nvPr/>
        </p:nvGrpSpPr>
        <p:grpSpPr>
          <a:xfrm>
            <a:off x="7302500" y="1917700"/>
            <a:ext cx="457200" cy="701358"/>
            <a:chOff x="0" y="0"/>
            <a:chExt cx="457200" cy="701357"/>
          </a:xfrm>
        </p:grpSpPr>
        <p:sp>
          <p:nvSpPr>
            <p:cNvPr id="815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816" name="A"/>
            <p:cNvSpPr txBox="1"/>
            <p:nvPr/>
          </p:nvSpPr>
          <p:spPr>
            <a:xfrm>
              <a:off x="116254" y="305117"/>
              <a:ext cx="25644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818" name="Line"/>
          <p:cNvSpPr/>
          <p:nvPr/>
        </p:nvSpPr>
        <p:spPr>
          <a:xfrm flipH="1">
            <a:off x="3022600" y="1498600"/>
            <a:ext cx="1066800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19" name="Line"/>
          <p:cNvSpPr/>
          <p:nvPr/>
        </p:nvSpPr>
        <p:spPr>
          <a:xfrm>
            <a:off x="4470400" y="1727200"/>
            <a:ext cx="0" cy="304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0" name="Line"/>
          <p:cNvSpPr/>
          <p:nvPr/>
        </p:nvSpPr>
        <p:spPr>
          <a:xfrm>
            <a:off x="4698999" y="1422399"/>
            <a:ext cx="2400302" cy="4953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1" name="Line"/>
          <p:cNvSpPr/>
          <p:nvPr/>
        </p:nvSpPr>
        <p:spPr>
          <a:xfrm flipH="1">
            <a:off x="1650999" y="2565400"/>
            <a:ext cx="533402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2" name="Line"/>
          <p:cNvSpPr/>
          <p:nvPr/>
        </p:nvSpPr>
        <p:spPr>
          <a:xfrm>
            <a:off x="2641600" y="2717800"/>
            <a:ext cx="0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3" name="Line"/>
          <p:cNvSpPr/>
          <p:nvPr/>
        </p:nvSpPr>
        <p:spPr>
          <a:xfrm flipH="1">
            <a:off x="4038600" y="2489199"/>
            <a:ext cx="279401" cy="8001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4" name="Line"/>
          <p:cNvSpPr/>
          <p:nvPr/>
        </p:nvSpPr>
        <p:spPr>
          <a:xfrm>
            <a:off x="4927600" y="2489200"/>
            <a:ext cx="914401" cy="7366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5" name="Line"/>
          <p:cNvSpPr/>
          <p:nvPr/>
        </p:nvSpPr>
        <p:spPr>
          <a:xfrm flipH="1">
            <a:off x="6743699" y="2425700"/>
            <a:ext cx="622301" cy="22225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6" name="Line"/>
          <p:cNvSpPr/>
          <p:nvPr/>
        </p:nvSpPr>
        <p:spPr>
          <a:xfrm>
            <a:off x="7874000" y="2362199"/>
            <a:ext cx="165100" cy="23114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7" name="[R3:A&gt;10][S2:A≥5]"/>
          <p:cNvSpPr txBox="1"/>
          <p:nvPr/>
        </p:nvSpPr>
        <p:spPr>
          <a:xfrm>
            <a:off x="5276522" y="4593562"/>
            <a:ext cx="3086756" cy="571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 defTabSz="457200"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[R</a:t>
            </a:r>
            <a:r>
              <a:rPr sz="2000"/>
              <a:t>3</a:t>
            </a:r>
            <a:r>
              <a:t>:A&gt;10][S</a:t>
            </a:r>
            <a:r>
              <a:rPr sz="2000"/>
              <a:t>2</a:t>
            </a:r>
            <a:r>
              <a:t>:A</a:t>
            </a:r>
            <a:r>
              <a:rPr sz="3200"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5]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Rule 2"/>
          <p:cNvSpPr txBox="1"/>
          <p:nvPr>
            <p:ph type="title" idx="4294967295"/>
          </p:nvPr>
        </p:nvSpPr>
        <p:spPr>
          <a:xfrm>
            <a:off x="571500" y="825500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Rule 2</a:t>
            </a:r>
          </a:p>
        </p:txBody>
      </p:sp>
      <p:sp>
        <p:nvSpPr>
          <p:cNvPr id="830" name="[R: C1]      [S: C2]  ⇒…"/>
          <p:cNvSpPr txBox="1"/>
          <p:nvPr>
            <p:ph type="body" idx="4294967295"/>
          </p:nvPr>
        </p:nvSpPr>
        <p:spPr>
          <a:xfrm>
            <a:off x="685800" y="2603500"/>
            <a:ext cx="7772400" cy="3924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[R: C</a:t>
            </a:r>
            <a:r>
              <a:rPr sz="2400"/>
              <a:t>1</a:t>
            </a:r>
            <a:r>
              <a:t>]      [S: C</a:t>
            </a:r>
            <a:r>
              <a:rPr sz="2400"/>
              <a:t>2</a:t>
            </a:r>
            <a:r>
              <a:t>]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</a:t>
            </a: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[R      S: C</a:t>
            </a:r>
            <a:r>
              <a:rPr sz="2400"/>
              <a:t>1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C</a:t>
            </a:r>
            <a:r>
              <a:rPr sz="2400"/>
              <a:t>2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Ù </a:t>
            </a:r>
            <a:r>
              <a:t>R.A = S.A]</a:t>
            </a:r>
          </a:p>
        </p:txBody>
      </p:sp>
      <p:grpSp>
        <p:nvGrpSpPr>
          <p:cNvPr id="833" name="Group"/>
          <p:cNvGrpSpPr/>
          <p:nvPr/>
        </p:nvGrpSpPr>
        <p:grpSpPr>
          <a:xfrm>
            <a:off x="2159000" y="2578100"/>
            <a:ext cx="457200" cy="701358"/>
            <a:chOff x="0" y="0"/>
            <a:chExt cx="457200" cy="701357"/>
          </a:xfrm>
        </p:grpSpPr>
        <p:sp>
          <p:nvSpPr>
            <p:cNvPr id="831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832" name="A"/>
            <p:cNvSpPr txBox="1"/>
            <p:nvPr/>
          </p:nvSpPr>
          <p:spPr>
            <a:xfrm>
              <a:off x="116254" y="305117"/>
              <a:ext cx="25644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836" name="Group"/>
          <p:cNvGrpSpPr/>
          <p:nvPr/>
        </p:nvGrpSpPr>
        <p:grpSpPr>
          <a:xfrm>
            <a:off x="1270000" y="3733800"/>
            <a:ext cx="457200" cy="701358"/>
            <a:chOff x="0" y="0"/>
            <a:chExt cx="457200" cy="701357"/>
          </a:xfrm>
        </p:grpSpPr>
        <p:sp>
          <p:nvSpPr>
            <p:cNvPr id="834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835" name="A"/>
            <p:cNvSpPr txBox="1"/>
            <p:nvPr/>
          </p:nvSpPr>
          <p:spPr>
            <a:xfrm>
              <a:off x="116254" y="305117"/>
              <a:ext cx="25644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 In step 4 of Example B: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Wingdings 2"/>
                <a:ea typeface="Wingdings 2"/>
                <a:cs typeface="Wingdings 2"/>
                <a:sym typeface="Wingdings 2"/>
              </a:rPr>
              <a:t></a:t>
            </a:r>
            <a:r>
              <a:t> In step 4 of Example B:</a:t>
            </a:r>
          </a:p>
        </p:txBody>
      </p:sp>
      <p:sp>
        <p:nvSpPr>
          <p:cNvPr id="839" name="[R1: A&lt;5]      [S2: A ≥ 5]…"/>
          <p:cNvSpPr txBox="1"/>
          <p:nvPr>
            <p:ph type="body" idx="4294967295"/>
          </p:nvPr>
        </p:nvSpPr>
        <p:spPr>
          <a:xfrm>
            <a:off x="685800" y="2171700"/>
            <a:ext cx="7772400" cy="3924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[R</a:t>
            </a:r>
            <a:r>
              <a:rPr sz="2400"/>
              <a:t>1</a:t>
            </a:r>
            <a:r>
              <a:t>: A&lt;5]      [S</a:t>
            </a:r>
            <a:r>
              <a:rPr sz="2400"/>
              <a:t>2</a:t>
            </a:r>
            <a:r>
              <a:t>: 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 </a:t>
            </a:r>
            <a:r>
              <a:t>5]</a:t>
            </a: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Þ</a:t>
            </a:r>
            <a:r>
              <a:t>[R</a:t>
            </a:r>
            <a:r>
              <a:rPr sz="2400"/>
              <a:t>1</a:t>
            </a:r>
            <a:r>
              <a:t>      S</a:t>
            </a:r>
            <a:r>
              <a:rPr sz="2400"/>
              <a:t>2</a:t>
            </a:r>
            <a:r>
              <a:t>:  R</a:t>
            </a:r>
            <a:r>
              <a:rPr sz="2400"/>
              <a:t>1</a:t>
            </a:r>
            <a:r>
              <a:t>.A &lt; 5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</a:t>
            </a:r>
            <a:r>
              <a:t>S</a:t>
            </a:r>
            <a:r>
              <a:rPr sz="2400"/>
              <a:t>2</a:t>
            </a:r>
            <a:r>
              <a:t>.A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 </a:t>
            </a:r>
            <a:r>
              <a:t>5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Ù</a:t>
            </a:r>
            <a:br>
              <a:rPr>
                <a:latin typeface="Symbol"/>
                <a:ea typeface="Symbol"/>
                <a:cs typeface="Symbol"/>
                <a:sym typeface="Symbol"/>
              </a:rPr>
            </a:br>
            <a:r>
              <a:t>                   R</a:t>
            </a:r>
            <a:r>
              <a:rPr sz="2400"/>
              <a:t>1</a:t>
            </a:r>
            <a:r>
              <a:t>.A = S</a:t>
            </a:r>
            <a:r>
              <a:rPr sz="2400"/>
              <a:t>2</a:t>
            </a:r>
            <a:r>
              <a:t>.A ]</a:t>
            </a: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Þ</a:t>
            </a:r>
            <a:r>
              <a:t>[R</a:t>
            </a:r>
            <a:r>
              <a:rPr sz="2400"/>
              <a:t>1</a:t>
            </a:r>
            <a:r>
              <a:t>      S</a:t>
            </a:r>
            <a:r>
              <a:rPr sz="2400"/>
              <a:t>2</a:t>
            </a:r>
            <a:r>
              <a:t>: False]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Þ	</a:t>
            </a:r>
            <a:r>
              <a:t>Ø</a:t>
            </a:r>
          </a:p>
        </p:txBody>
      </p:sp>
      <p:grpSp>
        <p:nvGrpSpPr>
          <p:cNvPr id="842" name="Group"/>
          <p:cNvGrpSpPr/>
          <p:nvPr/>
        </p:nvGrpSpPr>
        <p:grpSpPr>
          <a:xfrm>
            <a:off x="1917700" y="4927600"/>
            <a:ext cx="457200" cy="701358"/>
            <a:chOff x="0" y="0"/>
            <a:chExt cx="457200" cy="701357"/>
          </a:xfrm>
        </p:grpSpPr>
        <p:sp>
          <p:nvSpPr>
            <p:cNvPr id="840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841" name="A"/>
            <p:cNvSpPr txBox="1"/>
            <p:nvPr/>
          </p:nvSpPr>
          <p:spPr>
            <a:xfrm>
              <a:off x="116254" y="305117"/>
              <a:ext cx="25644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845" name="Group"/>
          <p:cNvGrpSpPr/>
          <p:nvPr/>
        </p:nvGrpSpPr>
        <p:grpSpPr>
          <a:xfrm>
            <a:off x="2667000" y="2133600"/>
            <a:ext cx="457200" cy="701358"/>
            <a:chOff x="0" y="0"/>
            <a:chExt cx="457200" cy="701357"/>
          </a:xfrm>
        </p:grpSpPr>
        <p:sp>
          <p:nvSpPr>
            <p:cNvPr id="843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844" name="A"/>
            <p:cNvSpPr txBox="1"/>
            <p:nvPr/>
          </p:nvSpPr>
          <p:spPr>
            <a:xfrm>
              <a:off x="116254" y="305117"/>
              <a:ext cx="25644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848" name="Group"/>
          <p:cNvGrpSpPr/>
          <p:nvPr/>
        </p:nvGrpSpPr>
        <p:grpSpPr>
          <a:xfrm>
            <a:off x="1879600" y="3289300"/>
            <a:ext cx="457200" cy="701358"/>
            <a:chOff x="0" y="0"/>
            <a:chExt cx="457200" cy="701357"/>
          </a:xfrm>
        </p:grpSpPr>
        <p:sp>
          <p:nvSpPr>
            <p:cNvPr id="846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847" name="A"/>
            <p:cNvSpPr txBox="1"/>
            <p:nvPr/>
          </p:nvSpPr>
          <p:spPr>
            <a:xfrm>
              <a:off x="116254" y="305117"/>
              <a:ext cx="256442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Localization with derived fragmentation"/>
          <p:cNvSpPr txBox="1"/>
          <p:nvPr>
            <p:ph type="title" idx="4294967295"/>
          </p:nvPr>
        </p:nvSpPr>
        <p:spPr>
          <a:xfrm>
            <a:off x="393700" y="1009650"/>
            <a:ext cx="8153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758951">
              <a:defRPr sz="3652"/>
            </a:lvl1pPr>
          </a:lstStyle>
          <a:p>
            <a:pPr/>
            <a:r>
              <a:t>Localization with derived fragmentation</a:t>
            </a:r>
          </a:p>
        </p:txBody>
      </p:sp>
      <p:sp>
        <p:nvSpPr>
          <p:cNvPr id="851" name="Example C…"/>
          <p:cNvSpPr txBox="1"/>
          <p:nvPr>
            <p:ph type="body" idx="4294967295"/>
          </p:nvPr>
        </p:nvSpPr>
        <p:spPr>
          <a:xfrm>
            <a:off x="673100" y="216535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 u="sng">
                <a:latin typeface="Tahoma"/>
                <a:ea typeface="Tahoma"/>
                <a:cs typeface="Tahoma"/>
                <a:sym typeface="Tahoma"/>
              </a:defRPr>
            </a:pPr>
            <a:r>
              <a:t>Example C</a:t>
            </a: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(2)</a:t>
            </a:r>
          </a:p>
          <a:p>
            <a:pPr>
              <a:spcBef>
                <a:spcPts val="80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		</a:t>
            </a:r>
            <a:r>
              <a:rPr sz="3600">
                <a:latin typeface="Symbol"/>
                <a:ea typeface="Symbol"/>
                <a:cs typeface="Symbol"/>
                <a:sym typeface="Symbol"/>
              </a:rPr>
              <a:t>È</a:t>
            </a:r>
            <a:r>
              <a:t>			</a:t>
            </a:r>
            <a:r>
              <a:rPr sz="3600">
                <a:latin typeface="Symbol"/>
                <a:ea typeface="Symbol"/>
                <a:cs typeface="Symbol"/>
                <a:sym typeface="Symbol"/>
              </a:rPr>
              <a:t>È</a:t>
            </a: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R</a:t>
            </a:r>
            <a:r>
              <a:rPr sz="2400"/>
              <a:t>1</a:t>
            </a:r>
            <a:r>
              <a:t>:          R</a:t>
            </a:r>
            <a:r>
              <a:rPr sz="2400"/>
              <a:t>2:</a:t>
            </a:r>
            <a:r>
              <a:t>         S</a:t>
            </a:r>
            <a:r>
              <a:rPr sz="2400"/>
              <a:t>1</a:t>
            </a:r>
            <a:r>
              <a:t>:K=R.K   S</a:t>
            </a:r>
            <a:r>
              <a:rPr sz="2400"/>
              <a:t>2</a:t>
            </a:r>
            <a:r>
              <a:t>:K=R.K</a:t>
            </a: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A&lt;10   A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10 	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R.A&lt;10 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R.A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10</a:t>
            </a:r>
          </a:p>
        </p:txBody>
      </p:sp>
      <p:grpSp>
        <p:nvGrpSpPr>
          <p:cNvPr id="854" name="Group"/>
          <p:cNvGrpSpPr/>
          <p:nvPr/>
        </p:nvGrpSpPr>
        <p:grpSpPr>
          <a:xfrm>
            <a:off x="3721100" y="2393950"/>
            <a:ext cx="457200" cy="701358"/>
            <a:chOff x="0" y="0"/>
            <a:chExt cx="457200" cy="701357"/>
          </a:xfrm>
        </p:grpSpPr>
        <p:sp>
          <p:nvSpPr>
            <p:cNvPr id="852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853" name="K"/>
            <p:cNvSpPr txBox="1"/>
            <p:nvPr/>
          </p:nvSpPr>
          <p:spPr>
            <a:xfrm>
              <a:off x="117742" y="305117"/>
              <a:ext cx="253466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K</a:t>
              </a:r>
            </a:p>
          </p:txBody>
        </p:sp>
      </p:grpSp>
      <p:sp>
        <p:nvSpPr>
          <p:cNvPr id="855" name="Line"/>
          <p:cNvSpPr/>
          <p:nvPr/>
        </p:nvSpPr>
        <p:spPr>
          <a:xfrm>
            <a:off x="4254500" y="4375150"/>
            <a:ext cx="76200" cy="129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9671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9671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856" name="Line"/>
          <p:cNvSpPr/>
          <p:nvPr/>
        </p:nvSpPr>
        <p:spPr>
          <a:xfrm>
            <a:off x="6311900" y="4502150"/>
            <a:ext cx="76200" cy="121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9671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9671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857" name="Line"/>
          <p:cNvSpPr/>
          <p:nvPr/>
        </p:nvSpPr>
        <p:spPr>
          <a:xfrm>
            <a:off x="6159500" y="4451350"/>
            <a:ext cx="76200" cy="121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806"/>
                  <a:pt x="21600" y="1800"/>
                </a:cubicBezTo>
                <a:lnTo>
                  <a:pt x="21600" y="19800"/>
                </a:lnTo>
                <a:cubicBezTo>
                  <a:pt x="21600" y="20794"/>
                  <a:pt x="11929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858" name="Line"/>
          <p:cNvSpPr/>
          <p:nvPr/>
        </p:nvSpPr>
        <p:spPr>
          <a:xfrm>
            <a:off x="8369300" y="4451350"/>
            <a:ext cx="76200" cy="121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806"/>
                  <a:pt x="21600" y="1800"/>
                </a:cubicBezTo>
                <a:lnTo>
                  <a:pt x="21600" y="19800"/>
                </a:lnTo>
                <a:cubicBezTo>
                  <a:pt x="21600" y="20794"/>
                  <a:pt x="11929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859" name="Line"/>
          <p:cNvSpPr/>
          <p:nvPr/>
        </p:nvSpPr>
        <p:spPr>
          <a:xfrm flipH="1">
            <a:off x="2959099" y="2927350"/>
            <a:ext cx="533402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60" name="Line"/>
          <p:cNvSpPr/>
          <p:nvPr/>
        </p:nvSpPr>
        <p:spPr>
          <a:xfrm>
            <a:off x="4483100" y="2774949"/>
            <a:ext cx="685800" cy="5334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61" name="Line"/>
          <p:cNvSpPr/>
          <p:nvPr/>
        </p:nvSpPr>
        <p:spPr>
          <a:xfrm flipH="1">
            <a:off x="1968499" y="3917949"/>
            <a:ext cx="533402" cy="5334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62" name="Line"/>
          <p:cNvSpPr/>
          <p:nvPr/>
        </p:nvSpPr>
        <p:spPr>
          <a:xfrm>
            <a:off x="2882899" y="3994149"/>
            <a:ext cx="381001" cy="4572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63" name="Line"/>
          <p:cNvSpPr/>
          <p:nvPr/>
        </p:nvSpPr>
        <p:spPr>
          <a:xfrm flipH="1">
            <a:off x="4940299" y="3917950"/>
            <a:ext cx="457202" cy="6096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64" name="Line"/>
          <p:cNvSpPr/>
          <p:nvPr/>
        </p:nvSpPr>
        <p:spPr>
          <a:xfrm>
            <a:off x="5778499" y="3917949"/>
            <a:ext cx="914401" cy="4572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65" name="Line"/>
          <p:cNvSpPr/>
          <p:nvPr/>
        </p:nvSpPr>
        <p:spPr>
          <a:xfrm>
            <a:off x="2389187" y="4497387"/>
            <a:ext cx="76201" cy="129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9671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9671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866" name="Line"/>
          <p:cNvSpPr/>
          <p:nvPr/>
        </p:nvSpPr>
        <p:spPr>
          <a:xfrm>
            <a:off x="757237" y="4505325"/>
            <a:ext cx="76201" cy="129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9671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9671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867" name="Line"/>
          <p:cNvSpPr/>
          <p:nvPr/>
        </p:nvSpPr>
        <p:spPr>
          <a:xfrm>
            <a:off x="3673475" y="4502150"/>
            <a:ext cx="76200" cy="121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806"/>
                  <a:pt x="21600" y="1800"/>
                </a:cubicBezTo>
                <a:lnTo>
                  <a:pt x="21600" y="19800"/>
                </a:lnTo>
                <a:cubicBezTo>
                  <a:pt x="21600" y="20794"/>
                  <a:pt x="11929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868" name="Line"/>
          <p:cNvSpPr/>
          <p:nvPr/>
        </p:nvSpPr>
        <p:spPr>
          <a:xfrm>
            <a:off x="2114550" y="4494212"/>
            <a:ext cx="76200" cy="1219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806"/>
                  <a:pt x="21600" y="1800"/>
                </a:cubicBezTo>
                <a:lnTo>
                  <a:pt x="21600" y="19800"/>
                </a:lnTo>
                <a:cubicBezTo>
                  <a:pt x="21600" y="20794"/>
                  <a:pt x="11929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xample of generation"/>
          <p:cNvSpPr txBox="1"/>
          <p:nvPr>
            <p:ph type="title" idx="4294967295"/>
          </p:nvPr>
        </p:nvSpPr>
        <p:spPr>
          <a:xfrm>
            <a:off x="484187" y="846137"/>
            <a:ext cx="7772401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Example of generation</a:t>
            </a:r>
          </a:p>
        </p:txBody>
      </p:sp>
      <p:sp>
        <p:nvSpPr>
          <p:cNvPr id="47" name="Say queries use predicates:…"/>
          <p:cNvSpPr txBox="1"/>
          <p:nvPr>
            <p:ph type="body" idx="4294967295"/>
          </p:nvPr>
        </p:nvSpPr>
        <p:spPr>
          <a:xfrm>
            <a:off x="614362" y="2028825"/>
            <a:ext cx="8153401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Say queries use predicates: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sz="2800"/>
            </a:pPr>
            <a:r>
              <a:t>A&lt;10,  A&gt;5,  Loc = S</a:t>
            </a:r>
            <a:r>
              <a:rPr sz="2000"/>
              <a:t>A</a:t>
            </a:r>
            <a:r>
              <a:t>, Loc = S</a:t>
            </a:r>
            <a:r>
              <a:rPr sz="2000"/>
              <a:t>B</a:t>
            </a:r>
          </a:p>
          <a:p>
            <a:pPr>
              <a:buChar char="•"/>
            </a:pPr>
            <a:r>
              <a:t>Next: 	- generate </a:t>
            </a:r>
            <a:r>
              <a:t>“</a:t>
            </a:r>
            <a:r>
              <a:t>minterm</a:t>
            </a:r>
            <a:r>
              <a:t>”</a:t>
            </a:r>
            <a:r>
              <a:t> predicates</a:t>
            </a:r>
          </a:p>
          <a:p>
            <a:pPr lvl="1" marL="285750" indent="171450">
              <a:spcBef>
                <a:spcPts val="0"/>
              </a:spcBef>
              <a:buSzTx/>
              <a:buNone/>
              <a:defRPr sz="2800"/>
            </a:pPr>
            <a:r>
              <a:t>			</a:t>
            </a:r>
            <a:r>
              <a:rPr sz="3200"/>
              <a:t>- eliminate useless ones</a:t>
            </a:r>
          </a:p>
        </p:txBody>
      </p:sp>
      <p:sp>
        <p:nvSpPr>
          <p:cNvPr id="48" name="Employee relation E (#,name,loc,sal,A,…)"/>
          <p:cNvSpPr txBox="1"/>
          <p:nvPr/>
        </p:nvSpPr>
        <p:spPr>
          <a:xfrm>
            <a:off x="955357" y="4719637"/>
            <a:ext cx="663464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Employee relation E (#,name,loc,sal,A,…)</a:t>
            </a:r>
          </a:p>
        </p:txBody>
      </p:sp>
      <p:sp>
        <p:nvSpPr>
          <p:cNvPr id="49" name="SA"/>
          <p:cNvSpPr txBox="1"/>
          <p:nvPr/>
        </p:nvSpPr>
        <p:spPr>
          <a:xfrm>
            <a:off x="6209982" y="5657850"/>
            <a:ext cx="378022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</a:t>
            </a:r>
            <a:r>
              <a:rPr sz="1600"/>
              <a:t>A</a:t>
            </a:r>
          </a:p>
        </p:txBody>
      </p:sp>
      <p:sp>
        <p:nvSpPr>
          <p:cNvPr id="50" name="SB"/>
          <p:cNvSpPr txBox="1"/>
          <p:nvPr/>
        </p:nvSpPr>
        <p:spPr>
          <a:xfrm>
            <a:off x="6744969" y="5657850"/>
            <a:ext cx="366810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</a:t>
            </a:r>
            <a:r>
              <a:rPr sz="1600"/>
              <a:t>B</a:t>
            </a:r>
          </a:p>
        </p:txBody>
      </p:sp>
      <p:sp>
        <p:nvSpPr>
          <p:cNvPr id="51" name="Line"/>
          <p:cNvSpPr/>
          <p:nvPr/>
        </p:nvSpPr>
        <p:spPr>
          <a:xfrm flipH="1">
            <a:off x="6416674" y="5200650"/>
            <a:ext cx="133352" cy="457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2" name="Line"/>
          <p:cNvSpPr/>
          <p:nvPr/>
        </p:nvSpPr>
        <p:spPr>
          <a:xfrm>
            <a:off x="6710362" y="5213349"/>
            <a:ext cx="234951" cy="4445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3" name="Line"/>
          <p:cNvSpPr/>
          <p:nvPr/>
        </p:nvSpPr>
        <p:spPr>
          <a:xfrm>
            <a:off x="7691437" y="5192712"/>
            <a:ext cx="209551" cy="355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" name="Integer Value"/>
          <p:cNvSpPr txBox="1"/>
          <p:nvPr/>
        </p:nvSpPr>
        <p:spPr>
          <a:xfrm>
            <a:off x="7345044" y="5481637"/>
            <a:ext cx="1324941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Integer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(3)    ∪…"/>
          <p:cNvSpPr txBox="1"/>
          <p:nvPr>
            <p:ph type="body" idx="4294967295"/>
          </p:nvPr>
        </p:nvSpPr>
        <p:spPr>
          <a:xfrm>
            <a:off x="647700" y="12319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80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(3)				</a:t>
            </a:r>
            <a:r>
              <a:rPr sz="3600">
                <a:latin typeface="Symbol"/>
                <a:ea typeface="Symbol"/>
                <a:cs typeface="Symbol"/>
                <a:sym typeface="Symbol"/>
              </a:rPr>
              <a:t>È</a:t>
            </a: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[R</a:t>
            </a:r>
            <a:r>
              <a:rPr sz="2400"/>
              <a:t>1</a:t>
            </a:r>
            <a:r>
              <a:t>][S</a:t>
            </a:r>
            <a:r>
              <a:rPr sz="2400"/>
              <a:t>1</a:t>
            </a:r>
            <a:r>
              <a:t>]    [R</a:t>
            </a:r>
            <a:r>
              <a:rPr sz="2400"/>
              <a:t>1</a:t>
            </a:r>
            <a:r>
              <a:t>][S</a:t>
            </a:r>
            <a:r>
              <a:rPr sz="2400"/>
              <a:t>2</a:t>
            </a:r>
            <a:r>
              <a:t>]    [R</a:t>
            </a:r>
            <a:r>
              <a:rPr sz="2400"/>
              <a:t>2</a:t>
            </a:r>
            <a:r>
              <a:t>][S</a:t>
            </a:r>
            <a:r>
              <a:rPr sz="2400"/>
              <a:t>1</a:t>
            </a:r>
            <a:r>
              <a:t>]    [R</a:t>
            </a:r>
            <a:r>
              <a:rPr sz="2400"/>
              <a:t>2</a:t>
            </a:r>
            <a:r>
              <a:t>][S</a:t>
            </a:r>
            <a:r>
              <a:rPr sz="2400"/>
              <a:t>2</a:t>
            </a:r>
            <a:r>
              <a:t>]</a:t>
            </a:r>
          </a:p>
        </p:txBody>
      </p:sp>
      <p:grpSp>
        <p:nvGrpSpPr>
          <p:cNvPr id="873" name="Group"/>
          <p:cNvGrpSpPr/>
          <p:nvPr/>
        </p:nvGrpSpPr>
        <p:grpSpPr>
          <a:xfrm>
            <a:off x="1333500" y="2222500"/>
            <a:ext cx="457200" cy="701358"/>
            <a:chOff x="0" y="0"/>
            <a:chExt cx="457200" cy="701357"/>
          </a:xfrm>
        </p:grpSpPr>
        <p:sp>
          <p:nvSpPr>
            <p:cNvPr id="871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872" name="K"/>
            <p:cNvSpPr txBox="1"/>
            <p:nvPr/>
          </p:nvSpPr>
          <p:spPr>
            <a:xfrm>
              <a:off x="117742" y="305117"/>
              <a:ext cx="253466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K</a:t>
              </a:r>
            </a:p>
          </p:txBody>
        </p:sp>
      </p:grpSp>
      <p:grpSp>
        <p:nvGrpSpPr>
          <p:cNvPr id="876" name="Group"/>
          <p:cNvGrpSpPr/>
          <p:nvPr/>
        </p:nvGrpSpPr>
        <p:grpSpPr>
          <a:xfrm>
            <a:off x="3238500" y="2146300"/>
            <a:ext cx="457200" cy="701358"/>
            <a:chOff x="0" y="0"/>
            <a:chExt cx="457200" cy="701357"/>
          </a:xfrm>
        </p:grpSpPr>
        <p:sp>
          <p:nvSpPr>
            <p:cNvPr id="874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875" name="K"/>
            <p:cNvSpPr txBox="1"/>
            <p:nvPr/>
          </p:nvSpPr>
          <p:spPr>
            <a:xfrm>
              <a:off x="117742" y="305117"/>
              <a:ext cx="253466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K</a:t>
              </a:r>
            </a:p>
          </p:txBody>
        </p:sp>
      </p:grpSp>
      <p:grpSp>
        <p:nvGrpSpPr>
          <p:cNvPr id="879" name="Group"/>
          <p:cNvGrpSpPr/>
          <p:nvPr/>
        </p:nvGrpSpPr>
        <p:grpSpPr>
          <a:xfrm>
            <a:off x="4991100" y="2146300"/>
            <a:ext cx="457200" cy="701358"/>
            <a:chOff x="0" y="0"/>
            <a:chExt cx="457200" cy="701357"/>
          </a:xfrm>
        </p:grpSpPr>
        <p:sp>
          <p:nvSpPr>
            <p:cNvPr id="877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878" name="K"/>
            <p:cNvSpPr txBox="1"/>
            <p:nvPr/>
          </p:nvSpPr>
          <p:spPr>
            <a:xfrm>
              <a:off x="117742" y="305117"/>
              <a:ext cx="253466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K</a:t>
              </a:r>
            </a:p>
          </p:txBody>
        </p:sp>
      </p:grpSp>
      <p:grpSp>
        <p:nvGrpSpPr>
          <p:cNvPr id="882" name="Group"/>
          <p:cNvGrpSpPr/>
          <p:nvPr/>
        </p:nvGrpSpPr>
        <p:grpSpPr>
          <a:xfrm>
            <a:off x="6972300" y="2146300"/>
            <a:ext cx="457200" cy="701358"/>
            <a:chOff x="0" y="0"/>
            <a:chExt cx="457200" cy="701357"/>
          </a:xfrm>
        </p:grpSpPr>
        <p:sp>
          <p:nvSpPr>
            <p:cNvPr id="880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881" name="K"/>
            <p:cNvSpPr txBox="1"/>
            <p:nvPr/>
          </p:nvSpPr>
          <p:spPr>
            <a:xfrm>
              <a:off x="117742" y="305117"/>
              <a:ext cx="253466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K</a:t>
              </a:r>
            </a:p>
          </p:txBody>
        </p:sp>
      </p:grpSp>
      <p:sp>
        <p:nvSpPr>
          <p:cNvPr id="883" name="Line"/>
          <p:cNvSpPr/>
          <p:nvPr/>
        </p:nvSpPr>
        <p:spPr>
          <a:xfrm flipH="1">
            <a:off x="2095499" y="1612900"/>
            <a:ext cx="1905001" cy="533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84" name="Line"/>
          <p:cNvSpPr/>
          <p:nvPr/>
        </p:nvSpPr>
        <p:spPr>
          <a:xfrm flipH="1">
            <a:off x="3848099" y="1689099"/>
            <a:ext cx="457201" cy="3810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85" name="Line"/>
          <p:cNvSpPr/>
          <p:nvPr/>
        </p:nvSpPr>
        <p:spPr>
          <a:xfrm>
            <a:off x="4762500" y="1612899"/>
            <a:ext cx="457201" cy="4572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86" name="Line"/>
          <p:cNvSpPr/>
          <p:nvPr/>
        </p:nvSpPr>
        <p:spPr>
          <a:xfrm>
            <a:off x="4991100" y="1536699"/>
            <a:ext cx="2133601" cy="5334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87" name="Line"/>
          <p:cNvSpPr/>
          <p:nvPr/>
        </p:nvSpPr>
        <p:spPr>
          <a:xfrm flipH="1">
            <a:off x="1104899" y="2908299"/>
            <a:ext cx="228602" cy="609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88" name="Line"/>
          <p:cNvSpPr/>
          <p:nvPr/>
        </p:nvSpPr>
        <p:spPr>
          <a:xfrm>
            <a:off x="1714500" y="2908300"/>
            <a:ext cx="152401" cy="685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89" name="Line"/>
          <p:cNvSpPr/>
          <p:nvPr/>
        </p:nvSpPr>
        <p:spPr>
          <a:xfrm flipH="1">
            <a:off x="3086100" y="2908299"/>
            <a:ext cx="152401" cy="609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90" name="Line"/>
          <p:cNvSpPr/>
          <p:nvPr/>
        </p:nvSpPr>
        <p:spPr>
          <a:xfrm>
            <a:off x="3619499" y="2908300"/>
            <a:ext cx="152401" cy="6096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91" name="Line"/>
          <p:cNvSpPr/>
          <p:nvPr/>
        </p:nvSpPr>
        <p:spPr>
          <a:xfrm flipH="1">
            <a:off x="4914900" y="2832100"/>
            <a:ext cx="152401" cy="685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92" name="Line"/>
          <p:cNvSpPr/>
          <p:nvPr/>
        </p:nvSpPr>
        <p:spPr>
          <a:xfrm>
            <a:off x="5448299" y="2832099"/>
            <a:ext cx="228602" cy="7620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93" name="Line"/>
          <p:cNvSpPr/>
          <p:nvPr/>
        </p:nvSpPr>
        <p:spPr>
          <a:xfrm flipH="1">
            <a:off x="6896100" y="2832100"/>
            <a:ext cx="152401" cy="685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94" name="Line"/>
          <p:cNvSpPr/>
          <p:nvPr/>
        </p:nvSpPr>
        <p:spPr>
          <a:xfrm>
            <a:off x="7429499" y="2908299"/>
            <a:ext cx="228601" cy="6858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(4)           ∪…"/>
          <p:cNvSpPr txBox="1"/>
          <p:nvPr>
            <p:ph type="body" idx="4294967295"/>
          </p:nvPr>
        </p:nvSpPr>
        <p:spPr>
          <a:xfrm>
            <a:off x="190499" y="1144587"/>
            <a:ext cx="8674102" cy="411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80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(4)				       </a:t>
            </a:r>
            <a:r>
              <a:rPr sz="3600">
                <a:latin typeface="Symbol"/>
                <a:ea typeface="Symbol"/>
                <a:cs typeface="Symbol"/>
                <a:sym typeface="Symbol"/>
              </a:rPr>
              <a:t>È</a:t>
            </a: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[R</a:t>
            </a:r>
            <a:r>
              <a:rPr sz="2400"/>
              <a:t>1</a:t>
            </a:r>
            <a:r>
              <a:t>:A&lt;10] S</a:t>
            </a:r>
            <a:r>
              <a:rPr sz="2400"/>
              <a:t>1</a:t>
            </a:r>
            <a:r>
              <a:t>:K=R.K       [R</a:t>
            </a:r>
            <a:r>
              <a:rPr sz="2400"/>
              <a:t>2</a:t>
            </a:r>
            <a:r>
              <a:t>:A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10] S</a:t>
            </a:r>
            <a:r>
              <a:rPr sz="2400"/>
              <a:t>2</a:t>
            </a:r>
            <a:r>
              <a:t>:K=R.K </a:t>
            </a:r>
          </a:p>
          <a:p>
            <a:pPr>
              <a:lnSpc>
                <a:spcPct val="70000"/>
              </a:lnSpc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	      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 R.A&lt;10	             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 R.A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10</a:t>
            </a:r>
          </a:p>
        </p:txBody>
      </p:sp>
      <p:grpSp>
        <p:nvGrpSpPr>
          <p:cNvPr id="899" name="Group"/>
          <p:cNvGrpSpPr/>
          <p:nvPr/>
        </p:nvGrpSpPr>
        <p:grpSpPr>
          <a:xfrm>
            <a:off x="3263900" y="2058987"/>
            <a:ext cx="457200" cy="701358"/>
            <a:chOff x="0" y="0"/>
            <a:chExt cx="457200" cy="701357"/>
          </a:xfrm>
        </p:grpSpPr>
        <p:sp>
          <p:nvSpPr>
            <p:cNvPr id="897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898" name="K"/>
            <p:cNvSpPr txBox="1"/>
            <p:nvPr/>
          </p:nvSpPr>
          <p:spPr>
            <a:xfrm>
              <a:off x="117742" y="305117"/>
              <a:ext cx="253466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K</a:t>
              </a:r>
            </a:p>
          </p:txBody>
        </p:sp>
      </p:grpSp>
      <p:grpSp>
        <p:nvGrpSpPr>
          <p:cNvPr id="902" name="Group"/>
          <p:cNvGrpSpPr/>
          <p:nvPr/>
        </p:nvGrpSpPr>
        <p:grpSpPr>
          <a:xfrm>
            <a:off x="6083300" y="1906587"/>
            <a:ext cx="457200" cy="701358"/>
            <a:chOff x="0" y="0"/>
            <a:chExt cx="457200" cy="701357"/>
          </a:xfrm>
        </p:grpSpPr>
        <p:sp>
          <p:nvSpPr>
            <p:cNvPr id="900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901" name="K"/>
            <p:cNvSpPr txBox="1"/>
            <p:nvPr/>
          </p:nvSpPr>
          <p:spPr>
            <a:xfrm>
              <a:off x="117742" y="305117"/>
              <a:ext cx="253466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K</a:t>
              </a:r>
            </a:p>
          </p:txBody>
        </p:sp>
      </p:grpSp>
      <p:sp>
        <p:nvSpPr>
          <p:cNvPr id="903" name="Line"/>
          <p:cNvSpPr/>
          <p:nvPr/>
        </p:nvSpPr>
        <p:spPr>
          <a:xfrm>
            <a:off x="4140200" y="2986087"/>
            <a:ext cx="76200" cy="990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806"/>
                  <a:pt x="21600" y="1800"/>
                </a:cubicBezTo>
                <a:lnTo>
                  <a:pt x="21600" y="19800"/>
                </a:lnTo>
                <a:cubicBezTo>
                  <a:pt x="21600" y="20794"/>
                  <a:pt x="11929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defRPr b="1"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904" name="Line"/>
          <p:cNvSpPr/>
          <p:nvPr/>
        </p:nvSpPr>
        <p:spPr>
          <a:xfrm>
            <a:off x="8585200" y="2973387"/>
            <a:ext cx="76200" cy="990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806"/>
                  <a:pt x="21600" y="1800"/>
                </a:cubicBezTo>
                <a:lnTo>
                  <a:pt x="21600" y="19800"/>
                </a:lnTo>
                <a:cubicBezTo>
                  <a:pt x="21600" y="20794"/>
                  <a:pt x="11929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defRPr b="1"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905" name="Line"/>
          <p:cNvSpPr/>
          <p:nvPr/>
        </p:nvSpPr>
        <p:spPr>
          <a:xfrm flipH="1">
            <a:off x="3873499" y="1601787"/>
            <a:ext cx="609601" cy="3048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06" name="Line"/>
          <p:cNvSpPr/>
          <p:nvPr/>
        </p:nvSpPr>
        <p:spPr>
          <a:xfrm>
            <a:off x="5410199" y="1538287"/>
            <a:ext cx="673101" cy="2921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07" name="Line"/>
          <p:cNvSpPr/>
          <p:nvPr/>
        </p:nvSpPr>
        <p:spPr>
          <a:xfrm flipH="1">
            <a:off x="2044700" y="2439987"/>
            <a:ext cx="914401" cy="4572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08" name="Line"/>
          <p:cNvSpPr/>
          <p:nvPr/>
        </p:nvSpPr>
        <p:spPr>
          <a:xfrm>
            <a:off x="3733799" y="2528887"/>
            <a:ext cx="88901" cy="4953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09" name="Line"/>
          <p:cNvSpPr/>
          <p:nvPr/>
        </p:nvSpPr>
        <p:spPr>
          <a:xfrm flipH="1">
            <a:off x="5422899" y="2351087"/>
            <a:ext cx="546101" cy="609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10" name="Line"/>
          <p:cNvSpPr/>
          <p:nvPr/>
        </p:nvSpPr>
        <p:spPr>
          <a:xfrm>
            <a:off x="6692900" y="2363787"/>
            <a:ext cx="533400" cy="609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11" name="Line"/>
          <p:cNvSpPr/>
          <p:nvPr/>
        </p:nvSpPr>
        <p:spPr>
          <a:xfrm>
            <a:off x="2171700" y="2960687"/>
            <a:ext cx="88900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9671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9671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912" name="Line"/>
          <p:cNvSpPr/>
          <p:nvPr/>
        </p:nvSpPr>
        <p:spPr>
          <a:xfrm>
            <a:off x="6654800" y="2960687"/>
            <a:ext cx="88900" cy="101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9671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9671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 In step 4 of Example C: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rPr>
                <a:latin typeface="Wingdings 2"/>
                <a:ea typeface="Wingdings 2"/>
                <a:cs typeface="Wingdings 2"/>
                <a:sym typeface="Wingdings 2"/>
              </a:rPr>
              <a:t></a:t>
            </a:r>
            <a:r>
              <a:t> In step 4 of Example C:</a:t>
            </a:r>
          </a:p>
        </p:txBody>
      </p:sp>
      <p:sp>
        <p:nvSpPr>
          <p:cNvPr id="915" name="[R1:A&lt;10]     [S2:K=R.K ∧ R.A≥10]…"/>
          <p:cNvSpPr txBox="1"/>
          <p:nvPr>
            <p:ph type="body" idx="4294967295"/>
          </p:nvPr>
        </p:nvSpPr>
        <p:spPr>
          <a:xfrm>
            <a:off x="685800" y="1939925"/>
            <a:ext cx="7772400" cy="3924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110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[R</a:t>
            </a:r>
            <a:r>
              <a:rPr sz="2400"/>
              <a:t>1</a:t>
            </a:r>
            <a:r>
              <a:t>:A&lt;10]     [S</a:t>
            </a:r>
            <a:r>
              <a:rPr sz="2400"/>
              <a:t>2</a:t>
            </a:r>
            <a:r>
              <a:t>:K=R.K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 R.A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10]</a:t>
            </a:r>
          </a:p>
          <a:p>
            <a:pPr>
              <a:spcBef>
                <a:spcPts val="110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t>[R</a:t>
            </a:r>
            <a:r>
              <a:rPr sz="2400"/>
              <a:t>1     </a:t>
            </a:r>
            <a:r>
              <a:t>  S</a:t>
            </a:r>
            <a:r>
              <a:rPr sz="2400"/>
              <a:t>2:</a:t>
            </a:r>
            <a:r>
              <a:t> R</a:t>
            </a:r>
            <a:r>
              <a:rPr sz="2400"/>
              <a:t>1</a:t>
            </a:r>
            <a:r>
              <a:t>.A&lt;10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 S</a:t>
            </a:r>
            <a:r>
              <a:rPr sz="2400"/>
              <a:t>2</a:t>
            </a:r>
            <a:r>
              <a:t>.K=R.K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 			      R.A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10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  R</a:t>
            </a:r>
            <a:r>
              <a:rPr sz="2400"/>
              <a:t>1</a:t>
            </a:r>
            <a:r>
              <a:t>.K=</a:t>
            </a:r>
            <a:r>
              <a:rPr sz="2400"/>
              <a:t> </a:t>
            </a:r>
            <a:r>
              <a:t>S</a:t>
            </a:r>
            <a:r>
              <a:rPr sz="2400"/>
              <a:t>2</a:t>
            </a:r>
            <a:r>
              <a:t>.K]</a:t>
            </a:r>
          </a:p>
          <a:p>
            <a:pPr>
              <a:spcBef>
                <a:spcPts val="110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Þ </a:t>
            </a:r>
            <a:r>
              <a:t>[R</a:t>
            </a:r>
            <a:r>
              <a:rPr sz="2400"/>
              <a:t>1     </a:t>
            </a:r>
            <a:r>
              <a:t>  S</a:t>
            </a:r>
            <a:r>
              <a:rPr sz="2400"/>
              <a:t>2</a:t>
            </a:r>
            <a:r>
              <a:t>:False ]      (K is key of R, R</a:t>
            </a:r>
            <a:r>
              <a:rPr sz="2400"/>
              <a:t>1</a:t>
            </a:r>
            <a:r>
              <a:t>)</a:t>
            </a:r>
          </a:p>
          <a:p>
            <a:pPr>
              <a:lnSpc>
                <a:spcPct val="130000"/>
              </a:lnSpc>
              <a:spcBef>
                <a:spcPts val="110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Þ	</a:t>
            </a:r>
            <a:r>
              <a:t>Ø</a:t>
            </a:r>
          </a:p>
        </p:txBody>
      </p:sp>
      <p:grpSp>
        <p:nvGrpSpPr>
          <p:cNvPr id="918" name="Group"/>
          <p:cNvGrpSpPr/>
          <p:nvPr/>
        </p:nvGrpSpPr>
        <p:grpSpPr>
          <a:xfrm>
            <a:off x="2717800" y="2057400"/>
            <a:ext cx="457200" cy="701358"/>
            <a:chOff x="0" y="0"/>
            <a:chExt cx="457200" cy="701357"/>
          </a:xfrm>
        </p:grpSpPr>
        <p:sp>
          <p:nvSpPr>
            <p:cNvPr id="916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917" name="K"/>
            <p:cNvSpPr txBox="1"/>
            <p:nvPr/>
          </p:nvSpPr>
          <p:spPr>
            <a:xfrm>
              <a:off x="117742" y="305117"/>
              <a:ext cx="253466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K</a:t>
              </a:r>
            </a:p>
          </p:txBody>
        </p:sp>
      </p:grpSp>
      <p:grpSp>
        <p:nvGrpSpPr>
          <p:cNvPr id="921" name="Group"/>
          <p:cNvGrpSpPr/>
          <p:nvPr/>
        </p:nvGrpSpPr>
        <p:grpSpPr>
          <a:xfrm>
            <a:off x="1955800" y="2844800"/>
            <a:ext cx="457200" cy="701358"/>
            <a:chOff x="0" y="0"/>
            <a:chExt cx="457200" cy="701357"/>
          </a:xfrm>
        </p:grpSpPr>
        <p:sp>
          <p:nvSpPr>
            <p:cNvPr id="919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920" name="K"/>
            <p:cNvSpPr txBox="1"/>
            <p:nvPr/>
          </p:nvSpPr>
          <p:spPr>
            <a:xfrm>
              <a:off x="117742" y="305117"/>
              <a:ext cx="253466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K</a:t>
              </a:r>
            </a:p>
          </p:txBody>
        </p:sp>
      </p:grpSp>
      <p:grpSp>
        <p:nvGrpSpPr>
          <p:cNvPr id="924" name="Group"/>
          <p:cNvGrpSpPr/>
          <p:nvPr/>
        </p:nvGrpSpPr>
        <p:grpSpPr>
          <a:xfrm>
            <a:off x="2006600" y="4064000"/>
            <a:ext cx="457200" cy="701358"/>
            <a:chOff x="0" y="0"/>
            <a:chExt cx="457200" cy="701357"/>
          </a:xfrm>
        </p:grpSpPr>
        <p:sp>
          <p:nvSpPr>
            <p:cNvPr id="922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923" name="K"/>
            <p:cNvSpPr txBox="1"/>
            <p:nvPr/>
          </p:nvSpPr>
          <p:spPr>
            <a:xfrm>
              <a:off x="117742" y="305117"/>
              <a:ext cx="253466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K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(4)           ∪…"/>
          <p:cNvSpPr txBox="1"/>
          <p:nvPr>
            <p:ph type="body" idx="4294967295"/>
          </p:nvPr>
        </p:nvSpPr>
        <p:spPr>
          <a:xfrm>
            <a:off x="203199" y="885825"/>
            <a:ext cx="8674102" cy="31051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spcBef>
                <a:spcPts val="80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(4)				       </a:t>
            </a:r>
            <a:r>
              <a:rPr sz="3600">
                <a:latin typeface="Symbol"/>
                <a:ea typeface="Symbol"/>
                <a:cs typeface="Symbol"/>
                <a:sym typeface="Symbol"/>
              </a:rPr>
              <a:t>È</a:t>
            </a: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[R</a:t>
            </a:r>
            <a:r>
              <a:rPr sz="2400"/>
              <a:t>1</a:t>
            </a:r>
            <a:r>
              <a:t>:A&lt;10] S</a:t>
            </a:r>
            <a:r>
              <a:rPr sz="2400"/>
              <a:t>1</a:t>
            </a:r>
            <a:r>
              <a:t>:K=R.K       [R</a:t>
            </a:r>
            <a:r>
              <a:rPr sz="2400"/>
              <a:t>2</a:t>
            </a:r>
            <a:r>
              <a:t>:A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10] S</a:t>
            </a:r>
            <a:r>
              <a:rPr sz="2400"/>
              <a:t>2</a:t>
            </a:r>
            <a:r>
              <a:t>:K=R.K </a:t>
            </a:r>
          </a:p>
          <a:p>
            <a:pPr>
              <a:lnSpc>
                <a:spcPct val="70000"/>
              </a:lnSpc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	      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 R.A&lt;10	             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</a:t>
            </a:r>
            <a:r>
              <a:t> R.A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³</a:t>
            </a:r>
            <a:r>
              <a:t>10</a:t>
            </a:r>
          </a:p>
        </p:txBody>
      </p:sp>
      <p:grpSp>
        <p:nvGrpSpPr>
          <p:cNvPr id="929" name="Group"/>
          <p:cNvGrpSpPr/>
          <p:nvPr/>
        </p:nvGrpSpPr>
        <p:grpSpPr>
          <a:xfrm>
            <a:off x="3276600" y="1717675"/>
            <a:ext cx="457200" cy="701358"/>
            <a:chOff x="0" y="0"/>
            <a:chExt cx="457200" cy="701357"/>
          </a:xfrm>
        </p:grpSpPr>
        <p:sp>
          <p:nvSpPr>
            <p:cNvPr id="927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928" name="K"/>
            <p:cNvSpPr txBox="1"/>
            <p:nvPr/>
          </p:nvSpPr>
          <p:spPr>
            <a:xfrm>
              <a:off x="117742" y="305117"/>
              <a:ext cx="253466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K</a:t>
              </a:r>
            </a:p>
          </p:txBody>
        </p:sp>
      </p:grpSp>
      <p:grpSp>
        <p:nvGrpSpPr>
          <p:cNvPr id="932" name="Group"/>
          <p:cNvGrpSpPr/>
          <p:nvPr/>
        </p:nvGrpSpPr>
        <p:grpSpPr>
          <a:xfrm>
            <a:off x="6096000" y="1565275"/>
            <a:ext cx="457200" cy="701358"/>
            <a:chOff x="0" y="0"/>
            <a:chExt cx="457200" cy="701357"/>
          </a:xfrm>
        </p:grpSpPr>
        <p:sp>
          <p:nvSpPr>
            <p:cNvPr id="930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931" name="K"/>
            <p:cNvSpPr txBox="1"/>
            <p:nvPr/>
          </p:nvSpPr>
          <p:spPr>
            <a:xfrm>
              <a:off x="117742" y="305117"/>
              <a:ext cx="253466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K</a:t>
              </a:r>
            </a:p>
          </p:txBody>
        </p:sp>
      </p:grpSp>
      <p:sp>
        <p:nvSpPr>
          <p:cNvPr id="933" name="Line"/>
          <p:cNvSpPr/>
          <p:nvPr/>
        </p:nvSpPr>
        <p:spPr>
          <a:xfrm>
            <a:off x="4152900" y="2644775"/>
            <a:ext cx="76200" cy="990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806"/>
                  <a:pt x="21600" y="1800"/>
                </a:cubicBezTo>
                <a:lnTo>
                  <a:pt x="21600" y="19800"/>
                </a:lnTo>
                <a:cubicBezTo>
                  <a:pt x="21600" y="20794"/>
                  <a:pt x="11929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defRPr b="1"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934" name="Line"/>
          <p:cNvSpPr/>
          <p:nvPr/>
        </p:nvSpPr>
        <p:spPr>
          <a:xfrm>
            <a:off x="8597900" y="2632075"/>
            <a:ext cx="76200" cy="990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1929" y="0"/>
                  <a:pt x="21600" y="806"/>
                  <a:pt x="21600" y="1800"/>
                </a:cubicBezTo>
                <a:lnTo>
                  <a:pt x="21600" y="19800"/>
                </a:lnTo>
                <a:cubicBezTo>
                  <a:pt x="21600" y="20794"/>
                  <a:pt x="11929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457200">
              <a:defRPr b="1"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935" name="Line"/>
          <p:cNvSpPr/>
          <p:nvPr/>
        </p:nvSpPr>
        <p:spPr>
          <a:xfrm flipH="1">
            <a:off x="3886199" y="1260475"/>
            <a:ext cx="609601" cy="304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36" name="Line"/>
          <p:cNvSpPr/>
          <p:nvPr/>
        </p:nvSpPr>
        <p:spPr>
          <a:xfrm>
            <a:off x="5422899" y="1196975"/>
            <a:ext cx="673101" cy="2921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37" name="Line"/>
          <p:cNvSpPr/>
          <p:nvPr/>
        </p:nvSpPr>
        <p:spPr>
          <a:xfrm flipH="1">
            <a:off x="2057400" y="2098675"/>
            <a:ext cx="914401" cy="457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38" name="Line"/>
          <p:cNvSpPr/>
          <p:nvPr/>
        </p:nvSpPr>
        <p:spPr>
          <a:xfrm>
            <a:off x="3746499" y="2187574"/>
            <a:ext cx="88901" cy="4953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39" name="Line"/>
          <p:cNvSpPr/>
          <p:nvPr/>
        </p:nvSpPr>
        <p:spPr>
          <a:xfrm flipH="1">
            <a:off x="5435599" y="2009775"/>
            <a:ext cx="546101" cy="6096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40" name="Line"/>
          <p:cNvSpPr/>
          <p:nvPr/>
        </p:nvSpPr>
        <p:spPr>
          <a:xfrm>
            <a:off x="6705600" y="2022474"/>
            <a:ext cx="533400" cy="609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41" name="Line"/>
          <p:cNvSpPr/>
          <p:nvPr/>
        </p:nvSpPr>
        <p:spPr>
          <a:xfrm>
            <a:off x="2184400" y="2619375"/>
            <a:ext cx="88900" cy="10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9671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9671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942" name="Line"/>
          <p:cNvSpPr/>
          <p:nvPr/>
        </p:nvSpPr>
        <p:spPr>
          <a:xfrm>
            <a:off x="6667500" y="2619375"/>
            <a:ext cx="88900" cy="10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9671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9671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943" name="(4) simplified more:        ∪"/>
          <p:cNvSpPr txBox="1"/>
          <p:nvPr/>
        </p:nvSpPr>
        <p:spPr>
          <a:xfrm>
            <a:off x="331469" y="3822700"/>
            <a:ext cx="8582662" cy="2289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defTabSz="457200">
              <a:spcBef>
                <a:spcPts val="800"/>
              </a:spcBef>
              <a:defRPr sz="3200">
                <a:latin typeface="Tahoma"/>
                <a:ea typeface="Tahoma"/>
                <a:cs typeface="Tahoma"/>
                <a:sym typeface="Tahoma"/>
              </a:defRPr>
            </a:pPr>
            <a:r>
              <a:t>(4) simplified more:	       </a:t>
            </a:r>
            <a:r>
              <a:rPr sz="3600">
                <a:latin typeface="Symbol"/>
                <a:ea typeface="Symbol"/>
                <a:cs typeface="Symbol"/>
                <a:sym typeface="Symbol"/>
              </a:rPr>
              <a:t>È</a:t>
            </a:r>
          </a:p>
          <a:p>
            <a:pPr marL="342900" indent="-342900" defTabSz="457200">
              <a:spcBef>
                <a:spcPts val="400"/>
              </a:spcBef>
              <a:defRPr sz="3200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342900" indent="-342900" defTabSz="457200">
              <a:spcBef>
                <a:spcPts val="400"/>
              </a:spcBef>
              <a:defRPr sz="32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grpSp>
        <p:nvGrpSpPr>
          <p:cNvPr id="946" name="Group"/>
          <p:cNvGrpSpPr/>
          <p:nvPr/>
        </p:nvGrpSpPr>
        <p:grpSpPr>
          <a:xfrm>
            <a:off x="3359150" y="4737100"/>
            <a:ext cx="457200" cy="701358"/>
            <a:chOff x="0" y="0"/>
            <a:chExt cx="457200" cy="701357"/>
          </a:xfrm>
        </p:grpSpPr>
        <p:sp>
          <p:nvSpPr>
            <p:cNvPr id="944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945" name="K"/>
            <p:cNvSpPr txBox="1"/>
            <p:nvPr/>
          </p:nvSpPr>
          <p:spPr>
            <a:xfrm>
              <a:off x="117742" y="305117"/>
              <a:ext cx="253466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K</a:t>
              </a:r>
            </a:p>
          </p:txBody>
        </p:sp>
      </p:grpSp>
      <p:grpSp>
        <p:nvGrpSpPr>
          <p:cNvPr id="949" name="Group"/>
          <p:cNvGrpSpPr/>
          <p:nvPr/>
        </p:nvGrpSpPr>
        <p:grpSpPr>
          <a:xfrm>
            <a:off x="6178550" y="4584700"/>
            <a:ext cx="457200" cy="701358"/>
            <a:chOff x="0" y="0"/>
            <a:chExt cx="457200" cy="701357"/>
          </a:xfrm>
        </p:grpSpPr>
        <p:sp>
          <p:nvSpPr>
            <p:cNvPr id="947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948" name="K"/>
            <p:cNvSpPr txBox="1"/>
            <p:nvPr/>
          </p:nvSpPr>
          <p:spPr>
            <a:xfrm>
              <a:off x="117742" y="305117"/>
              <a:ext cx="253466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K</a:t>
              </a:r>
            </a:p>
          </p:txBody>
        </p:sp>
      </p:grpSp>
      <p:sp>
        <p:nvSpPr>
          <p:cNvPr id="950" name="Line"/>
          <p:cNvSpPr/>
          <p:nvPr/>
        </p:nvSpPr>
        <p:spPr>
          <a:xfrm flipH="1">
            <a:off x="3968749" y="4279900"/>
            <a:ext cx="609601" cy="304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51" name="Line"/>
          <p:cNvSpPr/>
          <p:nvPr/>
        </p:nvSpPr>
        <p:spPr>
          <a:xfrm>
            <a:off x="5505449" y="4216400"/>
            <a:ext cx="673101" cy="2921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52" name="Line"/>
          <p:cNvSpPr/>
          <p:nvPr/>
        </p:nvSpPr>
        <p:spPr>
          <a:xfrm flipH="1">
            <a:off x="2139950" y="5118100"/>
            <a:ext cx="914401" cy="457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53" name="Line"/>
          <p:cNvSpPr/>
          <p:nvPr/>
        </p:nvSpPr>
        <p:spPr>
          <a:xfrm>
            <a:off x="3829049" y="5206999"/>
            <a:ext cx="88901" cy="4953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54" name="Line"/>
          <p:cNvSpPr/>
          <p:nvPr/>
        </p:nvSpPr>
        <p:spPr>
          <a:xfrm flipH="1">
            <a:off x="5518149" y="5029200"/>
            <a:ext cx="546101" cy="6096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55" name="Line"/>
          <p:cNvSpPr/>
          <p:nvPr/>
        </p:nvSpPr>
        <p:spPr>
          <a:xfrm>
            <a:off x="6788150" y="5041899"/>
            <a:ext cx="533400" cy="6096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56" name="R1"/>
          <p:cNvSpPr txBox="1"/>
          <p:nvPr/>
        </p:nvSpPr>
        <p:spPr>
          <a:xfrm>
            <a:off x="1798320" y="5702300"/>
            <a:ext cx="449620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R</a:t>
            </a:r>
            <a:r>
              <a:rPr sz="1800"/>
              <a:t>1</a:t>
            </a:r>
          </a:p>
        </p:txBody>
      </p:sp>
      <p:sp>
        <p:nvSpPr>
          <p:cNvPr id="957" name="S1"/>
          <p:cNvSpPr txBox="1"/>
          <p:nvPr/>
        </p:nvSpPr>
        <p:spPr>
          <a:xfrm>
            <a:off x="3698557" y="5853112"/>
            <a:ext cx="427048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S</a:t>
            </a:r>
            <a:r>
              <a:rPr sz="1800"/>
              <a:t>1</a:t>
            </a:r>
          </a:p>
        </p:txBody>
      </p:sp>
      <p:sp>
        <p:nvSpPr>
          <p:cNvPr id="958" name="R2"/>
          <p:cNvSpPr txBox="1"/>
          <p:nvPr/>
        </p:nvSpPr>
        <p:spPr>
          <a:xfrm>
            <a:off x="5262245" y="5719762"/>
            <a:ext cx="44962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R</a:t>
            </a:r>
            <a:r>
              <a:rPr sz="1800"/>
              <a:t>2</a:t>
            </a:r>
          </a:p>
        </p:txBody>
      </p:sp>
      <p:sp>
        <p:nvSpPr>
          <p:cNvPr id="959" name="S2"/>
          <p:cNvSpPr txBox="1"/>
          <p:nvPr/>
        </p:nvSpPr>
        <p:spPr>
          <a:xfrm>
            <a:off x="7024369" y="5695950"/>
            <a:ext cx="427049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S</a:t>
            </a:r>
            <a:r>
              <a:rPr sz="1800"/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Localization with vertical fragmentation"/>
          <p:cNvSpPr txBox="1"/>
          <p:nvPr>
            <p:ph type="title" idx="4294967295"/>
          </p:nvPr>
        </p:nvSpPr>
        <p:spPr>
          <a:xfrm>
            <a:off x="215900" y="1012825"/>
            <a:ext cx="8496300" cy="13573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68680">
              <a:defRPr sz="4180"/>
            </a:lvl1pPr>
          </a:lstStyle>
          <a:p>
            <a:pPr/>
            <a:r>
              <a:t>Localization with vertical fragmentation</a:t>
            </a:r>
          </a:p>
        </p:txBody>
      </p:sp>
      <p:sp>
        <p:nvSpPr>
          <p:cNvPr id="962" name="Example D…"/>
          <p:cNvSpPr txBox="1"/>
          <p:nvPr>
            <p:ph type="body" idx="4294967295"/>
          </p:nvPr>
        </p:nvSpPr>
        <p:spPr>
          <a:xfrm>
            <a:off x="520700" y="2605087"/>
            <a:ext cx="7772400" cy="37671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 u="sng">
                <a:latin typeface="Tahoma"/>
                <a:ea typeface="Tahoma"/>
                <a:cs typeface="Tahoma"/>
                <a:sym typeface="Tahoma"/>
              </a:defRPr>
            </a:pPr>
            <a:r>
              <a:t>Example D</a:t>
            </a: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(1)		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baseline="-25000"/>
              <a:t>A</a:t>
            </a:r>
            <a:r>
              <a:t>	              R</a:t>
            </a:r>
            <a:r>
              <a:rPr sz="2400"/>
              <a:t>1</a:t>
            </a:r>
            <a:r>
              <a:t>(K, A, B)</a:t>
            </a:r>
          </a:p>
          <a:p>
            <a:pPr>
              <a:lnSpc>
                <a:spcPct val="130000"/>
              </a:lnSpc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		R	              R</a:t>
            </a:r>
            <a:r>
              <a:rPr sz="2400"/>
              <a:t>2</a:t>
            </a:r>
            <a:r>
              <a:t>(K, C, D)</a:t>
            </a:r>
          </a:p>
        </p:txBody>
      </p:sp>
      <p:sp>
        <p:nvSpPr>
          <p:cNvPr id="963" name="Line"/>
          <p:cNvSpPr/>
          <p:nvPr/>
        </p:nvSpPr>
        <p:spPr>
          <a:xfrm>
            <a:off x="2578100" y="3727450"/>
            <a:ext cx="0" cy="228600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64" name="Line"/>
          <p:cNvSpPr/>
          <p:nvPr/>
        </p:nvSpPr>
        <p:spPr>
          <a:xfrm>
            <a:off x="4746625" y="3121025"/>
            <a:ext cx="265113" cy="1546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965" name="How to process this query?"/>
          <p:cNvSpPr txBox="1"/>
          <p:nvPr/>
        </p:nvSpPr>
        <p:spPr>
          <a:xfrm>
            <a:off x="2284095" y="5106987"/>
            <a:ext cx="4528503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How to process this query?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5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(2)   ΠA…"/>
          <p:cNvSpPr txBox="1"/>
          <p:nvPr>
            <p:ph type="body" idx="4294967295"/>
          </p:nvPr>
        </p:nvSpPr>
        <p:spPr>
          <a:xfrm>
            <a:off x="558800" y="10287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(2) 		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baseline="-25000"/>
              <a:t>A</a:t>
            </a:r>
            <a:r>
              <a:t>	 </a:t>
            </a: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	R</a:t>
            </a:r>
            <a:r>
              <a:rPr sz="2400"/>
              <a:t>1		</a:t>
            </a:r>
            <a:r>
              <a:t>R</a:t>
            </a:r>
            <a:r>
              <a:rPr sz="2400"/>
              <a:t>2</a:t>
            </a: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 (K, A, B)       (K, C, D)</a:t>
            </a:r>
          </a:p>
        </p:txBody>
      </p:sp>
      <p:grpSp>
        <p:nvGrpSpPr>
          <p:cNvPr id="970" name="Group"/>
          <p:cNvGrpSpPr/>
          <p:nvPr/>
        </p:nvGrpSpPr>
        <p:grpSpPr>
          <a:xfrm>
            <a:off x="2463800" y="1943100"/>
            <a:ext cx="457200" cy="701358"/>
            <a:chOff x="0" y="0"/>
            <a:chExt cx="457200" cy="701357"/>
          </a:xfrm>
        </p:grpSpPr>
        <p:sp>
          <p:nvSpPr>
            <p:cNvPr id="968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969" name="K"/>
            <p:cNvSpPr txBox="1"/>
            <p:nvPr/>
          </p:nvSpPr>
          <p:spPr>
            <a:xfrm>
              <a:off x="117742" y="305117"/>
              <a:ext cx="253466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K</a:t>
              </a:r>
            </a:p>
          </p:txBody>
        </p:sp>
      </p:grpSp>
      <p:sp>
        <p:nvSpPr>
          <p:cNvPr id="971" name="Line"/>
          <p:cNvSpPr/>
          <p:nvPr/>
        </p:nvSpPr>
        <p:spPr>
          <a:xfrm>
            <a:off x="2692400" y="1562100"/>
            <a:ext cx="0" cy="304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72" name="Line"/>
          <p:cNvSpPr/>
          <p:nvPr/>
        </p:nvSpPr>
        <p:spPr>
          <a:xfrm flipH="1">
            <a:off x="1930399" y="2476500"/>
            <a:ext cx="381001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73" name="Line"/>
          <p:cNvSpPr/>
          <p:nvPr/>
        </p:nvSpPr>
        <p:spPr>
          <a:xfrm>
            <a:off x="3149599" y="2324099"/>
            <a:ext cx="381001" cy="4572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(3)   ΠA…"/>
          <p:cNvSpPr txBox="1"/>
          <p:nvPr>
            <p:ph type="body" idx="4294967295"/>
          </p:nvPr>
        </p:nvSpPr>
        <p:spPr>
          <a:xfrm>
            <a:off x="676275" y="10922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042" indent="-336042" defTabSz="896111">
              <a:buSzTx/>
              <a:buNone/>
              <a:defRPr sz="3136">
                <a:latin typeface="Tahoma"/>
                <a:ea typeface="Tahoma"/>
                <a:cs typeface="Tahoma"/>
                <a:sym typeface="Tahoma"/>
              </a:defRPr>
            </a:pPr>
            <a:r>
              <a:t>(3) 		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baseline="-25387"/>
              <a:t>A</a:t>
            </a:r>
            <a:r>
              <a:t>	 </a:t>
            </a:r>
          </a:p>
          <a:p>
            <a:pPr marL="336042" indent="-336042" defTabSz="896111">
              <a:buSzTx/>
              <a:buNone/>
              <a:defRPr sz="3136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336042" indent="-336042" defTabSz="896111">
              <a:buSzTx/>
              <a:buNone/>
              <a:defRPr sz="3136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336042" indent="-336042" defTabSz="896111">
              <a:buSzTx/>
              <a:buNone/>
              <a:defRPr sz="3136"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		P</a:t>
            </a:r>
            <a:r>
              <a:rPr baseline="-25387"/>
              <a:t>K,A</a:t>
            </a:r>
            <a:r>
              <a:t> 		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baseline="-25387"/>
              <a:t>K,A </a:t>
            </a:r>
            <a:endParaRPr baseline="-25387"/>
          </a:p>
          <a:p>
            <a:pPr marL="336042" indent="-336042" defTabSz="896111">
              <a:buSzTx/>
              <a:buNone/>
              <a:defRPr sz="3136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336042" indent="-336042" defTabSz="896111">
              <a:buSzTx/>
              <a:buNone/>
              <a:defRPr sz="3136">
                <a:latin typeface="Tahoma"/>
                <a:ea typeface="Tahoma"/>
                <a:cs typeface="Tahoma"/>
                <a:sym typeface="Tahoma"/>
              </a:defRPr>
            </a:pPr>
            <a:r>
              <a:t>		R</a:t>
            </a:r>
            <a:r>
              <a:rPr sz="2352"/>
              <a:t>1		</a:t>
            </a:r>
            <a:r>
              <a:t>R</a:t>
            </a:r>
            <a:r>
              <a:rPr sz="2352"/>
              <a:t>2</a:t>
            </a:r>
          </a:p>
          <a:p>
            <a:pPr marL="336042" indent="-336042" defTabSz="896111">
              <a:buSzTx/>
              <a:buNone/>
              <a:defRPr sz="3136">
                <a:latin typeface="Tahoma"/>
                <a:ea typeface="Tahoma"/>
                <a:cs typeface="Tahoma"/>
                <a:sym typeface="Tahoma"/>
              </a:defRPr>
            </a:pPr>
            <a:r>
              <a:t>  (K, A, B)       (K, C, D)</a:t>
            </a:r>
          </a:p>
        </p:txBody>
      </p:sp>
      <p:grpSp>
        <p:nvGrpSpPr>
          <p:cNvPr id="978" name="Group"/>
          <p:cNvGrpSpPr/>
          <p:nvPr/>
        </p:nvGrpSpPr>
        <p:grpSpPr>
          <a:xfrm>
            <a:off x="2581275" y="2006600"/>
            <a:ext cx="457200" cy="701358"/>
            <a:chOff x="0" y="0"/>
            <a:chExt cx="457200" cy="701357"/>
          </a:xfrm>
        </p:grpSpPr>
        <p:sp>
          <p:nvSpPr>
            <p:cNvPr id="976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977" name="K"/>
            <p:cNvSpPr txBox="1"/>
            <p:nvPr/>
          </p:nvSpPr>
          <p:spPr>
            <a:xfrm>
              <a:off x="117742" y="305117"/>
              <a:ext cx="253466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K</a:t>
              </a:r>
            </a:p>
          </p:txBody>
        </p:sp>
      </p:grpSp>
      <p:sp>
        <p:nvSpPr>
          <p:cNvPr id="979" name="Line"/>
          <p:cNvSpPr/>
          <p:nvPr/>
        </p:nvSpPr>
        <p:spPr>
          <a:xfrm>
            <a:off x="2809875" y="1625600"/>
            <a:ext cx="0" cy="3048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80" name="Line"/>
          <p:cNvSpPr/>
          <p:nvPr/>
        </p:nvSpPr>
        <p:spPr>
          <a:xfrm flipH="1">
            <a:off x="2047874" y="2540000"/>
            <a:ext cx="381001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81" name="Line"/>
          <p:cNvSpPr/>
          <p:nvPr/>
        </p:nvSpPr>
        <p:spPr>
          <a:xfrm>
            <a:off x="3267074" y="2387599"/>
            <a:ext cx="381001" cy="457202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82" name="Line"/>
          <p:cNvSpPr/>
          <p:nvPr/>
        </p:nvSpPr>
        <p:spPr>
          <a:xfrm>
            <a:off x="1819275" y="3606800"/>
            <a:ext cx="0" cy="457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83" name="Line"/>
          <p:cNvSpPr/>
          <p:nvPr/>
        </p:nvSpPr>
        <p:spPr>
          <a:xfrm>
            <a:off x="3648075" y="3530600"/>
            <a:ext cx="0" cy="533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84" name="not really…"/>
          <p:cNvSpPr txBox="1"/>
          <p:nvPr/>
        </p:nvSpPr>
        <p:spPr>
          <a:xfrm>
            <a:off x="6181918" y="2859404"/>
            <a:ext cx="1576001" cy="964566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 defTabSz="457200"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not really</a:t>
            </a:r>
          </a:p>
          <a:p>
            <a:pPr algn="ctr" defTabSz="457200"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needed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(4)  ΠA…"/>
          <p:cNvSpPr txBox="1"/>
          <p:nvPr>
            <p:ph type="body" idx="4294967295"/>
          </p:nvPr>
        </p:nvSpPr>
        <p:spPr>
          <a:xfrm>
            <a:off x="674687" y="1584325"/>
            <a:ext cx="7772401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(4) 	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baseline="-25000"/>
              <a:t>A</a:t>
            </a:r>
            <a:r>
              <a:t>	 </a:t>
            </a: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	R</a:t>
            </a:r>
            <a:r>
              <a:rPr sz="2400"/>
              <a:t>1</a:t>
            </a:r>
            <a:endParaRPr sz="2400"/>
          </a:p>
          <a:p>
            <a:pPr>
              <a:buSzTx/>
              <a:buNone/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     </a:t>
            </a:r>
            <a:r>
              <a:rPr sz="3200"/>
              <a:t>(K, A, B)</a:t>
            </a:r>
          </a:p>
        </p:txBody>
      </p:sp>
      <p:sp>
        <p:nvSpPr>
          <p:cNvPr id="987" name="Line"/>
          <p:cNvSpPr/>
          <p:nvPr/>
        </p:nvSpPr>
        <p:spPr>
          <a:xfrm>
            <a:off x="1893887" y="2270125"/>
            <a:ext cx="1" cy="4572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Rule 3"/>
          <p:cNvSpPr txBox="1"/>
          <p:nvPr>
            <p:ph type="title" idx="4294967295"/>
          </p:nvPr>
        </p:nvSpPr>
        <p:spPr>
          <a:xfrm>
            <a:off x="650875" y="1089025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Rule 3</a:t>
            </a:r>
          </a:p>
        </p:txBody>
      </p:sp>
      <p:sp>
        <p:nvSpPr>
          <p:cNvPr id="990" name="Given vertical fragmentation of R:…"/>
          <p:cNvSpPr txBox="1"/>
          <p:nvPr>
            <p:ph type="body" sz="half" idx="4294967295"/>
          </p:nvPr>
        </p:nvSpPr>
        <p:spPr>
          <a:xfrm>
            <a:off x="727075" y="2168525"/>
            <a:ext cx="7772400" cy="29210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Given vertical fragmentation of R:</a:t>
            </a:r>
          </a:p>
          <a:p>
            <a:pPr>
              <a:spcBef>
                <a:spcPts val="80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	R</a:t>
            </a:r>
            <a:r>
              <a:rPr sz="2400"/>
              <a:t>i =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P</a:t>
            </a:r>
            <a:r>
              <a:rPr baseline="-25000" sz="3600"/>
              <a:t>Ai</a:t>
            </a:r>
            <a:r>
              <a:rPr baseline="-25000"/>
              <a:t> </a:t>
            </a:r>
            <a:r>
              <a:t>(R),  Ai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Í </a:t>
            </a:r>
            <a:r>
              <a:t>A</a:t>
            </a:r>
          </a:p>
          <a:p>
            <a:pPr>
              <a:buChar char="•"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Then for any B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Í</a:t>
            </a:r>
            <a:r>
              <a:t> A:</a:t>
            </a:r>
          </a:p>
          <a:p>
            <a:pPr>
              <a:spcBef>
                <a:spcPts val="80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	P</a:t>
            </a:r>
            <a:r>
              <a:rPr baseline="-25000"/>
              <a:t>B </a:t>
            </a:r>
            <a:r>
              <a:t>(R) =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baseline="-25000"/>
              <a:t>B</a:t>
            </a:r>
            <a:r>
              <a:t> [     R</a:t>
            </a:r>
            <a:r>
              <a:rPr sz="2400"/>
              <a:t>i</a:t>
            </a:r>
            <a:r>
              <a:t> | B </a:t>
            </a:r>
            <a:r>
              <a:rPr sz="3600">
                <a:latin typeface="Symbol"/>
                <a:ea typeface="Symbol"/>
                <a:cs typeface="Symbol"/>
                <a:sym typeface="Symbol"/>
              </a:rPr>
              <a:t>Ç</a:t>
            </a:r>
            <a:r>
              <a:t> A</a:t>
            </a:r>
            <a:r>
              <a:rPr sz="2400"/>
              <a:t>i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¹ </a:t>
            </a:r>
            <a:r>
              <a:t>Ø ]</a:t>
            </a:r>
          </a:p>
        </p:txBody>
      </p:sp>
      <p:grpSp>
        <p:nvGrpSpPr>
          <p:cNvPr id="993" name="Group"/>
          <p:cNvGrpSpPr/>
          <p:nvPr/>
        </p:nvGrpSpPr>
        <p:grpSpPr>
          <a:xfrm>
            <a:off x="3622675" y="4073525"/>
            <a:ext cx="457200" cy="701358"/>
            <a:chOff x="0" y="0"/>
            <a:chExt cx="457200" cy="701357"/>
          </a:xfrm>
        </p:grpSpPr>
        <p:sp>
          <p:nvSpPr>
            <p:cNvPr id="991" name="Shape"/>
            <p:cNvSpPr/>
            <p:nvPr/>
          </p:nvSpPr>
          <p:spPr>
            <a:xfrm rot="16200000">
              <a:off x="76200" y="-76200"/>
              <a:ext cx="304800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pPr>
            </a:p>
          </p:txBody>
        </p:sp>
        <p:sp>
          <p:nvSpPr>
            <p:cNvPr id="992" name="i"/>
            <p:cNvSpPr txBox="1"/>
            <p:nvPr/>
          </p:nvSpPr>
          <p:spPr>
            <a:xfrm>
              <a:off x="164177" y="305117"/>
              <a:ext cx="162184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spcBef>
                  <a:spcPts val="1200"/>
                </a:spcBef>
                <a:defRPr sz="20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i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Localization with hybrid fragmentation"/>
          <p:cNvSpPr txBox="1"/>
          <p:nvPr>
            <p:ph type="title" idx="4294967295"/>
          </p:nvPr>
        </p:nvSpPr>
        <p:spPr>
          <a:xfrm>
            <a:off x="488950" y="1050925"/>
            <a:ext cx="8458200" cy="12795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22959">
              <a:defRPr sz="3959"/>
            </a:lvl1pPr>
          </a:lstStyle>
          <a:p>
            <a:pPr/>
            <a:r>
              <a:t>Localization with hybrid fragmentation</a:t>
            </a:r>
          </a:p>
        </p:txBody>
      </p:sp>
      <p:sp>
        <p:nvSpPr>
          <p:cNvPr id="996" name="Example E…"/>
          <p:cNvSpPr txBox="1"/>
          <p:nvPr>
            <p:ph type="body" idx="4294967295"/>
          </p:nvPr>
        </p:nvSpPr>
        <p:spPr>
          <a:xfrm>
            <a:off x="742950" y="2232025"/>
            <a:ext cx="7772400" cy="36576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15468" indent="-315468" defTabSz="841247">
              <a:buSzTx/>
              <a:buNone/>
              <a:defRPr sz="2944" u="sng">
                <a:latin typeface="Tahoma"/>
                <a:ea typeface="Tahoma"/>
                <a:cs typeface="Tahoma"/>
                <a:sym typeface="Tahoma"/>
              </a:defRPr>
            </a:pPr>
            <a:r>
              <a:t>Example E</a:t>
            </a:r>
          </a:p>
          <a:p>
            <a:pPr marL="315468" indent="-315468" defTabSz="841247">
              <a:spcBef>
                <a:spcPts val="1000"/>
              </a:spcBef>
              <a:buSzTx/>
              <a:buNone/>
              <a:defRPr sz="2944">
                <a:latin typeface="Tahoma"/>
                <a:ea typeface="Tahoma"/>
                <a:cs typeface="Tahoma"/>
                <a:sym typeface="Tahoma"/>
              </a:defRPr>
            </a:pPr>
            <a:r>
              <a:t>R</a:t>
            </a:r>
            <a:r>
              <a:rPr sz="2208"/>
              <a:t>1 =</a:t>
            </a:r>
            <a:r>
              <a:t> </a:t>
            </a:r>
            <a:r>
              <a:rPr sz="4416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6652" sz="4416"/>
              <a:t>k&lt;5  </a:t>
            </a:r>
            <a:r>
              <a:t>[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baseline="-26652"/>
              <a:t>k,A</a:t>
            </a:r>
            <a:r>
              <a:t>  R]</a:t>
            </a:r>
          </a:p>
          <a:p>
            <a:pPr marL="315468" indent="-315468" defTabSz="841247">
              <a:spcBef>
                <a:spcPts val="1000"/>
              </a:spcBef>
              <a:buSzTx/>
              <a:buNone/>
              <a:defRPr sz="2944">
                <a:latin typeface="Tahoma"/>
                <a:ea typeface="Tahoma"/>
                <a:cs typeface="Tahoma"/>
                <a:sym typeface="Tahoma"/>
              </a:defRPr>
            </a:pPr>
            <a:r>
              <a:t>R</a:t>
            </a:r>
            <a:r>
              <a:rPr sz="2208"/>
              <a:t>2 = </a:t>
            </a:r>
            <a:r>
              <a:rPr sz="4416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6652" sz="4416"/>
              <a:t>k</a:t>
            </a:r>
            <a:r>
              <a:rPr baseline="-26652" sz="4416">
                <a:latin typeface="Symbol"/>
                <a:ea typeface="Symbol"/>
                <a:cs typeface="Symbol"/>
                <a:sym typeface="Symbol"/>
              </a:rPr>
              <a:t>³</a:t>
            </a:r>
            <a:r>
              <a:rPr baseline="-26652" sz="4416"/>
              <a:t>5  </a:t>
            </a:r>
            <a:r>
              <a:t>[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baseline="-26652"/>
              <a:t>k,A</a:t>
            </a:r>
            <a:r>
              <a:t>  R]</a:t>
            </a:r>
          </a:p>
          <a:p>
            <a:pPr marL="315468" indent="-315468" defTabSz="841247">
              <a:buSzTx/>
              <a:buNone/>
              <a:defRPr baseline="-26652" sz="2944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315468" indent="-315468" defTabSz="841247">
              <a:buSzTx/>
              <a:buNone/>
              <a:defRPr sz="2944">
                <a:latin typeface="Tahoma"/>
                <a:ea typeface="Tahoma"/>
                <a:cs typeface="Tahoma"/>
                <a:sym typeface="Tahoma"/>
              </a:defRPr>
            </a:pPr>
            <a:r>
              <a:t>R</a:t>
            </a:r>
            <a:r>
              <a:rPr sz="2208"/>
              <a:t>3 =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 P</a:t>
            </a:r>
            <a:r>
              <a:rPr baseline="-26652"/>
              <a:t>k,B</a:t>
            </a:r>
            <a:r>
              <a:t>  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Minterm predicates (part I)"/>
          <p:cNvSpPr txBox="1"/>
          <p:nvPr>
            <p:ph type="title" idx="4294967295"/>
          </p:nvPr>
        </p:nvSpPr>
        <p:spPr>
          <a:xfrm>
            <a:off x="677862" y="1019175"/>
            <a:ext cx="7772401" cy="9842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u="sng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Minterm predicates (part I)</a:t>
            </a:r>
          </a:p>
        </p:txBody>
      </p:sp>
      <p:sp>
        <p:nvSpPr>
          <p:cNvPr id="57" name="(1) A&lt;10  ∧  A&gt;5    ∧    Loc=SA  ∧    Loc=SB…"/>
          <p:cNvSpPr txBox="1"/>
          <p:nvPr>
            <p:ph type="body" idx="4294967295"/>
          </p:nvPr>
        </p:nvSpPr>
        <p:spPr>
          <a:xfrm>
            <a:off x="204787" y="2089150"/>
            <a:ext cx="8788401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(1)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</a:t>
            </a:r>
            <a:r>
              <a:t>A&gt;5 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979"/>
              <a:t>A</a:t>
            </a:r>
            <a:r>
              <a:t>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979"/>
              <a:t>B</a:t>
            </a:r>
            <a:endParaRPr sz="1979"/>
          </a:p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(2)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</a:t>
            </a:r>
            <a:r>
              <a:t>A&gt;5 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979"/>
              <a:t>A</a:t>
            </a:r>
            <a:r>
              <a:t>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B</a:t>
            </a:r>
            <a:r>
              <a:t>)</a:t>
            </a:r>
            <a:endParaRPr b="1"/>
          </a:p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(3)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</a:t>
            </a:r>
            <a:r>
              <a:t>A&gt;5 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A</a:t>
            </a:r>
            <a:r>
              <a:t>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979"/>
              <a:t>B</a:t>
            </a:r>
            <a:endParaRPr sz="1979"/>
          </a:p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(4)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</a:t>
            </a:r>
            <a:r>
              <a:t>A&gt;5 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A</a:t>
            </a:r>
            <a:r>
              <a:t>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B</a:t>
            </a:r>
            <a:r>
              <a:t>)</a:t>
            </a:r>
          </a:p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(5)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¬(A&gt;5)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</a:t>
            </a:r>
            <a:r>
              <a:t>Loc=S</a:t>
            </a:r>
            <a:r>
              <a:rPr sz="1979"/>
              <a:t>A</a:t>
            </a:r>
            <a:r>
              <a:t>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 </a:t>
            </a:r>
            <a:r>
              <a:t>Loc=S</a:t>
            </a:r>
            <a:r>
              <a:rPr sz="1979"/>
              <a:t>B</a:t>
            </a:r>
            <a:endParaRPr sz="1979"/>
          </a:p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(6)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¬(A&gt;5)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</a:t>
            </a:r>
            <a:r>
              <a:t>Loc=S</a:t>
            </a:r>
            <a:r>
              <a:rPr sz="1979"/>
              <a:t>A</a:t>
            </a:r>
            <a:r>
              <a:t> 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B</a:t>
            </a:r>
            <a:r>
              <a:t>)</a:t>
            </a:r>
          </a:p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(7)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¬(A&gt;5)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A</a:t>
            </a:r>
            <a:r>
              <a:t>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  </a:t>
            </a:r>
            <a:r>
              <a:t>Loc=S</a:t>
            </a:r>
            <a:r>
              <a:rPr sz="1979"/>
              <a:t>B</a:t>
            </a:r>
            <a:endParaRPr sz="1979"/>
          </a:p>
          <a:p>
            <a:pPr marL="339470" indent="-339470" defTabSz="905255">
              <a:lnSpc>
                <a:spcPct val="80000"/>
              </a:lnSpc>
              <a:buSzTx/>
              <a:buNone/>
              <a:defRPr sz="3168"/>
            </a:pPr>
            <a:r>
              <a:t>(8) A&lt;10 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¬(A&gt;5)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A</a:t>
            </a:r>
            <a:r>
              <a:t>)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Ù </a:t>
            </a:r>
            <a:r>
              <a:t>¬(Loc=S</a:t>
            </a:r>
            <a:r>
              <a:rPr sz="1979"/>
              <a:t>B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Query: ΠA…"/>
          <p:cNvSpPr txBox="1"/>
          <p:nvPr>
            <p:ph type="body" idx="4294967295"/>
          </p:nvPr>
        </p:nvSpPr>
        <p:spPr>
          <a:xfrm>
            <a:off x="508000" y="1984375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Query:	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baseline="-25000"/>
              <a:t>A</a:t>
            </a:r>
            <a:endParaRPr baseline="-25000"/>
          </a:p>
          <a:p>
            <a:pPr>
              <a:spcBef>
                <a:spcPts val="1100"/>
              </a:spcBef>
              <a:buSzTx/>
              <a:buNone/>
              <a:defRPr sz="4800"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			s</a:t>
            </a:r>
            <a:r>
              <a:rPr baseline="-25000"/>
              <a:t>k=3</a:t>
            </a:r>
            <a:endParaRPr baseline="-25000"/>
          </a:p>
          <a:p>
            <a:pPr>
              <a:buSzTx/>
              <a:buNone/>
              <a:defRPr baseline="-25000" sz="48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spcBef>
                <a:spcPts val="1100"/>
              </a:spcBef>
              <a:buSzTx/>
              <a:buNone/>
              <a:defRPr baseline="-25000" sz="4800">
                <a:latin typeface="Tahoma"/>
                <a:ea typeface="Tahoma"/>
                <a:cs typeface="Tahoma"/>
                <a:sym typeface="Tahoma"/>
              </a:defRPr>
            </a:pPr>
            <a:r>
              <a:t>			</a:t>
            </a:r>
            <a:r>
              <a:rPr baseline="0" sz="3200"/>
              <a:t>R</a:t>
            </a:r>
          </a:p>
        </p:txBody>
      </p:sp>
      <p:sp>
        <p:nvSpPr>
          <p:cNvPr id="999" name="Line"/>
          <p:cNvSpPr/>
          <p:nvPr/>
        </p:nvSpPr>
        <p:spPr>
          <a:xfrm>
            <a:off x="2565400" y="3355975"/>
            <a:ext cx="0" cy="6096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00" name="Line"/>
          <p:cNvSpPr/>
          <p:nvPr/>
        </p:nvSpPr>
        <p:spPr>
          <a:xfrm>
            <a:off x="2565400" y="2517775"/>
            <a:ext cx="0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Reduced…"/>
          <p:cNvSpPr txBox="1"/>
          <p:nvPr>
            <p:ph type="body" idx="4294967295"/>
          </p:nvPr>
        </p:nvSpPr>
        <p:spPr>
          <a:xfrm>
            <a:off x="596900" y="1562100"/>
            <a:ext cx="7772400" cy="4114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042" indent="-336042" defTabSz="896111">
              <a:buSzTx/>
              <a:buNone/>
              <a:defRPr sz="3136">
                <a:latin typeface="Tahoma"/>
                <a:ea typeface="Tahoma"/>
                <a:cs typeface="Tahoma"/>
                <a:sym typeface="Tahoma"/>
              </a:defRPr>
            </a:pPr>
            <a:r>
              <a:t>Reduced</a:t>
            </a:r>
          </a:p>
          <a:p>
            <a:pPr marL="336042" indent="-336042" defTabSz="896111">
              <a:buSzTx/>
              <a:buNone/>
              <a:defRPr sz="3136">
                <a:latin typeface="Tahoma"/>
                <a:ea typeface="Tahoma"/>
                <a:cs typeface="Tahoma"/>
                <a:sym typeface="Tahoma"/>
              </a:defRPr>
            </a:pPr>
            <a:r>
              <a:t>Query:	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P</a:t>
            </a:r>
            <a:r>
              <a:rPr baseline="-25387"/>
              <a:t>A</a:t>
            </a:r>
            <a:endParaRPr baseline="-25387"/>
          </a:p>
          <a:p>
            <a:pPr marL="336042" indent="-336042" defTabSz="896111">
              <a:spcBef>
                <a:spcPts val="1100"/>
              </a:spcBef>
              <a:buSzTx/>
              <a:buNone/>
              <a:defRPr sz="4704"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			s</a:t>
            </a:r>
            <a:r>
              <a:rPr baseline="-25387"/>
              <a:t>k=3</a:t>
            </a:r>
            <a:endParaRPr baseline="-25387"/>
          </a:p>
          <a:p>
            <a:pPr marL="336042" indent="-336042" defTabSz="896111">
              <a:buSzTx/>
              <a:buNone/>
              <a:defRPr baseline="-25387" sz="4704">
                <a:latin typeface="Tahoma"/>
                <a:ea typeface="Tahoma"/>
                <a:cs typeface="Tahoma"/>
                <a:sym typeface="Tahoma"/>
              </a:defRPr>
            </a:pPr>
          </a:p>
          <a:p>
            <a:pPr marL="336042" indent="-336042" defTabSz="896111">
              <a:spcBef>
                <a:spcPts val="1100"/>
              </a:spcBef>
              <a:buSzTx/>
              <a:buNone/>
              <a:defRPr baseline="-25387" sz="4704">
                <a:latin typeface="Tahoma"/>
                <a:ea typeface="Tahoma"/>
                <a:cs typeface="Tahoma"/>
                <a:sym typeface="Tahoma"/>
              </a:defRPr>
            </a:pPr>
            <a:r>
              <a:t>			</a:t>
            </a:r>
            <a:r>
              <a:rPr baseline="0" sz="3136"/>
              <a:t>R</a:t>
            </a:r>
            <a:r>
              <a:rPr baseline="0" sz="2352"/>
              <a:t>1</a:t>
            </a:r>
          </a:p>
        </p:txBody>
      </p:sp>
      <p:sp>
        <p:nvSpPr>
          <p:cNvPr id="1003" name="Line"/>
          <p:cNvSpPr/>
          <p:nvPr/>
        </p:nvSpPr>
        <p:spPr>
          <a:xfrm>
            <a:off x="2667000" y="3644900"/>
            <a:ext cx="0" cy="6096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04" name="Line"/>
          <p:cNvSpPr/>
          <p:nvPr/>
        </p:nvSpPr>
        <p:spPr>
          <a:xfrm>
            <a:off x="2654300" y="2654300"/>
            <a:ext cx="0" cy="3810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Query Processing"/>
          <p:cNvSpPr txBox="1"/>
          <p:nvPr>
            <p:ph type="title" idx="4294967295"/>
          </p:nvPr>
        </p:nvSpPr>
        <p:spPr>
          <a:xfrm>
            <a:off x="676275" y="911225"/>
            <a:ext cx="77724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Query Processing</a:t>
            </a:r>
          </a:p>
        </p:txBody>
      </p:sp>
      <p:sp>
        <p:nvSpPr>
          <p:cNvPr id="1007" name="Decomposition…"/>
          <p:cNvSpPr txBox="1"/>
          <p:nvPr>
            <p:ph type="body" idx="4294967295"/>
          </p:nvPr>
        </p:nvSpPr>
        <p:spPr>
          <a:xfrm>
            <a:off x="685800" y="2171700"/>
            <a:ext cx="7772400" cy="39243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</a:pPr>
            <a:r>
              <a:t>Decomposition</a:t>
            </a:r>
          </a:p>
          <a:p>
            <a:pPr>
              <a:buChar char="•"/>
            </a:pPr>
            <a:r>
              <a:t>Localization</a:t>
            </a:r>
          </a:p>
          <a:p>
            <a:pPr>
              <a:buChar char="•"/>
            </a:pPr>
            <a:r>
              <a:t>Optimization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Cost-Based Optimization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Cost-Based Optimization</a:t>
            </a:r>
          </a:p>
        </p:txBody>
      </p:sp>
      <p:sp>
        <p:nvSpPr>
          <p:cNvPr id="1010" name="Solution space…"/>
          <p:cNvSpPr txBox="1"/>
          <p:nvPr>
            <p:ph type="body" idx="4294967295"/>
          </p:nvPr>
        </p:nvSpPr>
        <p:spPr>
          <a:xfrm>
            <a:off x="685800" y="1924050"/>
            <a:ext cx="7772400" cy="41719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2613" indent="-332613" defTabSz="886968">
              <a:spcBef>
                <a:spcPts val="1000"/>
              </a:spcBef>
              <a:buChar char="•"/>
              <a:defRPr sz="1940"/>
            </a:pPr>
            <a:r>
              <a:t>Solution space</a:t>
            </a:r>
          </a:p>
          <a:p>
            <a:pPr lvl="1" marL="719121" indent="-277177" defTabSz="886968">
              <a:spcBef>
                <a:spcPts val="900"/>
              </a:spcBef>
              <a:defRPr sz="1746"/>
            </a:pPr>
            <a:r>
              <a:t>The set of equivalent algebra expressions (query trees).</a:t>
            </a:r>
          </a:p>
          <a:p>
            <a:pPr marL="332613" indent="-332613" defTabSz="886968">
              <a:spcBef>
                <a:spcPts val="1000"/>
              </a:spcBef>
              <a:buChar char="•"/>
              <a:defRPr sz="1940"/>
            </a:pPr>
            <a:r>
              <a:t>Cost function (in terms of time) </a:t>
            </a:r>
          </a:p>
          <a:p>
            <a:pPr lvl="1" marL="719121" indent="-277177" defTabSz="886968">
              <a:spcBef>
                <a:spcPts val="900"/>
              </a:spcBef>
              <a:defRPr sz="1746"/>
            </a:pPr>
            <a:r>
              <a:t>I/O cost + CPU cost + communication cost</a:t>
            </a:r>
          </a:p>
          <a:p>
            <a:pPr lvl="1" marL="719121" indent="-277177" defTabSz="886968">
              <a:spcBef>
                <a:spcPts val="900"/>
              </a:spcBef>
              <a:defRPr sz="1746"/>
            </a:pPr>
            <a:r>
              <a:t>These might have different weights in different distributed environments (LAN vs WAN).</a:t>
            </a:r>
          </a:p>
          <a:p>
            <a:pPr lvl="1" marL="719121" indent="-277177" defTabSz="886968">
              <a:spcBef>
                <a:spcPts val="900"/>
              </a:spcBef>
              <a:defRPr sz="1746"/>
            </a:pPr>
            <a:r>
              <a:t>Can also maximize throughput </a:t>
            </a:r>
          </a:p>
          <a:p>
            <a:pPr marL="332613" indent="-332613" defTabSz="886968">
              <a:spcBef>
                <a:spcPts val="1000"/>
              </a:spcBef>
              <a:buChar char="•"/>
              <a:defRPr sz="1940"/>
            </a:pPr>
            <a:r>
              <a:t>Search algorithm</a:t>
            </a:r>
          </a:p>
          <a:p>
            <a:pPr lvl="1" marL="719121" indent="-277177" defTabSz="886968">
              <a:spcBef>
                <a:spcPts val="900"/>
              </a:spcBef>
              <a:defRPr sz="1746"/>
            </a:pPr>
            <a:r>
              <a:t>How do we move inside the solution space?</a:t>
            </a:r>
          </a:p>
          <a:p>
            <a:pPr lvl="1" marL="719121" indent="-277177" defTabSz="886968">
              <a:spcBef>
                <a:spcPts val="900"/>
              </a:spcBef>
              <a:defRPr sz="1746"/>
            </a:pPr>
            <a:r>
              <a:t>Exhaustive search, heuristic algorithms (iterative improvement, simulated annealing, genetic,…)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Query Optimization Process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Query Optimization Process</a:t>
            </a:r>
          </a:p>
        </p:txBody>
      </p:sp>
      <p:sp>
        <p:nvSpPr>
          <p:cNvPr id="1013" name="Rectangle"/>
          <p:cNvSpPr/>
          <p:nvPr/>
        </p:nvSpPr>
        <p:spPr>
          <a:xfrm>
            <a:off x="3711575" y="2819400"/>
            <a:ext cx="1752600" cy="609600"/>
          </a:xfrm>
          <a:prstGeom prst="rect">
            <a:avLst/>
          </a:prstGeom>
          <a:solidFill>
            <a:srgbClr val="FAFD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14" name="Search Space…"/>
          <p:cNvSpPr txBox="1"/>
          <p:nvPr/>
        </p:nvSpPr>
        <p:spPr>
          <a:xfrm>
            <a:off x="3722151" y="2809875"/>
            <a:ext cx="1699698" cy="638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 defTabSz="457200">
              <a:lnSpc>
                <a:spcPct val="9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Search Space</a:t>
            </a:r>
          </a:p>
          <a:p>
            <a:pPr algn="ctr" defTabSz="457200">
              <a:lnSpc>
                <a:spcPct val="9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Generation</a:t>
            </a:r>
          </a:p>
        </p:txBody>
      </p:sp>
      <p:sp>
        <p:nvSpPr>
          <p:cNvPr id="1015" name="Rectangle"/>
          <p:cNvSpPr/>
          <p:nvPr/>
        </p:nvSpPr>
        <p:spPr>
          <a:xfrm>
            <a:off x="3711575" y="4505325"/>
            <a:ext cx="1752600" cy="609600"/>
          </a:xfrm>
          <a:prstGeom prst="rect">
            <a:avLst/>
          </a:prstGeom>
          <a:solidFill>
            <a:srgbClr val="FAFD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16" name="Search…"/>
          <p:cNvSpPr txBox="1"/>
          <p:nvPr/>
        </p:nvSpPr>
        <p:spPr>
          <a:xfrm>
            <a:off x="4046174" y="4495800"/>
            <a:ext cx="1050064" cy="6389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 defTabSz="457200">
              <a:lnSpc>
                <a:spcPct val="9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Search</a:t>
            </a:r>
          </a:p>
          <a:p>
            <a:pPr algn="ctr" defTabSz="457200">
              <a:lnSpc>
                <a:spcPct val="9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Strategy</a:t>
            </a:r>
          </a:p>
        </p:txBody>
      </p:sp>
      <p:sp>
        <p:nvSpPr>
          <p:cNvPr id="1017" name="Equivalent QEP"/>
          <p:cNvSpPr txBox="1"/>
          <p:nvPr/>
        </p:nvSpPr>
        <p:spPr>
          <a:xfrm>
            <a:off x="3568379" y="3700462"/>
            <a:ext cx="1717955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Equivalent QEP</a:t>
            </a:r>
          </a:p>
        </p:txBody>
      </p:sp>
      <p:sp>
        <p:nvSpPr>
          <p:cNvPr id="1018" name="Line"/>
          <p:cNvSpPr/>
          <p:nvPr/>
        </p:nvSpPr>
        <p:spPr>
          <a:xfrm>
            <a:off x="4572000" y="3429000"/>
            <a:ext cx="0" cy="38100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19" name="Line"/>
          <p:cNvSpPr/>
          <p:nvPr/>
        </p:nvSpPr>
        <p:spPr>
          <a:xfrm>
            <a:off x="4572000" y="4125912"/>
            <a:ext cx="0" cy="3810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20" name="Line"/>
          <p:cNvSpPr/>
          <p:nvPr/>
        </p:nvSpPr>
        <p:spPr>
          <a:xfrm>
            <a:off x="4572000" y="2449512"/>
            <a:ext cx="0" cy="3810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21" name="Input Query"/>
          <p:cNvSpPr txBox="1"/>
          <p:nvPr/>
        </p:nvSpPr>
        <p:spPr>
          <a:xfrm>
            <a:off x="3868416" y="2057400"/>
            <a:ext cx="1431312" cy="37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Input Query</a:t>
            </a:r>
          </a:p>
        </p:txBody>
      </p:sp>
      <p:sp>
        <p:nvSpPr>
          <p:cNvPr id="1022" name="Line"/>
          <p:cNvSpPr/>
          <p:nvPr/>
        </p:nvSpPr>
        <p:spPr>
          <a:xfrm flipH="1">
            <a:off x="3330575" y="4800600"/>
            <a:ext cx="3810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23" name="Line"/>
          <p:cNvSpPr/>
          <p:nvPr/>
        </p:nvSpPr>
        <p:spPr>
          <a:xfrm flipV="1">
            <a:off x="3330575" y="3124200"/>
            <a:ext cx="0" cy="167640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24" name="Line"/>
          <p:cNvSpPr/>
          <p:nvPr/>
        </p:nvSpPr>
        <p:spPr>
          <a:xfrm>
            <a:off x="3330575" y="3124200"/>
            <a:ext cx="381000" cy="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25" name="Line"/>
          <p:cNvSpPr/>
          <p:nvPr/>
        </p:nvSpPr>
        <p:spPr>
          <a:xfrm flipH="1">
            <a:off x="5476875" y="4800600"/>
            <a:ext cx="381000" cy="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26" name="Oval"/>
          <p:cNvSpPr/>
          <p:nvPr/>
        </p:nvSpPr>
        <p:spPr>
          <a:xfrm>
            <a:off x="5867400" y="4495800"/>
            <a:ext cx="1487488" cy="588963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27" name="Cost Model"/>
          <p:cNvSpPr txBox="1"/>
          <p:nvPr/>
        </p:nvSpPr>
        <p:spPr>
          <a:xfrm>
            <a:off x="6058793" y="4646612"/>
            <a:ext cx="1104701" cy="286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2145" tIns="32145" rIns="32145" bIns="32145">
            <a:spAutoFit/>
          </a:bodyPr>
          <a:lstStyle>
            <a:lvl1pPr algn="ctr" defTabSz="457200">
              <a:lnSpc>
                <a:spcPct val="80000"/>
              </a:lnSpc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Cost Model</a:t>
            </a:r>
          </a:p>
        </p:txBody>
      </p:sp>
      <p:sp>
        <p:nvSpPr>
          <p:cNvPr id="1028" name="Line"/>
          <p:cNvSpPr/>
          <p:nvPr/>
        </p:nvSpPr>
        <p:spPr>
          <a:xfrm>
            <a:off x="4572000" y="5116512"/>
            <a:ext cx="0" cy="3810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29" name="Best QEP"/>
          <p:cNvSpPr txBox="1"/>
          <p:nvPr/>
        </p:nvSpPr>
        <p:spPr>
          <a:xfrm>
            <a:off x="3977954" y="5562600"/>
            <a:ext cx="1219356" cy="375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Best QEP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earch Space"/>
          <p:cNvSpPr txBox="1"/>
          <p:nvPr>
            <p:ph type="title" idx="4294967295"/>
          </p:nvPr>
        </p:nvSpPr>
        <p:spPr>
          <a:xfrm>
            <a:off x="685800" y="787400"/>
            <a:ext cx="7772400" cy="10318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Search Space</a:t>
            </a:r>
          </a:p>
        </p:txBody>
      </p:sp>
      <p:sp>
        <p:nvSpPr>
          <p:cNvPr id="1032" name="Search space characterized by  alternative execution…"/>
          <p:cNvSpPr txBox="1"/>
          <p:nvPr>
            <p:ph type="body" sz="half" idx="4294967295"/>
          </p:nvPr>
        </p:nvSpPr>
        <p:spPr>
          <a:xfrm>
            <a:off x="214312" y="1751012"/>
            <a:ext cx="4865689" cy="465931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Char char="•"/>
              <a:defRPr sz="2300"/>
            </a:pPr>
            <a:r>
              <a:t>Search space characterized by  alternative execution </a:t>
            </a:r>
          </a:p>
          <a:p>
            <a:pPr>
              <a:lnSpc>
                <a:spcPct val="80000"/>
              </a:lnSpc>
              <a:spcBef>
                <a:spcPts val="500"/>
              </a:spcBef>
              <a:buChar char="•"/>
              <a:defRPr sz="2300"/>
            </a:pPr>
            <a:r>
              <a:t>Focus on join trees</a:t>
            </a:r>
          </a:p>
          <a:p>
            <a:pPr>
              <a:lnSpc>
                <a:spcPct val="80000"/>
              </a:lnSpc>
              <a:buSzTx/>
              <a:buNone/>
              <a:defRPr sz="2300"/>
            </a:pPr>
          </a:p>
          <a:p>
            <a:pPr lvl="1" marL="0" indent="458787">
              <a:lnSpc>
                <a:spcPct val="80000"/>
              </a:lnSpc>
              <a:spcBef>
                <a:spcPts val="0"/>
              </a:spcBef>
              <a:buSzTx/>
              <a:buNone/>
              <a:defRPr b="1" sz="2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	</a:t>
            </a:r>
            <a:r>
              <a:rPr b="0"/>
              <a:t>ENAME,RESP</a:t>
            </a:r>
          </a:p>
          <a:p>
            <a:pPr lvl="1" marL="0" indent="458787">
              <a:lnSpc>
                <a:spcPct val="80000"/>
              </a:lnSpc>
              <a:spcBef>
                <a:spcPts val="0"/>
              </a:spcBef>
              <a:buSzTx/>
              <a:buNone/>
              <a:defRPr b="1" sz="2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	</a:t>
            </a:r>
            <a:r>
              <a:rPr b="0"/>
              <a:t>EMP, ASG,PROJ</a:t>
            </a:r>
          </a:p>
          <a:p>
            <a:pPr lvl="1" marL="0" indent="458787">
              <a:lnSpc>
                <a:spcPct val="80000"/>
              </a:lnSpc>
              <a:spcBef>
                <a:spcPts val="0"/>
              </a:spcBef>
              <a:buSzTx/>
              <a:buNone/>
              <a:defRPr b="1" sz="2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	</a:t>
            </a:r>
            <a:r>
              <a:rPr b="0"/>
              <a:t>EMP.ENO=ASG.ENO</a:t>
            </a:r>
          </a:p>
          <a:p>
            <a:pPr lvl="1" marL="0" indent="458787">
              <a:lnSpc>
                <a:spcPct val="80000"/>
              </a:lnSpc>
              <a:spcBef>
                <a:spcPts val="0"/>
              </a:spcBef>
              <a:buSzTx/>
              <a:buNone/>
              <a:defRPr b="1" sz="2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AND	</a:t>
            </a:r>
            <a:r>
              <a:rPr b="0"/>
              <a:t>ASG.PNO=PROJ.PNO</a:t>
            </a:r>
          </a:p>
        </p:txBody>
      </p:sp>
      <p:grpSp>
        <p:nvGrpSpPr>
          <p:cNvPr id="1056" name="Group"/>
          <p:cNvGrpSpPr/>
          <p:nvPr/>
        </p:nvGrpSpPr>
        <p:grpSpPr>
          <a:xfrm>
            <a:off x="5400674" y="1155699"/>
            <a:ext cx="3606987" cy="5189993"/>
            <a:chOff x="0" y="0"/>
            <a:chExt cx="3606986" cy="5189991"/>
          </a:xfrm>
        </p:grpSpPr>
        <p:sp>
          <p:nvSpPr>
            <p:cNvPr id="1033" name="PROJ"/>
            <p:cNvSpPr txBox="1"/>
            <p:nvPr/>
          </p:nvSpPr>
          <p:spPr>
            <a:xfrm>
              <a:off x="2895711" y="749844"/>
              <a:ext cx="711276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PROJ</a:t>
              </a:r>
            </a:p>
          </p:txBody>
        </p:sp>
        <p:sp>
          <p:nvSpPr>
            <p:cNvPr id="1034" name="ASG"/>
            <p:cNvSpPr txBox="1"/>
            <p:nvPr/>
          </p:nvSpPr>
          <p:spPr>
            <a:xfrm>
              <a:off x="1749736" y="1283172"/>
              <a:ext cx="584363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ASG</a:t>
              </a:r>
            </a:p>
          </p:txBody>
        </p:sp>
        <p:sp>
          <p:nvSpPr>
            <p:cNvPr id="1035" name="EMP"/>
            <p:cNvSpPr txBox="1"/>
            <p:nvPr/>
          </p:nvSpPr>
          <p:spPr>
            <a:xfrm>
              <a:off x="79781" y="1283172"/>
              <a:ext cx="596975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EMP</a:t>
              </a:r>
            </a:p>
          </p:txBody>
        </p:sp>
        <p:sp>
          <p:nvSpPr>
            <p:cNvPr id="1036" name="Line"/>
            <p:cNvSpPr/>
            <p:nvPr/>
          </p:nvSpPr>
          <p:spPr>
            <a:xfrm flipV="1">
              <a:off x="1154790" y="368895"/>
              <a:ext cx="685828" cy="38095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7" name="Line"/>
            <p:cNvSpPr/>
            <p:nvPr/>
          </p:nvSpPr>
          <p:spPr>
            <a:xfrm flipH="1" flipV="1">
              <a:off x="1365937" y="978413"/>
              <a:ext cx="698527" cy="38095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8" name="Line"/>
            <p:cNvSpPr/>
            <p:nvPr/>
          </p:nvSpPr>
          <p:spPr>
            <a:xfrm flipH="1" flipV="1">
              <a:off x="2297834" y="391117"/>
              <a:ext cx="850934" cy="342855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9" name="Line"/>
            <p:cNvSpPr/>
            <p:nvPr/>
          </p:nvSpPr>
          <p:spPr>
            <a:xfrm flipV="1">
              <a:off x="316558" y="962540"/>
              <a:ext cx="685828" cy="38095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0" name="PROJ"/>
            <p:cNvSpPr txBox="1"/>
            <p:nvPr/>
          </p:nvSpPr>
          <p:spPr>
            <a:xfrm>
              <a:off x="0" y="3083155"/>
              <a:ext cx="711275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PROJ</a:t>
              </a:r>
            </a:p>
          </p:txBody>
        </p:sp>
        <p:sp>
          <p:nvSpPr>
            <p:cNvPr id="1041" name="ASG"/>
            <p:cNvSpPr txBox="1"/>
            <p:nvPr/>
          </p:nvSpPr>
          <p:spPr>
            <a:xfrm>
              <a:off x="1749736" y="3129187"/>
              <a:ext cx="584363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ASG</a:t>
              </a:r>
            </a:p>
          </p:txBody>
        </p:sp>
        <p:sp>
          <p:nvSpPr>
            <p:cNvPr id="1042" name="EMP"/>
            <p:cNvSpPr txBox="1"/>
            <p:nvPr/>
          </p:nvSpPr>
          <p:spPr>
            <a:xfrm>
              <a:off x="2975491" y="2502209"/>
              <a:ext cx="596976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EMP</a:t>
              </a:r>
            </a:p>
          </p:txBody>
        </p:sp>
        <p:sp>
          <p:nvSpPr>
            <p:cNvPr id="1043" name="Line"/>
            <p:cNvSpPr/>
            <p:nvPr/>
          </p:nvSpPr>
          <p:spPr>
            <a:xfrm flipV="1">
              <a:off x="1154790" y="2167291"/>
              <a:ext cx="685828" cy="38095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4" name="Line"/>
            <p:cNvSpPr/>
            <p:nvPr/>
          </p:nvSpPr>
          <p:spPr>
            <a:xfrm flipH="1" flipV="1">
              <a:off x="1365937" y="2764111"/>
              <a:ext cx="698527" cy="38095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5" name="Line"/>
            <p:cNvSpPr/>
            <p:nvPr/>
          </p:nvSpPr>
          <p:spPr>
            <a:xfrm flipH="1" flipV="1">
              <a:off x="2297834" y="2189514"/>
              <a:ext cx="850934" cy="34285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6" name="Line"/>
            <p:cNvSpPr/>
            <p:nvPr/>
          </p:nvSpPr>
          <p:spPr>
            <a:xfrm flipV="1">
              <a:off x="316558" y="2748239"/>
              <a:ext cx="685828" cy="38094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7" name="PROJ"/>
            <p:cNvSpPr txBox="1"/>
            <p:nvPr/>
          </p:nvSpPr>
          <p:spPr>
            <a:xfrm>
              <a:off x="0" y="4818060"/>
              <a:ext cx="711275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PROJ</a:t>
              </a:r>
            </a:p>
          </p:txBody>
        </p:sp>
        <p:sp>
          <p:nvSpPr>
            <p:cNvPr id="1048" name="ASG"/>
            <p:cNvSpPr txBox="1"/>
            <p:nvPr/>
          </p:nvSpPr>
          <p:spPr>
            <a:xfrm>
              <a:off x="2915005" y="4272034"/>
              <a:ext cx="584362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ASG</a:t>
              </a:r>
            </a:p>
          </p:txBody>
        </p:sp>
        <p:sp>
          <p:nvSpPr>
            <p:cNvPr id="1049" name="EMP"/>
            <p:cNvSpPr txBox="1"/>
            <p:nvPr/>
          </p:nvSpPr>
          <p:spPr>
            <a:xfrm>
              <a:off x="1832448" y="4841869"/>
              <a:ext cx="596975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EMP</a:t>
              </a:r>
            </a:p>
          </p:txBody>
        </p:sp>
        <p:sp>
          <p:nvSpPr>
            <p:cNvPr id="1050" name="Line"/>
            <p:cNvSpPr/>
            <p:nvPr/>
          </p:nvSpPr>
          <p:spPr>
            <a:xfrm flipV="1">
              <a:off x="1154790" y="3949814"/>
              <a:ext cx="685828" cy="38095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1" name="Line"/>
            <p:cNvSpPr/>
            <p:nvPr/>
          </p:nvSpPr>
          <p:spPr>
            <a:xfrm flipH="1" flipV="1">
              <a:off x="1365937" y="4499016"/>
              <a:ext cx="698527" cy="38094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2" name="Line"/>
            <p:cNvSpPr/>
            <p:nvPr/>
          </p:nvSpPr>
          <p:spPr>
            <a:xfrm flipH="1" flipV="1">
              <a:off x="2297834" y="3972036"/>
              <a:ext cx="850934" cy="342855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3" name="Line"/>
            <p:cNvSpPr/>
            <p:nvPr/>
          </p:nvSpPr>
          <p:spPr>
            <a:xfrm flipV="1">
              <a:off x="316558" y="4483143"/>
              <a:ext cx="685828" cy="38094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4" name="×"/>
            <p:cNvSpPr txBox="1"/>
            <p:nvPr/>
          </p:nvSpPr>
          <p:spPr>
            <a:xfrm>
              <a:off x="1007007" y="4204001"/>
              <a:ext cx="375907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 sz="25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/>
              <a:r>
                <a:t>× </a:t>
              </a:r>
            </a:p>
          </p:txBody>
        </p:sp>
        <p:sp>
          <p:nvSpPr>
            <p:cNvPr id="1055" name="▷◁ PNO"/>
            <p:cNvSpPr txBox="1"/>
            <p:nvPr/>
          </p:nvSpPr>
          <p:spPr>
            <a:xfrm>
              <a:off x="1898650" y="0"/>
              <a:ext cx="639764" cy="7979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t">
              <a:spAutoFit/>
            </a:bodyPr>
            <a:lstStyle/>
            <a:p>
              <a:pPr defTabSz="457200">
                <a:defRPr sz="2000">
                  <a:latin typeface="MS PGothic"/>
                  <a:ea typeface="MS PGothic"/>
                  <a:cs typeface="MS PGothic"/>
                  <a:sym typeface="MS PGothic"/>
                </a:defRPr>
              </a:pPr>
              <a:r>
                <a:t>▷◁</a:t>
              </a:r>
              <a:r>
                <a:rPr sz="1800"/>
                <a:t> </a:t>
              </a:r>
              <a:r>
                <a:rPr baseline="-25000" sz="1800">
                  <a:latin typeface="Arial"/>
                  <a:ea typeface="Arial"/>
                  <a:cs typeface="Arial"/>
                  <a:sym typeface="Arial"/>
                </a:rPr>
                <a:t>PNO</a:t>
              </a:r>
            </a:p>
          </p:txBody>
        </p:sp>
      </p:grpSp>
      <p:sp>
        <p:nvSpPr>
          <p:cNvPr id="1057" name="▷◁ ENO"/>
          <p:cNvSpPr txBox="1"/>
          <p:nvPr/>
        </p:nvSpPr>
        <p:spPr>
          <a:xfrm>
            <a:off x="6242047" y="1768475"/>
            <a:ext cx="700094" cy="852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47" tIns="44447" rIns="44447" bIns="44447">
            <a:spAutoFit/>
          </a:bodyPr>
          <a:lstStyle/>
          <a:p>
            <a:pPr defTabSz="457200">
              <a:defRPr sz="2000">
                <a:latin typeface="MS PGothic"/>
                <a:ea typeface="MS PGothic"/>
                <a:cs typeface="MS PGothic"/>
                <a:sym typeface="MS PGothic"/>
              </a:defRPr>
            </a:pPr>
            <a:r>
              <a:t>▷◁ </a:t>
            </a:r>
            <a:r>
              <a:rPr baseline="-25000">
                <a:latin typeface="Arial"/>
                <a:ea typeface="Arial"/>
                <a:cs typeface="Arial"/>
                <a:sym typeface="Arial"/>
              </a:rPr>
              <a:t>ENO</a:t>
            </a:r>
          </a:p>
        </p:txBody>
      </p:sp>
      <p:sp>
        <p:nvSpPr>
          <p:cNvPr id="1058" name="▷◁ PNO"/>
          <p:cNvSpPr txBox="1"/>
          <p:nvPr/>
        </p:nvSpPr>
        <p:spPr>
          <a:xfrm>
            <a:off x="6157910" y="3554412"/>
            <a:ext cx="828681" cy="79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47" tIns="44447" rIns="44447" bIns="44447">
            <a:spAutoFit/>
          </a:bodyPr>
          <a:lstStyle/>
          <a:p>
            <a:pPr defTabSz="457200">
              <a:defRPr sz="2000">
                <a:latin typeface="MS PGothic"/>
                <a:ea typeface="MS PGothic"/>
                <a:cs typeface="MS PGothic"/>
                <a:sym typeface="MS PGothic"/>
              </a:defRPr>
            </a:pPr>
            <a:r>
              <a:t>▷◁</a:t>
            </a:r>
            <a:r>
              <a:rPr sz="1800"/>
              <a:t> </a:t>
            </a:r>
            <a:r>
              <a:rPr baseline="-25000" sz="1800">
                <a:latin typeface="Arial"/>
                <a:ea typeface="Arial"/>
                <a:cs typeface="Arial"/>
                <a:sym typeface="Arial"/>
              </a:rPr>
              <a:t>PNO</a:t>
            </a:r>
          </a:p>
        </p:txBody>
      </p:sp>
      <p:sp>
        <p:nvSpPr>
          <p:cNvPr id="1059" name="▷◁ ENO"/>
          <p:cNvSpPr txBox="1"/>
          <p:nvPr/>
        </p:nvSpPr>
        <p:spPr>
          <a:xfrm>
            <a:off x="7105647" y="2992437"/>
            <a:ext cx="700094" cy="852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47" tIns="44447" rIns="44447" bIns="44447">
            <a:spAutoFit/>
          </a:bodyPr>
          <a:lstStyle/>
          <a:p>
            <a:pPr defTabSz="457200">
              <a:defRPr sz="2000">
                <a:latin typeface="MS PGothic"/>
                <a:ea typeface="MS PGothic"/>
                <a:cs typeface="MS PGothic"/>
                <a:sym typeface="MS PGothic"/>
              </a:defRPr>
            </a:pPr>
            <a:r>
              <a:t>▷◁ </a:t>
            </a:r>
            <a:r>
              <a:rPr baseline="-25000">
                <a:latin typeface="Arial"/>
                <a:ea typeface="Arial"/>
                <a:cs typeface="Arial"/>
                <a:sym typeface="Arial"/>
              </a:rPr>
              <a:t>ENO</a:t>
            </a:r>
          </a:p>
        </p:txBody>
      </p:sp>
      <p:sp>
        <p:nvSpPr>
          <p:cNvPr id="1060" name="▷◁ ENO,PNO"/>
          <p:cNvSpPr txBox="1"/>
          <p:nvPr/>
        </p:nvSpPr>
        <p:spPr>
          <a:xfrm>
            <a:off x="6961185" y="4683125"/>
            <a:ext cx="1204918" cy="852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47" tIns="44447" rIns="44447" bIns="44447">
            <a:spAutoFit/>
          </a:bodyPr>
          <a:lstStyle/>
          <a:p>
            <a:pPr defTabSz="457200">
              <a:defRPr sz="2000">
                <a:latin typeface="MS PGothic"/>
                <a:ea typeface="MS PGothic"/>
                <a:cs typeface="MS PGothic"/>
                <a:sym typeface="MS PGothic"/>
              </a:defRPr>
            </a:pPr>
            <a:r>
              <a:t>▷◁ </a:t>
            </a:r>
            <a:r>
              <a:rPr baseline="-25000">
                <a:latin typeface="Arial"/>
                <a:ea typeface="Arial"/>
                <a:cs typeface="Arial"/>
                <a:sym typeface="Arial"/>
              </a:rPr>
              <a:t>ENO,PNO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Search Space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Search Space</a:t>
            </a:r>
          </a:p>
        </p:txBody>
      </p:sp>
      <p:grpSp>
        <p:nvGrpSpPr>
          <p:cNvPr id="1086" name="Group"/>
          <p:cNvGrpSpPr/>
          <p:nvPr/>
        </p:nvGrpSpPr>
        <p:grpSpPr>
          <a:xfrm>
            <a:off x="5400674" y="1155699"/>
            <a:ext cx="3606987" cy="5189993"/>
            <a:chOff x="0" y="0"/>
            <a:chExt cx="3606986" cy="5189991"/>
          </a:xfrm>
        </p:grpSpPr>
        <p:sp>
          <p:nvSpPr>
            <p:cNvPr id="1063" name="PROJ"/>
            <p:cNvSpPr txBox="1"/>
            <p:nvPr/>
          </p:nvSpPr>
          <p:spPr>
            <a:xfrm>
              <a:off x="2895711" y="749844"/>
              <a:ext cx="711276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PROJ</a:t>
              </a:r>
            </a:p>
          </p:txBody>
        </p:sp>
        <p:sp>
          <p:nvSpPr>
            <p:cNvPr id="1064" name="ASG"/>
            <p:cNvSpPr txBox="1"/>
            <p:nvPr/>
          </p:nvSpPr>
          <p:spPr>
            <a:xfrm>
              <a:off x="1749736" y="1283172"/>
              <a:ext cx="584363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ASG</a:t>
              </a:r>
            </a:p>
          </p:txBody>
        </p:sp>
        <p:sp>
          <p:nvSpPr>
            <p:cNvPr id="1065" name="EMP"/>
            <p:cNvSpPr txBox="1"/>
            <p:nvPr/>
          </p:nvSpPr>
          <p:spPr>
            <a:xfrm>
              <a:off x="79781" y="1283172"/>
              <a:ext cx="596975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EMP</a:t>
              </a:r>
            </a:p>
          </p:txBody>
        </p:sp>
        <p:sp>
          <p:nvSpPr>
            <p:cNvPr id="1066" name="Line"/>
            <p:cNvSpPr/>
            <p:nvPr/>
          </p:nvSpPr>
          <p:spPr>
            <a:xfrm flipV="1">
              <a:off x="1154790" y="368895"/>
              <a:ext cx="685828" cy="38095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7" name="Line"/>
            <p:cNvSpPr/>
            <p:nvPr/>
          </p:nvSpPr>
          <p:spPr>
            <a:xfrm flipH="1" flipV="1">
              <a:off x="1365937" y="978413"/>
              <a:ext cx="698527" cy="38095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8" name="Line"/>
            <p:cNvSpPr/>
            <p:nvPr/>
          </p:nvSpPr>
          <p:spPr>
            <a:xfrm flipH="1" flipV="1">
              <a:off x="2297834" y="391117"/>
              <a:ext cx="850934" cy="342855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9" name="Line"/>
            <p:cNvSpPr/>
            <p:nvPr/>
          </p:nvSpPr>
          <p:spPr>
            <a:xfrm flipV="1">
              <a:off x="316558" y="962540"/>
              <a:ext cx="685828" cy="38095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0" name="PROJ"/>
            <p:cNvSpPr txBox="1"/>
            <p:nvPr/>
          </p:nvSpPr>
          <p:spPr>
            <a:xfrm>
              <a:off x="0" y="3083155"/>
              <a:ext cx="711275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PROJ</a:t>
              </a:r>
            </a:p>
          </p:txBody>
        </p:sp>
        <p:sp>
          <p:nvSpPr>
            <p:cNvPr id="1071" name="ASG"/>
            <p:cNvSpPr txBox="1"/>
            <p:nvPr/>
          </p:nvSpPr>
          <p:spPr>
            <a:xfrm>
              <a:off x="1749736" y="3129187"/>
              <a:ext cx="584363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ASG</a:t>
              </a:r>
            </a:p>
          </p:txBody>
        </p:sp>
        <p:sp>
          <p:nvSpPr>
            <p:cNvPr id="1072" name="EMP"/>
            <p:cNvSpPr txBox="1"/>
            <p:nvPr/>
          </p:nvSpPr>
          <p:spPr>
            <a:xfrm>
              <a:off x="2975491" y="2502209"/>
              <a:ext cx="596976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EMP</a:t>
              </a:r>
            </a:p>
          </p:txBody>
        </p:sp>
        <p:sp>
          <p:nvSpPr>
            <p:cNvPr id="1073" name="Line"/>
            <p:cNvSpPr/>
            <p:nvPr/>
          </p:nvSpPr>
          <p:spPr>
            <a:xfrm flipV="1">
              <a:off x="1154790" y="2167291"/>
              <a:ext cx="685828" cy="38095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4" name="Line"/>
            <p:cNvSpPr/>
            <p:nvPr/>
          </p:nvSpPr>
          <p:spPr>
            <a:xfrm flipH="1" flipV="1">
              <a:off x="1365937" y="2764111"/>
              <a:ext cx="698527" cy="38095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5" name="Line"/>
            <p:cNvSpPr/>
            <p:nvPr/>
          </p:nvSpPr>
          <p:spPr>
            <a:xfrm flipH="1" flipV="1">
              <a:off x="2297834" y="2189514"/>
              <a:ext cx="850934" cy="34285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6" name="Line"/>
            <p:cNvSpPr/>
            <p:nvPr/>
          </p:nvSpPr>
          <p:spPr>
            <a:xfrm flipV="1">
              <a:off x="316558" y="2748239"/>
              <a:ext cx="685828" cy="38094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7" name="PROJ"/>
            <p:cNvSpPr txBox="1"/>
            <p:nvPr/>
          </p:nvSpPr>
          <p:spPr>
            <a:xfrm>
              <a:off x="0" y="4818060"/>
              <a:ext cx="711275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PROJ</a:t>
              </a:r>
            </a:p>
          </p:txBody>
        </p:sp>
        <p:sp>
          <p:nvSpPr>
            <p:cNvPr id="1078" name="ASG"/>
            <p:cNvSpPr txBox="1"/>
            <p:nvPr/>
          </p:nvSpPr>
          <p:spPr>
            <a:xfrm>
              <a:off x="2915005" y="4272034"/>
              <a:ext cx="584362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ASG</a:t>
              </a:r>
            </a:p>
          </p:txBody>
        </p:sp>
        <p:sp>
          <p:nvSpPr>
            <p:cNvPr id="1079" name="EMP"/>
            <p:cNvSpPr txBox="1"/>
            <p:nvPr/>
          </p:nvSpPr>
          <p:spPr>
            <a:xfrm>
              <a:off x="1832448" y="4841869"/>
              <a:ext cx="596975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EMP</a:t>
              </a:r>
            </a:p>
          </p:txBody>
        </p:sp>
        <p:sp>
          <p:nvSpPr>
            <p:cNvPr id="1080" name="Line"/>
            <p:cNvSpPr/>
            <p:nvPr/>
          </p:nvSpPr>
          <p:spPr>
            <a:xfrm flipV="1">
              <a:off x="1154790" y="3949814"/>
              <a:ext cx="685828" cy="38095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1" name="Line"/>
            <p:cNvSpPr/>
            <p:nvPr/>
          </p:nvSpPr>
          <p:spPr>
            <a:xfrm flipH="1" flipV="1">
              <a:off x="1365937" y="4499016"/>
              <a:ext cx="698527" cy="38094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2" name="Line"/>
            <p:cNvSpPr/>
            <p:nvPr/>
          </p:nvSpPr>
          <p:spPr>
            <a:xfrm flipH="1" flipV="1">
              <a:off x="2297834" y="3972036"/>
              <a:ext cx="850934" cy="342855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3" name="Line"/>
            <p:cNvSpPr/>
            <p:nvPr/>
          </p:nvSpPr>
          <p:spPr>
            <a:xfrm flipV="1">
              <a:off x="316558" y="4483143"/>
              <a:ext cx="685828" cy="38094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4" name="×"/>
            <p:cNvSpPr txBox="1"/>
            <p:nvPr/>
          </p:nvSpPr>
          <p:spPr>
            <a:xfrm>
              <a:off x="1007007" y="4204001"/>
              <a:ext cx="375907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 sz="25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/>
              <a:r>
                <a:t>× </a:t>
              </a:r>
            </a:p>
          </p:txBody>
        </p:sp>
        <p:sp>
          <p:nvSpPr>
            <p:cNvPr id="1085" name="▷◁ PNO"/>
            <p:cNvSpPr txBox="1"/>
            <p:nvPr/>
          </p:nvSpPr>
          <p:spPr>
            <a:xfrm>
              <a:off x="1898650" y="0"/>
              <a:ext cx="639764" cy="7979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t">
              <a:spAutoFit/>
            </a:bodyPr>
            <a:lstStyle/>
            <a:p>
              <a:pPr defTabSz="457200">
                <a:defRPr sz="2000">
                  <a:latin typeface="MS PGothic"/>
                  <a:ea typeface="MS PGothic"/>
                  <a:cs typeface="MS PGothic"/>
                  <a:sym typeface="MS PGothic"/>
                </a:defRPr>
              </a:pPr>
              <a:r>
                <a:t>▷◁</a:t>
              </a:r>
              <a:r>
                <a:rPr sz="1800"/>
                <a:t> </a:t>
              </a:r>
              <a:r>
                <a:rPr baseline="-25000" sz="1800">
                  <a:latin typeface="Arial"/>
                  <a:ea typeface="Arial"/>
                  <a:cs typeface="Arial"/>
                  <a:sym typeface="Arial"/>
                </a:rPr>
                <a:t>PNO</a:t>
              </a:r>
            </a:p>
          </p:txBody>
        </p:sp>
      </p:grpSp>
      <p:sp>
        <p:nvSpPr>
          <p:cNvPr id="1087" name="▷◁ ENO"/>
          <p:cNvSpPr txBox="1"/>
          <p:nvPr/>
        </p:nvSpPr>
        <p:spPr>
          <a:xfrm>
            <a:off x="6242047" y="1768475"/>
            <a:ext cx="700094" cy="852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47" tIns="44447" rIns="44447" bIns="44447">
            <a:spAutoFit/>
          </a:bodyPr>
          <a:lstStyle/>
          <a:p>
            <a:pPr defTabSz="457200">
              <a:defRPr sz="2000">
                <a:latin typeface="MS PGothic"/>
                <a:ea typeface="MS PGothic"/>
                <a:cs typeface="MS PGothic"/>
                <a:sym typeface="MS PGothic"/>
              </a:defRPr>
            </a:pPr>
            <a:r>
              <a:t>▷◁ </a:t>
            </a:r>
            <a:r>
              <a:rPr baseline="-25000">
                <a:latin typeface="Arial"/>
                <a:ea typeface="Arial"/>
                <a:cs typeface="Arial"/>
                <a:sym typeface="Arial"/>
              </a:rPr>
              <a:t>ENO</a:t>
            </a:r>
          </a:p>
        </p:txBody>
      </p:sp>
      <p:sp>
        <p:nvSpPr>
          <p:cNvPr id="1088" name="▷◁ PNO"/>
          <p:cNvSpPr txBox="1"/>
          <p:nvPr/>
        </p:nvSpPr>
        <p:spPr>
          <a:xfrm>
            <a:off x="6157910" y="3554412"/>
            <a:ext cx="828681" cy="79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47" tIns="44447" rIns="44447" bIns="44447">
            <a:spAutoFit/>
          </a:bodyPr>
          <a:lstStyle/>
          <a:p>
            <a:pPr defTabSz="457200">
              <a:defRPr sz="2000">
                <a:latin typeface="MS PGothic"/>
                <a:ea typeface="MS PGothic"/>
                <a:cs typeface="MS PGothic"/>
                <a:sym typeface="MS PGothic"/>
              </a:defRPr>
            </a:pPr>
            <a:r>
              <a:t>▷◁</a:t>
            </a:r>
            <a:r>
              <a:rPr sz="1800"/>
              <a:t> </a:t>
            </a:r>
            <a:r>
              <a:rPr baseline="-25000" sz="1800">
                <a:latin typeface="Arial"/>
                <a:ea typeface="Arial"/>
                <a:cs typeface="Arial"/>
                <a:sym typeface="Arial"/>
              </a:rPr>
              <a:t>PNO</a:t>
            </a:r>
          </a:p>
        </p:txBody>
      </p:sp>
      <p:sp>
        <p:nvSpPr>
          <p:cNvPr id="1089" name="▷◁ ENO"/>
          <p:cNvSpPr txBox="1"/>
          <p:nvPr/>
        </p:nvSpPr>
        <p:spPr>
          <a:xfrm>
            <a:off x="7105647" y="2992437"/>
            <a:ext cx="700094" cy="852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47" tIns="44447" rIns="44447" bIns="44447">
            <a:spAutoFit/>
          </a:bodyPr>
          <a:lstStyle/>
          <a:p>
            <a:pPr defTabSz="457200">
              <a:defRPr sz="2000">
                <a:latin typeface="MS PGothic"/>
                <a:ea typeface="MS PGothic"/>
                <a:cs typeface="MS PGothic"/>
                <a:sym typeface="MS PGothic"/>
              </a:defRPr>
            </a:pPr>
            <a:r>
              <a:t>▷◁ </a:t>
            </a:r>
            <a:r>
              <a:rPr baseline="-25000">
                <a:latin typeface="Arial"/>
                <a:ea typeface="Arial"/>
                <a:cs typeface="Arial"/>
                <a:sym typeface="Arial"/>
              </a:rPr>
              <a:t>ENO</a:t>
            </a:r>
          </a:p>
        </p:txBody>
      </p:sp>
      <p:sp>
        <p:nvSpPr>
          <p:cNvPr id="1090" name="▷◁ ENO,PNO"/>
          <p:cNvSpPr txBox="1"/>
          <p:nvPr/>
        </p:nvSpPr>
        <p:spPr>
          <a:xfrm>
            <a:off x="6961185" y="4683125"/>
            <a:ext cx="1204918" cy="852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47" tIns="44447" rIns="44447" bIns="44447">
            <a:spAutoFit/>
          </a:bodyPr>
          <a:lstStyle/>
          <a:p>
            <a:pPr defTabSz="457200">
              <a:defRPr sz="2000">
                <a:latin typeface="MS PGothic"/>
                <a:ea typeface="MS PGothic"/>
                <a:cs typeface="MS PGothic"/>
                <a:sym typeface="MS PGothic"/>
              </a:defRPr>
            </a:pPr>
            <a:r>
              <a:t>▷◁ </a:t>
            </a:r>
            <a:r>
              <a:rPr baseline="-25000">
                <a:latin typeface="Arial"/>
                <a:ea typeface="Arial"/>
                <a:cs typeface="Arial"/>
                <a:sym typeface="Arial"/>
              </a:rPr>
              <a:t>ENO,PNO</a:t>
            </a:r>
          </a:p>
        </p:txBody>
      </p:sp>
      <p:sp>
        <p:nvSpPr>
          <p:cNvPr id="1091" name="For N relations, how many equivalent join trees can be obtained by  applying commutativity and associativity rules"/>
          <p:cNvSpPr txBox="1"/>
          <p:nvPr>
            <p:ph type="body" sz="half" idx="4294967295"/>
          </p:nvPr>
        </p:nvSpPr>
        <p:spPr>
          <a:xfrm>
            <a:off x="219075" y="2143125"/>
            <a:ext cx="4648200" cy="30988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•"/>
              <a:defRPr>
                <a:solidFill>
                  <a:srgbClr val="FF0000"/>
                </a:solidFill>
              </a:defRPr>
            </a:pPr>
            <a:r>
              <a:t>For </a:t>
            </a:r>
            <a:r>
              <a:rPr i="1"/>
              <a:t>N</a:t>
            </a:r>
            <a:r>
              <a:t> relations, how many equivalent join trees can be obtained by  applying commutativity and associativity rules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earch Space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Search Space</a:t>
            </a:r>
          </a:p>
        </p:txBody>
      </p:sp>
      <p:sp>
        <p:nvSpPr>
          <p:cNvPr id="1094" name="Search space characterized by  alternative execution…"/>
          <p:cNvSpPr txBox="1"/>
          <p:nvPr>
            <p:ph type="body" sz="half" idx="4294967295"/>
          </p:nvPr>
        </p:nvSpPr>
        <p:spPr>
          <a:xfrm>
            <a:off x="214312" y="1751012"/>
            <a:ext cx="4865689" cy="465931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Char char="•"/>
              <a:defRPr sz="2300"/>
            </a:pPr>
            <a:r>
              <a:t>Search space characterized by  alternative execution </a:t>
            </a:r>
          </a:p>
          <a:p>
            <a:pPr>
              <a:lnSpc>
                <a:spcPct val="80000"/>
              </a:lnSpc>
              <a:spcBef>
                <a:spcPts val="500"/>
              </a:spcBef>
              <a:buChar char="•"/>
              <a:defRPr sz="2300"/>
            </a:pPr>
            <a:r>
              <a:t>Focus on join trees</a:t>
            </a:r>
          </a:p>
          <a:p>
            <a:pPr>
              <a:lnSpc>
                <a:spcPct val="80000"/>
              </a:lnSpc>
              <a:spcBef>
                <a:spcPts val="500"/>
              </a:spcBef>
              <a:buChar char="•"/>
              <a:defRPr sz="2300"/>
            </a:pPr>
            <a:r>
              <a:t>For </a:t>
            </a:r>
            <a:r>
              <a:rPr i="1"/>
              <a:t>N</a:t>
            </a:r>
            <a:r>
              <a:t> relations, there are O(</a:t>
            </a:r>
            <a:r>
              <a:rPr i="1"/>
              <a:t>N</a:t>
            </a:r>
            <a:r>
              <a:t>!) equivalent join trees that can be obtained by  applying commutativity and associativity rules</a:t>
            </a:r>
          </a:p>
          <a:p>
            <a:pPr>
              <a:lnSpc>
                <a:spcPct val="80000"/>
              </a:lnSpc>
              <a:buSzTx/>
              <a:buNone/>
              <a:defRPr sz="2300"/>
            </a:pPr>
          </a:p>
          <a:p>
            <a:pPr lvl="1" marL="0" indent="458787">
              <a:lnSpc>
                <a:spcPct val="80000"/>
              </a:lnSpc>
              <a:spcBef>
                <a:spcPts val="0"/>
              </a:spcBef>
              <a:buSzTx/>
              <a:buNone/>
              <a:defRPr b="1" sz="2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SELECT	</a:t>
            </a:r>
            <a:r>
              <a:rPr b="0"/>
              <a:t>ENAME,RESP</a:t>
            </a:r>
          </a:p>
          <a:p>
            <a:pPr lvl="1" marL="0" indent="458787">
              <a:lnSpc>
                <a:spcPct val="80000"/>
              </a:lnSpc>
              <a:spcBef>
                <a:spcPts val="0"/>
              </a:spcBef>
              <a:buSzTx/>
              <a:buNone/>
              <a:defRPr b="1" sz="2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	</a:t>
            </a:r>
            <a:r>
              <a:rPr b="0"/>
              <a:t>EMP, ASG,PROJ</a:t>
            </a:r>
          </a:p>
          <a:p>
            <a:pPr lvl="1" marL="0" indent="458787">
              <a:lnSpc>
                <a:spcPct val="80000"/>
              </a:lnSpc>
              <a:spcBef>
                <a:spcPts val="0"/>
              </a:spcBef>
              <a:buSzTx/>
              <a:buNone/>
              <a:defRPr b="1" sz="2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WHERE	</a:t>
            </a:r>
            <a:r>
              <a:rPr b="0"/>
              <a:t>EMP.ENO=ASG.ENO</a:t>
            </a:r>
          </a:p>
          <a:p>
            <a:pPr lvl="1" marL="0" indent="458787">
              <a:lnSpc>
                <a:spcPct val="80000"/>
              </a:lnSpc>
              <a:spcBef>
                <a:spcPts val="0"/>
              </a:spcBef>
              <a:buSzTx/>
              <a:buNone/>
              <a:defRPr b="1" sz="23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AND	</a:t>
            </a:r>
            <a:r>
              <a:rPr b="0"/>
              <a:t>ASG.PNO=PROJ.PNO</a:t>
            </a:r>
          </a:p>
        </p:txBody>
      </p:sp>
      <p:grpSp>
        <p:nvGrpSpPr>
          <p:cNvPr id="1118" name="Group"/>
          <p:cNvGrpSpPr/>
          <p:nvPr/>
        </p:nvGrpSpPr>
        <p:grpSpPr>
          <a:xfrm>
            <a:off x="5400674" y="1155699"/>
            <a:ext cx="3606987" cy="5189993"/>
            <a:chOff x="0" y="0"/>
            <a:chExt cx="3606986" cy="5189991"/>
          </a:xfrm>
        </p:grpSpPr>
        <p:sp>
          <p:nvSpPr>
            <p:cNvPr id="1095" name="PROJ"/>
            <p:cNvSpPr txBox="1"/>
            <p:nvPr/>
          </p:nvSpPr>
          <p:spPr>
            <a:xfrm>
              <a:off x="2895711" y="749844"/>
              <a:ext cx="711276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PROJ</a:t>
              </a:r>
            </a:p>
          </p:txBody>
        </p:sp>
        <p:sp>
          <p:nvSpPr>
            <p:cNvPr id="1096" name="ASG"/>
            <p:cNvSpPr txBox="1"/>
            <p:nvPr/>
          </p:nvSpPr>
          <p:spPr>
            <a:xfrm>
              <a:off x="1749736" y="1283172"/>
              <a:ext cx="584363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ASG</a:t>
              </a:r>
            </a:p>
          </p:txBody>
        </p:sp>
        <p:sp>
          <p:nvSpPr>
            <p:cNvPr id="1097" name="EMP"/>
            <p:cNvSpPr txBox="1"/>
            <p:nvPr/>
          </p:nvSpPr>
          <p:spPr>
            <a:xfrm>
              <a:off x="79781" y="1283172"/>
              <a:ext cx="596975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EMP</a:t>
              </a:r>
            </a:p>
          </p:txBody>
        </p:sp>
        <p:sp>
          <p:nvSpPr>
            <p:cNvPr id="1098" name="Line"/>
            <p:cNvSpPr/>
            <p:nvPr/>
          </p:nvSpPr>
          <p:spPr>
            <a:xfrm flipV="1">
              <a:off x="1154790" y="368895"/>
              <a:ext cx="685828" cy="38095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9" name="Line"/>
            <p:cNvSpPr/>
            <p:nvPr/>
          </p:nvSpPr>
          <p:spPr>
            <a:xfrm flipH="1" flipV="1">
              <a:off x="1365937" y="978413"/>
              <a:ext cx="698527" cy="38095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0" name="Line"/>
            <p:cNvSpPr/>
            <p:nvPr/>
          </p:nvSpPr>
          <p:spPr>
            <a:xfrm flipH="1" flipV="1">
              <a:off x="2297834" y="391117"/>
              <a:ext cx="850934" cy="342855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1" name="Line"/>
            <p:cNvSpPr/>
            <p:nvPr/>
          </p:nvSpPr>
          <p:spPr>
            <a:xfrm flipV="1">
              <a:off x="316558" y="962540"/>
              <a:ext cx="685828" cy="38095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2" name="PROJ"/>
            <p:cNvSpPr txBox="1"/>
            <p:nvPr/>
          </p:nvSpPr>
          <p:spPr>
            <a:xfrm>
              <a:off x="0" y="3083155"/>
              <a:ext cx="711275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PROJ</a:t>
              </a:r>
            </a:p>
          </p:txBody>
        </p:sp>
        <p:sp>
          <p:nvSpPr>
            <p:cNvPr id="1103" name="ASG"/>
            <p:cNvSpPr txBox="1"/>
            <p:nvPr/>
          </p:nvSpPr>
          <p:spPr>
            <a:xfrm>
              <a:off x="1749736" y="3129187"/>
              <a:ext cx="584363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ASG</a:t>
              </a:r>
            </a:p>
          </p:txBody>
        </p:sp>
        <p:sp>
          <p:nvSpPr>
            <p:cNvPr id="1104" name="EMP"/>
            <p:cNvSpPr txBox="1"/>
            <p:nvPr/>
          </p:nvSpPr>
          <p:spPr>
            <a:xfrm>
              <a:off x="2975491" y="2502209"/>
              <a:ext cx="596976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EMP</a:t>
              </a:r>
            </a:p>
          </p:txBody>
        </p:sp>
        <p:sp>
          <p:nvSpPr>
            <p:cNvPr id="1105" name="Line"/>
            <p:cNvSpPr/>
            <p:nvPr/>
          </p:nvSpPr>
          <p:spPr>
            <a:xfrm flipV="1">
              <a:off x="1154790" y="2167291"/>
              <a:ext cx="685828" cy="38095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6" name="Line"/>
            <p:cNvSpPr/>
            <p:nvPr/>
          </p:nvSpPr>
          <p:spPr>
            <a:xfrm flipH="1" flipV="1">
              <a:off x="1365937" y="2764111"/>
              <a:ext cx="698527" cy="38095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7" name="Line"/>
            <p:cNvSpPr/>
            <p:nvPr/>
          </p:nvSpPr>
          <p:spPr>
            <a:xfrm flipH="1" flipV="1">
              <a:off x="2297834" y="2189514"/>
              <a:ext cx="850934" cy="34285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8" name="Line"/>
            <p:cNvSpPr/>
            <p:nvPr/>
          </p:nvSpPr>
          <p:spPr>
            <a:xfrm flipV="1">
              <a:off x="316558" y="2748239"/>
              <a:ext cx="685828" cy="38094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9" name="PROJ"/>
            <p:cNvSpPr txBox="1"/>
            <p:nvPr/>
          </p:nvSpPr>
          <p:spPr>
            <a:xfrm>
              <a:off x="0" y="4818060"/>
              <a:ext cx="711275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PROJ</a:t>
              </a:r>
            </a:p>
          </p:txBody>
        </p:sp>
        <p:sp>
          <p:nvSpPr>
            <p:cNvPr id="1110" name="ASG"/>
            <p:cNvSpPr txBox="1"/>
            <p:nvPr/>
          </p:nvSpPr>
          <p:spPr>
            <a:xfrm>
              <a:off x="2915005" y="4272034"/>
              <a:ext cx="584362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ASG</a:t>
              </a:r>
            </a:p>
          </p:txBody>
        </p:sp>
        <p:sp>
          <p:nvSpPr>
            <p:cNvPr id="1111" name="EMP"/>
            <p:cNvSpPr txBox="1"/>
            <p:nvPr/>
          </p:nvSpPr>
          <p:spPr>
            <a:xfrm>
              <a:off x="1832448" y="4841869"/>
              <a:ext cx="596975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defTabSz="457200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EMP</a:t>
              </a:r>
            </a:p>
          </p:txBody>
        </p:sp>
        <p:sp>
          <p:nvSpPr>
            <p:cNvPr id="1112" name="Line"/>
            <p:cNvSpPr/>
            <p:nvPr/>
          </p:nvSpPr>
          <p:spPr>
            <a:xfrm flipV="1">
              <a:off x="1154790" y="3949814"/>
              <a:ext cx="685828" cy="38095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3" name="Line"/>
            <p:cNvSpPr/>
            <p:nvPr/>
          </p:nvSpPr>
          <p:spPr>
            <a:xfrm flipH="1" flipV="1">
              <a:off x="1365937" y="4499016"/>
              <a:ext cx="698527" cy="38094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4" name="Line"/>
            <p:cNvSpPr/>
            <p:nvPr/>
          </p:nvSpPr>
          <p:spPr>
            <a:xfrm flipH="1" flipV="1">
              <a:off x="2297834" y="3972036"/>
              <a:ext cx="850934" cy="342855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5" name="Line"/>
            <p:cNvSpPr/>
            <p:nvPr/>
          </p:nvSpPr>
          <p:spPr>
            <a:xfrm flipV="1">
              <a:off x="316558" y="4483143"/>
              <a:ext cx="685828" cy="38094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6" name="×"/>
            <p:cNvSpPr txBox="1"/>
            <p:nvPr/>
          </p:nvSpPr>
          <p:spPr>
            <a:xfrm>
              <a:off x="1007007" y="4204001"/>
              <a:ext cx="375907" cy="472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 sz="2500">
                  <a:latin typeface="Book Antiqua"/>
                  <a:ea typeface="Book Antiqua"/>
                  <a:cs typeface="Book Antiqua"/>
                  <a:sym typeface="Book Antiqua"/>
                </a:defRPr>
              </a:lvl1pPr>
            </a:lstStyle>
            <a:p>
              <a:pPr/>
              <a:r>
                <a:t>× </a:t>
              </a:r>
            </a:p>
          </p:txBody>
        </p:sp>
        <p:sp>
          <p:nvSpPr>
            <p:cNvPr id="1117" name="▷◁ PNO"/>
            <p:cNvSpPr txBox="1"/>
            <p:nvPr/>
          </p:nvSpPr>
          <p:spPr>
            <a:xfrm>
              <a:off x="1898650" y="0"/>
              <a:ext cx="639764" cy="7979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450" tIns="44450" rIns="44450" bIns="44450" numCol="1" anchor="t">
              <a:spAutoFit/>
            </a:bodyPr>
            <a:lstStyle/>
            <a:p>
              <a:pPr defTabSz="457200">
                <a:defRPr sz="2000">
                  <a:latin typeface="MS PGothic"/>
                  <a:ea typeface="MS PGothic"/>
                  <a:cs typeface="MS PGothic"/>
                  <a:sym typeface="MS PGothic"/>
                </a:defRPr>
              </a:pPr>
              <a:r>
                <a:t>▷◁</a:t>
              </a:r>
              <a:r>
                <a:rPr sz="1800"/>
                <a:t> </a:t>
              </a:r>
              <a:r>
                <a:rPr baseline="-25000" sz="1800">
                  <a:latin typeface="Arial"/>
                  <a:ea typeface="Arial"/>
                  <a:cs typeface="Arial"/>
                  <a:sym typeface="Arial"/>
                </a:rPr>
                <a:t>PNO</a:t>
              </a:r>
            </a:p>
          </p:txBody>
        </p:sp>
      </p:grpSp>
      <p:sp>
        <p:nvSpPr>
          <p:cNvPr id="1119" name="▷◁ ENO"/>
          <p:cNvSpPr txBox="1"/>
          <p:nvPr/>
        </p:nvSpPr>
        <p:spPr>
          <a:xfrm>
            <a:off x="6242047" y="1768475"/>
            <a:ext cx="700094" cy="852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47" tIns="44447" rIns="44447" bIns="44447">
            <a:spAutoFit/>
          </a:bodyPr>
          <a:lstStyle/>
          <a:p>
            <a:pPr defTabSz="457200">
              <a:defRPr sz="2000">
                <a:latin typeface="MS PGothic"/>
                <a:ea typeface="MS PGothic"/>
                <a:cs typeface="MS PGothic"/>
                <a:sym typeface="MS PGothic"/>
              </a:defRPr>
            </a:pPr>
            <a:r>
              <a:t>▷◁ </a:t>
            </a:r>
            <a:r>
              <a:rPr baseline="-25000">
                <a:latin typeface="Arial"/>
                <a:ea typeface="Arial"/>
                <a:cs typeface="Arial"/>
                <a:sym typeface="Arial"/>
              </a:rPr>
              <a:t>ENO</a:t>
            </a:r>
          </a:p>
        </p:txBody>
      </p:sp>
      <p:sp>
        <p:nvSpPr>
          <p:cNvPr id="1120" name="▷◁ PNO"/>
          <p:cNvSpPr txBox="1"/>
          <p:nvPr/>
        </p:nvSpPr>
        <p:spPr>
          <a:xfrm>
            <a:off x="6157910" y="3554412"/>
            <a:ext cx="828681" cy="79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47" tIns="44447" rIns="44447" bIns="44447">
            <a:spAutoFit/>
          </a:bodyPr>
          <a:lstStyle/>
          <a:p>
            <a:pPr defTabSz="457200">
              <a:defRPr sz="2000">
                <a:latin typeface="MS PGothic"/>
                <a:ea typeface="MS PGothic"/>
                <a:cs typeface="MS PGothic"/>
                <a:sym typeface="MS PGothic"/>
              </a:defRPr>
            </a:pPr>
            <a:r>
              <a:t>▷◁</a:t>
            </a:r>
            <a:r>
              <a:rPr sz="1800"/>
              <a:t> </a:t>
            </a:r>
            <a:r>
              <a:rPr baseline="-25000" sz="1800">
                <a:latin typeface="Arial"/>
                <a:ea typeface="Arial"/>
                <a:cs typeface="Arial"/>
                <a:sym typeface="Arial"/>
              </a:rPr>
              <a:t>PNO</a:t>
            </a:r>
          </a:p>
        </p:txBody>
      </p:sp>
      <p:sp>
        <p:nvSpPr>
          <p:cNvPr id="1121" name="▷◁ ENO"/>
          <p:cNvSpPr txBox="1"/>
          <p:nvPr/>
        </p:nvSpPr>
        <p:spPr>
          <a:xfrm>
            <a:off x="7105647" y="2992437"/>
            <a:ext cx="700094" cy="852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47" tIns="44447" rIns="44447" bIns="44447">
            <a:spAutoFit/>
          </a:bodyPr>
          <a:lstStyle/>
          <a:p>
            <a:pPr defTabSz="457200">
              <a:defRPr sz="2000">
                <a:latin typeface="MS PGothic"/>
                <a:ea typeface="MS PGothic"/>
                <a:cs typeface="MS PGothic"/>
                <a:sym typeface="MS PGothic"/>
              </a:defRPr>
            </a:pPr>
            <a:r>
              <a:t>▷◁ </a:t>
            </a:r>
            <a:r>
              <a:rPr baseline="-25000">
                <a:latin typeface="Arial"/>
                <a:ea typeface="Arial"/>
                <a:cs typeface="Arial"/>
                <a:sym typeface="Arial"/>
              </a:rPr>
              <a:t>ENO</a:t>
            </a:r>
          </a:p>
        </p:txBody>
      </p:sp>
      <p:sp>
        <p:nvSpPr>
          <p:cNvPr id="1122" name="▷◁ ENO,PNO"/>
          <p:cNvSpPr txBox="1"/>
          <p:nvPr/>
        </p:nvSpPr>
        <p:spPr>
          <a:xfrm>
            <a:off x="6961185" y="4683125"/>
            <a:ext cx="1204918" cy="852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447" tIns="44447" rIns="44447" bIns="44447">
            <a:spAutoFit/>
          </a:bodyPr>
          <a:lstStyle/>
          <a:p>
            <a:pPr defTabSz="457200">
              <a:defRPr sz="2000">
                <a:latin typeface="MS PGothic"/>
                <a:ea typeface="MS PGothic"/>
                <a:cs typeface="MS PGothic"/>
                <a:sym typeface="MS PGothic"/>
              </a:defRPr>
            </a:pPr>
            <a:r>
              <a:t>▷◁ </a:t>
            </a:r>
            <a:r>
              <a:rPr baseline="-25000">
                <a:latin typeface="Arial"/>
                <a:ea typeface="Arial"/>
                <a:cs typeface="Arial"/>
                <a:sym typeface="Arial"/>
              </a:rPr>
              <a:t>ENO,PNO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earch Space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Search Space</a:t>
            </a:r>
          </a:p>
        </p:txBody>
      </p:sp>
      <p:sp>
        <p:nvSpPr>
          <p:cNvPr id="1125" name="How to Reduce the Search Space ?"/>
          <p:cNvSpPr txBox="1"/>
          <p:nvPr>
            <p:ph type="body" sz="quarter" idx="4294967295"/>
          </p:nvPr>
        </p:nvSpPr>
        <p:spPr>
          <a:xfrm>
            <a:off x="688975" y="2730500"/>
            <a:ext cx="7772400" cy="6524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 defTabSz="621791">
              <a:lnSpc>
                <a:spcPct val="80000"/>
              </a:lnSpc>
              <a:spcBef>
                <a:spcPts val="800"/>
              </a:spcBef>
              <a:buSzTx/>
              <a:buNone/>
              <a:defRPr sz="3672">
                <a:solidFill>
                  <a:srgbClr val="FF0000"/>
                </a:solidFill>
              </a:defRPr>
            </a:lvl1pPr>
          </a:lstStyle>
          <a:p>
            <a:pPr/>
            <a:r>
              <a:t>How to Reduce the Search Space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earch Space"/>
          <p:cNvSpPr txBox="1"/>
          <p:nvPr>
            <p:ph type="title" idx="4294967295"/>
          </p:nvPr>
        </p:nvSpPr>
        <p:spPr>
          <a:xfrm>
            <a:off x="685800" y="787399"/>
            <a:ext cx="7772400" cy="1143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Search Space</a:t>
            </a:r>
          </a:p>
        </p:txBody>
      </p:sp>
      <p:sp>
        <p:nvSpPr>
          <p:cNvPr id="1128" name="Restrict by means of heuristics…"/>
          <p:cNvSpPr txBox="1"/>
          <p:nvPr>
            <p:ph type="body" sz="half" idx="4294967295"/>
          </p:nvPr>
        </p:nvSpPr>
        <p:spPr>
          <a:xfrm>
            <a:off x="698500" y="1765300"/>
            <a:ext cx="7772400" cy="18367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SzPct val="95000"/>
              <a:buChar char="■"/>
              <a:defRPr sz="2400"/>
            </a:pPr>
            <a:r>
              <a:t>Restrict by means of heuristics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2000"/>
            </a:pPr>
            <a:r>
              <a:t>Perform unary operations before binary operations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buChar char="•"/>
              <a:defRPr sz="2000"/>
            </a:pPr>
            <a:r>
              <a:t>…</a:t>
            </a:r>
          </a:p>
          <a:p>
            <a:pPr>
              <a:lnSpc>
                <a:spcPct val="80000"/>
              </a:lnSpc>
              <a:spcBef>
                <a:spcPts val="500"/>
              </a:spcBef>
              <a:buSzPct val="95000"/>
              <a:buChar char="■"/>
              <a:defRPr sz="2400"/>
            </a:pPr>
            <a:r>
              <a:t>Restrict the shape of the join tree</a:t>
            </a:r>
          </a:p>
          <a:p>
            <a:pPr lvl="1" marL="742950" indent="-285750">
              <a:lnSpc>
                <a:spcPct val="80000"/>
              </a:lnSpc>
              <a:spcBef>
                <a:spcPts val="0"/>
              </a:spcBef>
              <a:defRPr sz="2000"/>
            </a:pPr>
            <a:r>
              <a:t>Consider only linear trees, ignore bushy ones</a:t>
            </a:r>
          </a:p>
        </p:txBody>
      </p:sp>
      <p:sp>
        <p:nvSpPr>
          <p:cNvPr id="1129" name="Linear Join Tree"/>
          <p:cNvSpPr txBox="1"/>
          <p:nvPr/>
        </p:nvSpPr>
        <p:spPr>
          <a:xfrm>
            <a:off x="1806254" y="3721100"/>
            <a:ext cx="1743404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8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Linear Join Tree</a:t>
            </a:r>
          </a:p>
        </p:txBody>
      </p:sp>
      <p:sp>
        <p:nvSpPr>
          <p:cNvPr id="1130" name="Bushy Join Tree"/>
          <p:cNvSpPr txBox="1"/>
          <p:nvPr/>
        </p:nvSpPr>
        <p:spPr>
          <a:xfrm>
            <a:off x="5308279" y="3721100"/>
            <a:ext cx="1743293" cy="35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800">
                <a:solidFill>
                  <a:srgbClr val="00999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Bushy Join Tree</a:t>
            </a:r>
          </a:p>
        </p:txBody>
      </p:sp>
      <p:sp>
        <p:nvSpPr>
          <p:cNvPr id="1131" name="R2"/>
          <p:cNvSpPr txBox="1"/>
          <p:nvPr/>
        </p:nvSpPr>
        <p:spPr>
          <a:xfrm>
            <a:off x="1997072" y="5976937"/>
            <a:ext cx="351442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2</a:t>
            </a:r>
          </a:p>
        </p:txBody>
      </p:sp>
      <p:sp>
        <p:nvSpPr>
          <p:cNvPr id="1132" name="R1"/>
          <p:cNvSpPr txBox="1"/>
          <p:nvPr/>
        </p:nvSpPr>
        <p:spPr>
          <a:xfrm>
            <a:off x="811209" y="5976937"/>
            <a:ext cx="351443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1</a:t>
            </a:r>
          </a:p>
        </p:txBody>
      </p:sp>
      <p:sp>
        <p:nvSpPr>
          <p:cNvPr id="1133" name="Line"/>
          <p:cNvSpPr/>
          <p:nvPr/>
        </p:nvSpPr>
        <p:spPr>
          <a:xfrm flipV="1">
            <a:off x="990600" y="5562599"/>
            <a:ext cx="457201" cy="4572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34" name="Line"/>
          <p:cNvSpPr/>
          <p:nvPr/>
        </p:nvSpPr>
        <p:spPr>
          <a:xfrm flipH="1" flipV="1">
            <a:off x="1676399" y="5562599"/>
            <a:ext cx="457201" cy="4572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35" name="Line"/>
          <p:cNvSpPr/>
          <p:nvPr/>
        </p:nvSpPr>
        <p:spPr>
          <a:xfrm flipV="1">
            <a:off x="1620837" y="4903787"/>
            <a:ext cx="457201" cy="4572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36" name="R3"/>
          <p:cNvSpPr txBox="1"/>
          <p:nvPr/>
        </p:nvSpPr>
        <p:spPr>
          <a:xfrm>
            <a:off x="2606672" y="5334000"/>
            <a:ext cx="351442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3</a:t>
            </a:r>
          </a:p>
        </p:txBody>
      </p:sp>
      <p:sp>
        <p:nvSpPr>
          <p:cNvPr id="1137" name="Line"/>
          <p:cNvSpPr/>
          <p:nvPr/>
        </p:nvSpPr>
        <p:spPr>
          <a:xfrm flipH="1" flipV="1">
            <a:off x="2286000" y="4919662"/>
            <a:ext cx="457201" cy="4572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38" name="Line"/>
          <p:cNvSpPr/>
          <p:nvPr/>
        </p:nvSpPr>
        <p:spPr>
          <a:xfrm flipV="1">
            <a:off x="2286000" y="4249737"/>
            <a:ext cx="457201" cy="4572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39" name="R4"/>
          <p:cNvSpPr txBox="1"/>
          <p:nvPr/>
        </p:nvSpPr>
        <p:spPr>
          <a:xfrm>
            <a:off x="3292472" y="4681537"/>
            <a:ext cx="351442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4</a:t>
            </a:r>
          </a:p>
        </p:txBody>
      </p:sp>
      <p:sp>
        <p:nvSpPr>
          <p:cNvPr id="1140" name="Line"/>
          <p:cNvSpPr/>
          <p:nvPr/>
        </p:nvSpPr>
        <p:spPr>
          <a:xfrm flipH="1" flipV="1">
            <a:off x="2971800" y="4267199"/>
            <a:ext cx="457201" cy="4572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41" name="R2"/>
          <p:cNvSpPr txBox="1"/>
          <p:nvPr/>
        </p:nvSpPr>
        <p:spPr>
          <a:xfrm>
            <a:off x="5959472" y="5976937"/>
            <a:ext cx="351442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2</a:t>
            </a:r>
          </a:p>
        </p:txBody>
      </p:sp>
      <p:sp>
        <p:nvSpPr>
          <p:cNvPr id="1142" name="R1"/>
          <p:cNvSpPr txBox="1"/>
          <p:nvPr/>
        </p:nvSpPr>
        <p:spPr>
          <a:xfrm>
            <a:off x="4773610" y="5976937"/>
            <a:ext cx="351442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1</a:t>
            </a:r>
          </a:p>
        </p:txBody>
      </p:sp>
      <p:sp>
        <p:nvSpPr>
          <p:cNvPr id="1143" name="Line"/>
          <p:cNvSpPr/>
          <p:nvPr/>
        </p:nvSpPr>
        <p:spPr>
          <a:xfrm flipV="1">
            <a:off x="4953000" y="5562599"/>
            <a:ext cx="457201" cy="4572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44" name="Line"/>
          <p:cNvSpPr/>
          <p:nvPr/>
        </p:nvSpPr>
        <p:spPr>
          <a:xfrm flipH="1" flipV="1">
            <a:off x="5638800" y="5562599"/>
            <a:ext cx="457201" cy="4572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45" name="R4"/>
          <p:cNvSpPr txBox="1"/>
          <p:nvPr/>
        </p:nvSpPr>
        <p:spPr>
          <a:xfrm>
            <a:off x="7712072" y="5976937"/>
            <a:ext cx="351442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4</a:t>
            </a:r>
          </a:p>
        </p:txBody>
      </p:sp>
      <p:sp>
        <p:nvSpPr>
          <p:cNvPr id="1146" name="R3"/>
          <p:cNvSpPr txBox="1"/>
          <p:nvPr/>
        </p:nvSpPr>
        <p:spPr>
          <a:xfrm>
            <a:off x="6526210" y="5976937"/>
            <a:ext cx="351442" cy="39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47" tIns="44447" rIns="44447" bIns="44447">
            <a:spAutoFit/>
          </a:bodyPr>
          <a:lstStyle/>
          <a:p>
            <a:pPr defTabSz="457200">
              <a:defRPr i="1" sz="1800">
                <a:latin typeface="Arial"/>
                <a:ea typeface="Arial"/>
                <a:cs typeface="Arial"/>
                <a:sym typeface="Arial"/>
              </a:defRPr>
            </a:pPr>
            <a:r>
              <a:t>R</a:t>
            </a:r>
            <a:r>
              <a:rPr baseline="-25000" i="0"/>
              <a:t>3</a:t>
            </a:r>
          </a:p>
        </p:txBody>
      </p:sp>
      <p:sp>
        <p:nvSpPr>
          <p:cNvPr id="1147" name="Line"/>
          <p:cNvSpPr/>
          <p:nvPr/>
        </p:nvSpPr>
        <p:spPr>
          <a:xfrm flipV="1">
            <a:off x="6705599" y="5562599"/>
            <a:ext cx="457201" cy="4572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48" name="Line"/>
          <p:cNvSpPr/>
          <p:nvPr/>
        </p:nvSpPr>
        <p:spPr>
          <a:xfrm flipH="1" flipV="1">
            <a:off x="7391399" y="5562599"/>
            <a:ext cx="457201" cy="4572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49" name="Line"/>
          <p:cNvSpPr/>
          <p:nvPr/>
        </p:nvSpPr>
        <p:spPr>
          <a:xfrm flipV="1">
            <a:off x="5562599" y="4724400"/>
            <a:ext cx="685801" cy="68580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50" name="Line"/>
          <p:cNvSpPr/>
          <p:nvPr/>
        </p:nvSpPr>
        <p:spPr>
          <a:xfrm flipH="1" flipV="1">
            <a:off x="6553199" y="4724400"/>
            <a:ext cx="685801" cy="68580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51" name="⋈"/>
          <p:cNvSpPr txBox="1"/>
          <p:nvPr/>
        </p:nvSpPr>
        <p:spPr>
          <a:xfrm>
            <a:off x="2734941" y="3933825"/>
            <a:ext cx="378825" cy="417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800">
                <a:latin typeface="MS PGothic"/>
                <a:ea typeface="MS PGothic"/>
                <a:cs typeface="MS PGothic"/>
                <a:sym typeface="MS PGothic"/>
              </a:defRPr>
            </a:lvl1pPr>
          </a:lstStyle>
          <a:p>
            <a:pPr/>
            <a:r>
              <a:t>⋈</a:t>
            </a:r>
          </a:p>
        </p:txBody>
      </p:sp>
      <p:sp>
        <p:nvSpPr>
          <p:cNvPr id="1152" name="⋈"/>
          <p:cNvSpPr txBox="1"/>
          <p:nvPr/>
        </p:nvSpPr>
        <p:spPr>
          <a:xfrm>
            <a:off x="2057079" y="4581525"/>
            <a:ext cx="378824" cy="417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800">
                <a:latin typeface="MS PGothic"/>
                <a:ea typeface="MS PGothic"/>
                <a:cs typeface="MS PGothic"/>
                <a:sym typeface="MS PGothic"/>
              </a:defRPr>
            </a:lvl1pPr>
          </a:lstStyle>
          <a:p>
            <a:pPr/>
            <a:r>
              <a:t>⋈</a:t>
            </a:r>
          </a:p>
        </p:txBody>
      </p:sp>
      <p:sp>
        <p:nvSpPr>
          <p:cNvPr id="1153" name="⋈"/>
          <p:cNvSpPr txBox="1"/>
          <p:nvPr/>
        </p:nvSpPr>
        <p:spPr>
          <a:xfrm>
            <a:off x="1428429" y="5229225"/>
            <a:ext cx="378824" cy="417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800">
                <a:latin typeface="MS PGothic"/>
                <a:ea typeface="MS PGothic"/>
                <a:cs typeface="MS PGothic"/>
                <a:sym typeface="MS PGothic"/>
              </a:defRPr>
            </a:lvl1pPr>
          </a:lstStyle>
          <a:p>
            <a:pPr/>
            <a:r>
              <a:t>⋈</a:t>
            </a:r>
          </a:p>
        </p:txBody>
      </p:sp>
      <p:sp>
        <p:nvSpPr>
          <p:cNvPr id="1154" name="⋈"/>
          <p:cNvSpPr txBox="1"/>
          <p:nvPr/>
        </p:nvSpPr>
        <p:spPr>
          <a:xfrm>
            <a:off x="6273479" y="4365625"/>
            <a:ext cx="378824" cy="417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800">
                <a:latin typeface="MS PGothic"/>
                <a:ea typeface="MS PGothic"/>
                <a:cs typeface="MS PGothic"/>
                <a:sym typeface="MS PGothic"/>
              </a:defRPr>
            </a:lvl1pPr>
          </a:lstStyle>
          <a:p>
            <a:pPr/>
            <a:r>
              <a:t>⋈</a:t>
            </a:r>
          </a:p>
        </p:txBody>
      </p:sp>
      <p:sp>
        <p:nvSpPr>
          <p:cNvPr id="1155" name="⋈"/>
          <p:cNvSpPr txBox="1"/>
          <p:nvPr/>
        </p:nvSpPr>
        <p:spPr>
          <a:xfrm>
            <a:off x="5405116" y="5229225"/>
            <a:ext cx="378825" cy="417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800">
                <a:latin typeface="MS PGothic"/>
                <a:ea typeface="MS PGothic"/>
                <a:cs typeface="MS PGothic"/>
                <a:sym typeface="MS PGothic"/>
              </a:defRPr>
            </a:lvl1pPr>
          </a:lstStyle>
          <a:p>
            <a:pPr/>
            <a:r>
              <a:t>⋈</a:t>
            </a:r>
          </a:p>
        </p:txBody>
      </p:sp>
      <p:sp>
        <p:nvSpPr>
          <p:cNvPr id="1156" name="⋈"/>
          <p:cNvSpPr txBox="1"/>
          <p:nvPr/>
        </p:nvSpPr>
        <p:spPr>
          <a:xfrm>
            <a:off x="7138667" y="5229225"/>
            <a:ext cx="378824" cy="417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800">
                <a:latin typeface="MS PGothic"/>
                <a:ea typeface="MS PGothic"/>
                <a:cs typeface="MS PGothic"/>
                <a:sym typeface="MS PGothic"/>
              </a:defRPr>
            </a:lvl1pPr>
          </a:lstStyle>
          <a:p>
            <a:pPr/>
            <a:r>
              <a:t>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yriad Pro Light"/>
            <a:ea typeface="Myriad Pro Light"/>
            <a:cs typeface="Myriad Pro Light"/>
            <a:sym typeface="Myriad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yriad Pro Light"/>
            <a:ea typeface="Myriad Pro Light"/>
            <a:cs typeface="Myriad Pro Light"/>
            <a:sym typeface="Myriad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yriad Pro Light"/>
            <a:ea typeface="Myriad Pro Light"/>
            <a:cs typeface="Myriad Pro Light"/>
            <a:sym typeface="Myriad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yriad Pro Light"/>
            <a:ea typeface="Myriad Pro Light"/>
            <a:cs typeface="Myriad Pro Light"/>
            <a:sym typeface="Myriad Pr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