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3"/>
  </p:sldMasterIdLst>
  <p:notesMasterIdLst>
    <p:notesMasterId r:id="rId15"/>
  </p:notesMasterIdLst>
  <p:sldIdLst>
    <p:sldId id="256" r:id="rId4"/>
    <p:sldId id="387" r:id="rId5"/>
    <p:sldId id="396" r:id="rId6"/>
    <p:sldId id="397" r:id="rId7"/>
    <p:sldId id="388" r:id="rId8"/>
    <p:sldId id="389" r:id="rId9"/>
    <p:sldId id="390" r:id="rId10"/>
    <p:sldId id="394" r:id="rId11"/>
    <p:sldId id="391" r:id="rId12"/>
    <p:sldId id="392" r:id="rId13"/>
    <p:sldId id="395" r:id="rId1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2900D-E245-43A8-B373-78251A53C7CB}" v="2" dt="2023-03-04T10:55:54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am Gupta" userId="S::20d170037@iitb.ac.in::eb8a29f7-5eb9-4a02-88a8-c0a895b78905" providerId="AD" clId="Web-{9382900D-E245-43A8-B373-78251A53C7CB}"/>
    <pc:docChg chg="modSld">
      <pc:chgData name="Saksham Gupta" userId="S::20d170037@iitb.ac.in::eb8a29f7-5eb9-4a02-88a8-c0a895b78905" providerId="AD" clId="Web-{9382900D-E245-43A8-B373-78251A53C7CB}" dt="2023-03-04T10:55:54.553" v="1" actId="20577"/>
      <pc:docMkLst>
        <pc:docMk/>
      </pc:docMkLst>
      <pc:sldChg chg="modSp">
        <pc:chgData name="Saksham Gupta" userId="S::20d170037@iitb.ac.in::eb8a29f7-5eb9-4a02-88a8-c0a895b78905" providerId="AD" clId="Web-{9382900D-E245-43A8-B373-78251A53C7CB}" dt="2023-03-04T10:55:54.553" v="1" actId="20577"/>
        <pc:sldMkLst>
          <pc:docMk/>
          <pc:sldMk cId="0" sldId="256"/>
        </pc:sldMkLst>
        <pc:spChg chg="mod">
          <ac:chgData name="Saksham Gupta" userId="S::20d170037@iitb.ac.in::eb8a29f7-5eb9-4a02-88a8-c0a895b78905" providerId="AD" clId="Web-{9382900D-E245-43A8-B373-78251A53C7CB}" dt="2023-03-04T10:55:54.553" v="1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84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3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0" y="762000"/>
            <a:ext cx="91440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 </a:t>
            </a:r>
            <a:r>
              <a:rPr lang="en-IN" sz="4400" b="1"/>
              <a:t>Assignment-Discussion</a:t>
            </a:r>
            <a:br>
              <a:rPr lang="en-IN" sz="4400" b="1"/>
            </a:br>
            <a:r>
              <a:rPr lang="en-IN" sz="4400" b="1"/>
              <a:t>POS tagging using (a) </a:t>
            </a:r>
            <a:r>
              <a:rPr lang="en-IN" sz="4400" b="1" err="1"/>
              <a:t>EnCo-DeCo</a:t>
            </a:r>
            <a:r>
              <a:rPr lang="en-IN" sz="4400" b="1"/>
              <a:t>, (b) FFNN-BP</a:t>
            </a:r>
            <a:endParaRPr sz="4400"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&lt;name-1&gt;, &lt;roll no.-1&gt;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sz="3200"/>
              <a:t>&lt;name-2&gt;, &lt;roll no.-2&gt;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Clr>
                <a:srgbClr val="FE8637"/>
              </a:buClr>
              <a:buSzPts val="2240"/>
            </a:pPr>
            <a:r>
              <a:rPr lang="en-IN" sz="3200"/>
              <a:t>…</a:t>
            </a: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&lt;date&gt;</a:t>
            </a: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endParaRPr lang="en-I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Inferencing/Decoding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Marking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1. Demo working- 8/8 + 7/7; two problems (if not, 0)</a:t>
            </a:r>
          </a:p>
          <a:p>
            <a:r>
              <a:rPr lang="en-IN"/>
              <a:t>2. Implemented </a:t>
            </a:r>
            <a:r>
              <a:rPr lang="en-IN" err="1"/>
              <a:t>EnCo-DeCo</a:t>
            </a:r>
            <a:r>
              <a:rPr lang="en-IN"/>
              <a:t> and Clarity on the approach- 5/5</a:t>
            </a:r>
          </a:p>
          <a:p>
            <a:r>
              <a:rPr lang="en-IN"/>
              <a:t>3. Implemented FFNN-BP and Clarity on the approach- 5/5</a:t>
            </a:r>
          </a:p>
          <a:p>
            <a:r>
              <a:rPr lang="en-IN"/>
              <a:t>4. Confusion matrix drawn and error analysed- 5/5 + 5/5 (both approaches)</a:t>
            </a:r>
          </a:p>
          <a:p>
            <a:r>
              <a:rPr lang="en-IN"/>
              <a:t>5. Overall F-score &gt; 90- 10/10, &gt;80 &amp; &lt;=90- 8/10, else 6/10</a:t>
            </a:r>
          </a:p>
          <a:p>
            <a:r>
              <a:rPr lang="en-IN"/>
              <a:t>6. Unknown word handling- done (5/5; else 0)</a:t>
            </a:r>
          </a:p>
        </p:txBody>
      </p:sp>
    </p:spTree>
    <p:extLst>
      <p:ext uri="{BB962C8B-B14F-4D97-AF65-F5344CB8AC3E}">
        <p14:creationId xmlns:p14="http://schemas.microsoft.com/office/powerpoint/2010/main" val="21071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876"/>
          </a:xfrm>
        </p:spPr>
        <p:txBody>
          <a:bodyPr/>
          <a:lstStyle/>
          <a:p>
            <a:r>
              <a:rPr lang="en-IN"/>
              <a:t>Problem Statement: </a:t>
            </a:r>
            <a:r>
              <a:rPr lang="en-IN" b="1"/>
              <a:t>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6" y="1045030"/>
            <a:ext cx="9056914" cy="5081134"/>
          </a:xfrm>
        </p:spPr>
        <p:txBody>
          <a:bodyPr/>
          <a:lstStyle/>
          <a:p>
            <a:r>
              <a:rPr lang="en-IN"/>
              <a:t>Given a sequence of words, produce the POS tag sequence</a:t>
            </a:r>
          </a:p>
          <a:p>
            <a:endParaRPr lang="en-IN"/>
          </a:p>
          <a:p>
            <a:r>
              <a:rPr lang="en-IN"/>
              <a:t>Technique to be used: Encoder-decoder (use standard word vectors); </a:t>
            </a:r>
            <a:r>
              <a:rPr lang="en-IN">
                <a:solidFill>
                  <a:srgbClr val="FF0000"/>
                </a:solidFill>
              </a:rPr>
              <a:t>anything other than transformer</a:t>
            </a:r>
          </a:p>
          <a:p>
            <a:endParaRPr lang="en-IN"/>
          </a:p>
          <a:p>
            <a:r>
              <a:rPr lang="en-IN"/>
              <a:t>Use Universal Tag Set (12 in number); &lt;list the tags&gt;</a:t>
            </a:r>
          </a:p>
          <a:p>
            <a:endParaRPr lang="en-IN"/>
          </a:p>
          <a:p>
            <a:r>
              <a:rPr lang="en-IN"/>
              <a:t>5-fold cross validation </a:t>
            </a:r>
          </a:p>
        </p:txBody>
      </p:sp>
    </p:spTree>
    <p:extLst>
      <p:ext uri="{BB962C8B-B14F-4D97-AF65-F5344CB8AC3E}">
        <p14:creationId xmlns:p14="http://schemas.microsoft.com/office/powerpoint/2010/main" val="186784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Statement: </a:t>
            </a:r>
            <a:r>
              <a:rPr lang="en-IN" b="1"/>
              <a:t>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Given a sequence of words, produce the POS tag sequence</a:t>
            </a:r>
          </a:p>
          <a:p>
            <a:endParaRPr lang="en-IN"/>
          </a:p>
          <a:p>
            <a:r>
              <a:rPr lang="en-IN"/>
              <a:t>Technique to be used: word2vec vectors, FFNN and BP (use libraries)</a:t>
            </a:r>
          </a:p>
          <a:p>
            <a:endParaRPr lang="en-IN"/>
          </a:p>
          <a:p>
            <a:r>
              <a:rPr lang="en-IN"/>
              <a:t>Use Universal Tag Set (12 in number); &lt;list the tags&gt;</a:t>
            </a:r>
          </a:p>
          <a:p>
            <a:endParaRPr lang="en-IN"/>
          </a:p>
          <a:p>
            <a:r>
              <a:rPr lang="en-IN"/>
              <a:t>5-fold cross validation </a:t>
            </a:r>
          </a:p>
          <a:p>
            <a:endParaRPr lang="en-IN"/>
          </a:p>
          <a:p>
            <a:r>
              <a:rPr lang="en-IN">
                <a:solidFill>
                  <a:srgbClr val="FF0000"/>
                </a:solidFill>
              </a:rPr>
              <a:t>Compare with </a:t>
            </a:r>
            <a:r>
              <a:rPr lang="en-IN" err="1">
                <a:solidFill>
                  <a:srgbClr val="FF0000"/>
                </a:solidFill>
              </a:rPr>
              <a:t>EnCoder-DeCoder</a:t>
            </a:r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1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Experimental Setup (give details)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/>
              <a:t>Platform and library used</a:t>
            </a:r>
          </a:p>
          <a:p>
            <a:r>
              <a:rPr lang="en-US"/>
              <a:t>&lt;Embedding dimension, no. of iterations, learning rate&gt;</a:t>
            </a:r>
          </a:p>
          <a:p>
            <a:r>
              <a:rPr lang="en-US"/>
              <a:t>Anything else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Overall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708525"/>
          </a:xfrm>
        </p:spPr>
        <p:txBody>
          <a:bodyPr/>
          <a:lstStyle/>
          <a:p>
            <a:r>
              <a:rPr lang="en-IN" sz="3600"/>
              <a:t>Precision</a:t>
            </a:r>
          </a:p>
          <a:p>
            <a:r>
              <a:rPr lang="en-IN" sz="3600"/>
              <a:t>Recall</a:t>
            </a:r>
          </a:p>
          <a:p>
            <a:r>
              <a:rPr lang="en-IN" sz="3600"/>
              <a:t>F-score (3 values)</a:t>
            </a:r>
          </a:p>
          <a:p>
            <a:pPr lvl="1"/>
            <a:r>
              <a:rPr lang="en-IN" sz="3600"/>
              <a:t>F1-score</a:t>
            </a:r>
          </a:p>
          <a:p>
            <a:pPr lvl="1"/>
            <a:r>
              <a:rPr lang="en-IN" sz="3600"/>
              <a:t>F0.5-score</a:t>
            </a:r>
          </a:p>
          <a:p>
            <a:pPr lvl="1"/>
            <a:r>
              <a:rPr lang="en-IN" sz="3600"/>
              <a:t>F2-score</a:t>
            </a:r>
          </a:p>
        </p:txBody>
      </p:sp>
    </p:spTree>
    <p:extLst>
      <p:ext uri="{BB962C8B-B14F-4D97-AF65-F5344CB8AC3E}">
        <p14:creationId xmlns:p14="http://schemas.microsoft.com/office/powerpoint/2010/main" val="22710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 POS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Tag1: P, R, F1</a:t>
            </a:r>
          </a:p>
          <a:p>
            <a:r>
              <a:rPr lang="en-IN"/>
              <a:t>Tag2: P, R, F1</a:t>
            </a:r>
          </a:p>
          <a:p>
            <a:r>
              <a:rPr lang="en-IN"/>
              <a:t>…</a:t>
            </a:r>
          </a:p>
          <a:p>
            <a:r>
              <a:rPr lang="en-IN"/>
              <a:t>…</a:t>
            </a:r>
          </a:p>
          <a:p>
            <a:r>
              <a:rPr lang="en-IN"/>
              <a:t>Tag-12: P, R, F1</a:t>
            </a:r>
          </a:p>
        </p:txBody>
      </p:sp>
    </p:spTree>
    <p:extLst>
      <p:ext uri="{BB962C8B-B14F-4D97-AF65-F5344CB8AC3E}">
        <p14:creationId xmlns:p14="http://schemas.microsoft.com/office/powerpoint/2010/main" val="308446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584"/>
            <a:ext cx="9208008" cy="2112582"/>
          </a:xfrm>
        </p:spPr>
        <p:txBody>
          <a:bodyPr/>
          <a:lstStyle/>
          <a:p>
            <a:r>
              <a:rPr lang="en-IN"/>
              <a:t>Confusion Matrix (12 X 12) (can give heat map) </a:t>
            </a:r>
            <a:r>
              <a:rPr lang="en-IN" sz="2800"/>
              <a:t>(</a:t>
            </a:r>
            <a:r>
              <a:rPr lang="en-IN" sz="2800">
                <a:solidFill>
                  <a:srgbClr val="FF0000"/>
                </a:solidFill>
              </a:rPr>
              <a:t>Comparison between </a:t>
            </a:r>
            <a:r>
              <a:rPr lang="en-IN" sz="2800" err="1">
                <a:solidFill>
                  <a:srgbClr val="FF0000"/>
                </a:solidFill>
              </a:rPr>
              <a:t>EnCo-DeCo</a:t>
            </a:r>
            <a:r>
              <a:rPr lang="en-IN" sz="2800">
                <a:solidFill>
                  <a:srgbClr val="FF0000"/>
                </a:solidFill>
              </a:rPr>
              <a:t> and FFNN-BP)</a:t>
            </a:r>
            <a:br>
              <a:rPr lang="en-IN">
                <a:solidFill>
                  <a:srgbClr val="FF0000"/>
                </a:solidFill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5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Interpretation of confusion (error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&lt;list maximal confusions; which tag is confused with which tag most&gt;</a:t>
            </a:r>
          </a:p>
          <a:p>
            <a:endParaRPr lang="en-IN"/>
          </a:p>
          <a:p>
            <a:r>
              <a:rPr lang="en-IN"/>
              <a:t>&lt;try giving reasons&gt;</a:t>
            </a:r>
          </a:p>
          <a:p>
            <a:endParaRPr lang="en-IN"/>
          </a:p>
          <a:p>
            <a:r>
              <a:rPr lang="en-IN">
                <a:solidFill>
                  <a:srgbClr val="FF0000"/>
                </a:solidFill>
              </a:rPr>
              <a:t>Comparison between the two approaches</a:t>
            </a:r>
          </a:p>
        </p:txBody>
      </p:sp>
    </p:spTree>
    <p:extLst>
      <p:ext uri="{BB962C8B-B14F-4D97-AF65-F5344CB8AC3E}">
        <p14:creationId xmlns:p14="http://schemas.microsoft.com/office/powerpoint/2010/main" val="357183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Processing Info (Pre-processing)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&lt;Describe how you obtained the word vectors&gt; </a:t>
            </a:r>
          </a:p>
          <a:p>
            <a:r>
              <a:rPr lang="en-IN"/>
              <a:t>&lt;for example, lower casing, tokenization, etc.&gt; </a:t>
            </a:r>
          </a:p>
        </p:txBody>
      </p:sp>
    </p:spTree>
    <p:extLst>
      <p:ext uri="{BB962C8B-B14F-4D97-AF65-F5344CB8AC3E}">
        <p14:creationId xmlns:p14="http://schemas.microsoft.com/office/powerpoint/2010/main" val="422858061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FDE6DC4C3E7441A64183DE057A2BAA" ma:contentTypeVersion="6" ma:contentTypeDescription="Create a new document." ma:contentTypeScope="" ma:versionID="c591ac829fd6a842b57315d017df7886">
  <xsd:schema xmlns:xsd="http://www.w3.org/2001/XMLSchema" xmlns:xs="http://www.w3.org/2001/XMLSchema" xmlns:p="http://schemas.microsoft.com/office/2006/metadata/properties" xmlns:ns2="cac81463-4e1f-4397-9e87-f1e0a64e8bf2" xmlns:ns3="24fb5c5b-affe-41e6-b9f8-71a280fd7697" targetNamespace="http://schemas.microsoft.com/office/2006/metadata/properties" ma:root="true" ma:fieldsID="ecd0cd87c25717aca89aff4ee79aec62" ns2:_="" ns3:_="">
    <xsd:import namespace="cac81463-4e1f-4397-9e87-f1e0a64e8bf2"/>
    <xsd:import namespace="24fb5c5b-affe-41e6-b9f8-71a280fd76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c81463-4e1f-4397-9e87-f1e0a64e8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b5c5b-affe-41e6-b9f8-71a280fd76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4fb5c5b-affe-41e6-b9f8-71a280fd7697">
      <UserInfo>
        <DisplayName>cs772-2023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AD17D35-68F9-4154-A824-20D6F76C8AEC}">
  <ds:schemaRefs>
    <ds:schemaRef ds:uri="24fb5c5b-affe-41e6-b9f8-71a280fd7697"/>
    <ds:schemaRef ds:uri="cac81463-4e1f-4397-9e87-f1e0a64e8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2917A4F-8924-4F13-B84B-7FDFC6FFF8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17F06D-9125-4683-BB97-70092C1F7163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 Assignment-Discussion POS tagging using (a) EnCo-DeCo, (b) FFNN-BP</vt:lpstr>
      <vt:lpstr>Problem Statement: part 1</vt:lpstr>
      <vt:lpstr>Problem Statement: part 2</vt:lpstr>
      <vt:lpstr>Experimental Setup (give details)</vt:lpstr>
      <vt:lpstr>Overall performance</vt:lpstr>
      <vt:lpstr>Per POS performance</vt:lpstr>
      <vt:lpstr>Confusion Matrix (12 X 12) (can give heat map) (Comparison between EnCo-DeCo and FFNN-BP) </vt:lpstr>
      <vt:lpstr>Interpretation of confusion (error analysis)</vt:lpstr>
      <vt:lpstr>Data Processing Info (Pre-processing)</vt:lpstr>
      <vt:lpstr>Inferencing/Decoding Info</vt:lpstr>
      <vt:lpstr>Marking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Pushpak</dc:creator>
  <cp:revision>1</cp:revision>
  <dcterms:modified xsi:type="dcterms:W3CDTF">2023-03-04T10:56:35Z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0x010100D8FDE6DC4C3E7441A64183DE057A2BAA</vt:lpwstr>
  </property>
</Properties>
</file>