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387" r:id="rId3"/>
    <p:sldId id="406" r:id="rId4"/>
    <p:sldId id="407" r:id="rId5"/>
    <p:sldId id="408" r:id="rId6"/>
    <p:sldId id="414" r:id="rId7"/>
    <p:sldId id="411" r:id="rId8"/>
    <p:sldId id="412" r:id="rId9"/>
    <p:sldId id="410" r:id="rId10"/>
    <p:sldId id="413" r:id="rId1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89"/>
  </p:normalViewPr>
  <p:slideViewPr>
    <p:cSldViewPr snapToGrid="0">
      <p:cViewPr varScale="1">
        <p:scale>
          <a:sx n="70" d="100"/>
          <a:sy n="70" d="100"/>
        </p:scale>
        <p:origin x="12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3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nlp-101-word2vec-skip-gram-and-cbow-93512ee24314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 </a:t>
            </a:r>
            <a:r>
              <a:rPr lang="en-IN" sz="4400" b="1" dirty="0" smtClean="0"/>
              <a:t>Assignment-1 Discussion</a:t>
            </a:r>
            <a:br>
              <a:rPr lang="en-IN" sz="4400" b="1" dirty="0" smtClean="0"/>
            </a:br>
            <a:r>
              <a:rPr lang="en-IN" sz="4400" b="1" dirty="0" smtClean="0"/>
              <a:t>(Word Vectors and Analogy Test)</a:t>
            </a:r>
            <a:endParaRPr sz="4400" dirty="0"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115887" y="32766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 dirty="0" smtClean="0"/>
              <a:t>&lt;name-1&gt;, &lt;roll no.-1&gt;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r>
              <a:rPr lang="en-IN" sz="3200" dirty="0"/>
              <a:t>&lt;</a:t>
            </a:r>
            <a:r>
              <a:rPr lang="en-IN" sz="3200" dirty="0" smtClean="0"/>
              <a:t>name-2&gt;, </a:t>
            </a:r>
            <a:r>
              <a:rPr lang="en-IN" sz="3200" dirty="0"/>
              <a:t>&lt;roll no</a:t>
            </a:r>
            <a:r>
              <a:rPr lang="en-IN" sz="3200" dirty="0" smtClean="0"/>
              <a:t>.-2&gt;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r>
              <a:rPr lang="en-IN" sz="3200" dirty="0" smtClean="0"/>
              <a:t>…</a:t>
            </a: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 dirty="0" smtClean="0"/>
              <a:t>&lt;date&gt;</a:t>
            </a: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IN" dirty="0" smtClean="0"/>
              <a:t>Marking (max 100)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" y="1252728"/>
            <a:ext cx="8933688" cy="4873435"/>
          </a:xfrm>
        </p:spPr>
        <p:txBody>
          <a:bodyPr/>
          <a:lstStyle/>
          <a:p>
            <a:r>
              <a:rPr lang="en-IN" dirty="0" smtClean="0"/>
              <a:t>Data pre-processing: 10 (</a:t>
            </a:r>
            <a:r>
              <a:rPr lang="en-IN" smtClean="0"/>
              <a:t>no pre-processing </a:t>
            </a:r>
            <a:r>
              <a:rPr lang="en-IN" dirty="0" smtClean="0"/>
              <a:t>0)</a:t>
            </a:r>
          </a:p>
          <a:p>
            <a:r>
              <a:rPr lang="en-IN" dirty="0" smtClean="0"/>
              <a:t>Scraping: 20 (respectable size and good scraping strategy full marks)</a:t>
            </a:r>
          </a:p>
          <a:p>
            <a:r>
              <a:rPr lang="en-IN" dirty="0" smtClean="0"/>
              <a:t>Good implementation of BP: 20</a:t>
            </a:r>
          </a:p>
          <a:p>
            <a:r>
              <a:rPr lang="en-IN" dirty="0" smtClean="0"/>
              <a:t>Accuracy: &gt;90: 20 marks; &gt;70-90: 10 marks; &gt;50-70: 5 marks; else 0</a:t>
            </a:r>
          </a:p>
          <a:p>
            <a:r>
              <a:rPr lang="en-IN" dirty="0" smtClean="0"/>
              <a:t>Analysis: 10 marks</a:t>
            </a:r>
          </a:p>
          <a:p>
            <a:r>
              <a:rPr lang="en-IN" dirty="0" smtClean="0"/>
              <a:t>Comparison of CBOW and Skip Gram: 10 marks</a:t>
            </a:r>
          </a:p>
          <a:p>
            <a:r>
              <a:rPr lang="en-IN" dirty="0" smtClean="0"/>
              <a:t>Demo: 10 marks</a:t>
            </a:r>
          </a:p>
          <a:p>
            <a:r>
              <a:rPr lang="en-IN" dirty="0" smtClean="0"/>
              <a:t>Topper of leader board: 5 marks bonus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4819"/>
          </a:xfrm>
        </p:spPr>
        <p:txBody>
          <a:bodyPr/>
          <a:lstStyle/>
          <a:p>
            <a:r>
              <a:rPr lang="en-IN" dirty="0" smtClean="0"/>
              <a:t>Problem </a:t>
            </a:r>
            <a:r>
              <a:rPr lang="en-IN" dirty="0" smtClean="0"/>
              <a:t>Statement 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7058"/>
            <a:ext cx="9056914" cy="5179106"/>
          </a:xfrm>
        </p:spPr>
        <p:txBody>
          <a:bodyPr/>
          <a:lstStyle/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assignment, you will have to implement the backpropagation algorithm from scratch. After implementing backpropagation ab-initio, train </a:t>
            </a:r>
            <a:r>
              <a:rPr lang="en-US" dirty="0" err="1"/>
              <a:t>CBow</a:t>
            </a:r>
            <a:r>
              <a:rPr lang="en-US" dirty="0"/>
              <a:t> and Skip-gram with backpropagation. (</a:t>
            </a:r>
            <a:r>
              <a:rPr lang="en-US" u="sng" dirty="0">
                <a:hlinkClick r:id="rId2"/>
              </a:rPr>
              <a:t>This</a:t>
            </a:r>
            <a:r>
              <a:rPr lang="en-US" dirty="0"/>
              <a:t> link might help as a quick refresher for Skip-gram and </a:t>
            </a:r>
            <a:r>
              <a:rPr lang="en-US" dirty="0" err="1"/>
              <a:t>CBoW</a:t>
            </a:r>
            <a:r>
              <a:rPr lang="en-US" dirty="0"/>
              <a:t>.) </a:t>
            </a:r>
          </a:p>
          <a:p>
            <a:pPr fontAlgn="base"/>
            <a:r>
              <a:rPr lang="en-US" dirty="0"/>
              <a:t>The task is to compare the performance of </a:t>
            </a:r>
            <a:r>
              <a:rPr lang="en-US" dirty="0" err="1"/>
              <a:t>CBoW</a:t>
            </a:r>
            <a:r>
              <a:rPr lang="en-US" dirty="0"/>
              <a:t> and Skip-gram embeddings on the word analogy task.</a:t>
            </a:r>
          </a:p>
          <a:p>
            <a:pPr lvl="1" fontAlgn="base"/>
            <a:r>
              <a:rPr lang="en-US" dirty="0"/>
              <a:t>Analogy task: Given an analogy, find a word by correctly determining its relationship with another word. For example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4819"/>
          </a:xfrm>
        </p:spPr>
        <p:txBody>
          <a:bodyPr/>
          <a:lstStyle/>
          <a:p>
            <a:r>
              <a:rPr lang="en-IN" dirty="0" smtClean="0"/>
              <a:t>Problem </a:t>
            </a:r>
            <a:r>
              <a:rPr lang="en-IN" dirty="0" smtClean="0"/>
              <a:t>Statement (2/2)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7058"/>
            <a:ext cx="9056914" cy="5179106"/>
          </a:xfrm>
        </p:spPr>
        <p:txBody>
          <a:bodyPr/>
          <a:lstStyle/>
          <a:p>
            <a:pPr fontAlgn="base"/>
            <a:r>
              <a:rPr lang="en-US" dirty="0" err="1" smtClean="0"/>
              <a:t>man:woman</a:t>
            </a:r>
            <a:r>
              <a:rPr lang="en-US" dirty="0" smtClean="0"/>
              <a:t> </a:t>
            </a:r>
            <a:r>
              <a:rPr lang="en-US" dirty="0"/>
              <a:t>:: king:_____ </a:t>
            </a:r>
            <a:endParaRPr lang="en-US" dirty="0"/>
          </a:p>
          <a:p>
            <a:r>
              <a:rPr lang="en-US" dirty="0"/>
              <a:t>( man is to woman, what king is to ____ )</a:t>
            </a:r>
            <a:endParaRPr lang="en-US" dirty="0"/>
          </a:p>
          <a:p>
            <a:r>
              <a:rPr lang="en-US" dirty="0"/>
              <a:t>The blank should be filled with “queen”.</a:t>
            </a:r>
            <a:endParaRPr lang="en-US" dirty="0"/>
          </a:p>
          <a:p>
            <a:pPr fontAlgn="base"/>
            <a:r>
              <a:rPr lang="en-US" b="1" dirty="0"/>
              <a:t>Input</a:t>
            </a:r>
            <a:r>
              <a:rPr lang="en-US" dirty="0"/>
              <a:t>: An analogy pair with one blank. For e.g.,</a:t>
            </a:r>
          </a:p>
          <a:p>
            <a:pPr lvl="1" fontAlgn="base"/>
            <a:r>
              <a:rPr lang="en-US" dirty="0" err="1"/>
              <a:t>Delhi:India</a:t>
            </a:r>
            <a:r>
              <a:rPr lang="en-US" dirty="0"/>
              <a:t> :: Paris:_____</a:t>
            </a:r>
          </a:p>
          <a:p>
            <a:pPr fontAlgn="base"/>
            <a:r>
              <a:rPr lang="en-US" b="1" dirty="0"/>
              <a:t>Output</a:t>
            </a:r>
            <a:r>
              <a:rPr lang="en-US" dirty="0"/>
              <a:t>: The correct word to satisfy the analogy given in the input. </a:t>
            </a:r>
          </a:p>
          <a:p>
            <a:pPr fontAlgn="base"/>
            <a:r>
              <a:rPr lang="en-US" dirty="0"/>
              <a:t>You will have to report on the validation data: </a:t>
            </a:r>
          </a:p>
          <a:p>
            <a:pPr lvl="1" fontAlgn="base"/>
            <a:r>
              <a:rPr lang="en-US" dirty="0" smtClean="0"/>
              <a:t>Accuracy</a:t>
            </a:r>
            <a:endParaRPr lang="en-US" dirty="0"/>
          </a:p>
          <a:p>
            <a:pPr lvl="1" fontAlgn="base"/>
            <a:r>
              <a:rPr lang="en-US" dirty="0"/>
              <a:t>Compare the performance of </a:t>
            </a:r>
            <a:r>
              <a:rPr lang="en-US" dirty="0" err="1"/>
              <a:t>CBoW</a:t>
            </a:r>
            <a:r>
              <a:rPr lang="en-US" dirty="0"/>
              <a:t> and Skip-gram models.</a:t>
            </a:r>
          </a:p>
          <a:p>
            <a:pPr lvl="1" fontAlgn="base"/>
            <a:r>
              <a:rPr lang="en-US" dirty="0"/>
              <a:t>Perform detailed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36414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Data (fill these details below)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Pre-processing (lemmatization, spell correction, stop word removal, deduplication etc.: </a:t>
            </a:r>
            <a:r>
              <a:rPr lang="en-IN" i="1" dirty="0" smtClean="0"/>
              <a:t>did you do?</a:t>
            </a:r>
            <a:r>
              <a:rPr lang="en-IN" dirty="0" smtClean="0"/>
              <a:t>):</a:t>
            </a:r>
          </a:p>
          <a:p>
            <a:endParaRPr lang="en-IN" dirty="0"/>
          </a:p>
          <a:p>
            <a:r>
              <a:rPr lang="en-IN" dirty="0" smtClean="0"/>
              <a:t>Data Scraping to facilitate analogy: </a:t>
            </a:r>
            <a:r>
              <a:rPr lang="en-IN" i="1" dirty="0" smtClean="0"/>
              <a:t>did you do? Amount of scraping?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r>
              <a:rPr lang="en-IN" dirty="0" smtClean="0"/>
              <a:t>Vocabulary size: </a:t>
            </a:r>
            <a:r>
              <a:rPr lang="en-IN" i="1" dirty="0" smtClean="0"/>
              <a:t>how much is it for you?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78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Setup (give following details)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&lt;Embedding </a:t>
            </a:r>
            <a:r>
              <a:rPr lang="en-US" dirty="0"/>
              <a:t>dimension, k, no. of iterations, learning </a:t>
            </a:r>
            <a:r>
              <a:rPr lang="en-US" dirty="0" smtClean="0"/>
              <a:t>rate&gt;:</a:t>
            </a:r>
          </a:p>
          <a:p>
            <a:endParaRPr lang="en-US" dirty="0"/>
          </a:p>
          <a:p>
            <a:r>
              <a:rPr lang="en-US" dirty="0" smtClean="0"/>
              <a:t>&lt;CBOW and Skip Gram&gt;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68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Backpropagation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&lt;Implementation details: layers, neurons per layer&gt;</a:t>
            </a:r>
          </a:p>
          <a:p>
            <a:r>
              <a:rPr lang="en-IN" dirty="0" smtClean="0"/>
              <a:t>&lt;ab initio implementation; will see the code&gt;</a:t>
            </a:r>
          </a:p>
          <a:p>
            <a:r>
              <a:rPr lang="en-IN" dirty="0" smtClean="0"/>
              <a:t>&lt;what is the context size&gt;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11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&lt;Give accuracy figures on Validation data already provided&gt;</a:t>
            </a:r>
          </a:p>
          <a:p>
            <a:endParaRPr lang="en-IN" dirty="0"/>
          </a:p>
          <a:p>
            <a:r>
              <a:rPr lang="en-IN" dirty="0" smtClean="0"/>
              <a:t>&lt;There is only one kind of test: A:B :: C:___&gt; fill in the 4</a:t>
            </a:r>
            <a:r>
              <a:rPr lang="en-IN" baseline="30000" dirty="0" smtClean="0"/>
              <a:t>th</a:t>
            </a:r>
            <a:r>
              <a:rPr lang="en-IN" dirty="0" smtClean="0"/>
              <a:t> entity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70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&lt;What was right and what went wrong&gt;</a:t>
            </a:r>
          </a:p>
          <a:p>
            <a:r>
              <a:rPr lang="en-IN" dirty="0" smtClean="0"/>
              <a:t>&lt;Compare CBOW &amp; Skip Gram&gt;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88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&lt;on notebook, show&gt;</a:t>
            </a:r>
          </a:p>
          <a:p>
            <a:r>
              <a:rPr lang="en-IN" dirty="0" smtClean="0"/>
              <a:t>&lt;remain ready; no hurry scurry during the evaluation&gt;</a:t>
            </a:r>
          </a:p>
          <a:p>
            <a:r>
              <a:rPr lang="en-IN" dirty="0" smtClean="0"/>
              <a:t>&lt;should take evaluators examples&gt;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5064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FDE6DC4C3E7441A64183DE057A2BAA" ma:contentTypeVersion="6" ma:contentTypeDescription="Create a new document." ma:contentTypeScope="" ma:versionID="c591ac829fd6a842b57315d017df7886">
  <xsd:schema xmlns:xsd="http://www.w3.org/2001/XMLSchema" xmlns:xs="http://www.w3.org/2001/XMLSchema" xmlns:p="http://schemas.microsoft.com/office/2006/metadata/properties" xmlns:ns2="cac81463-4e1f-4397-9e87-f1e0a64e8bf2" xmlns:ns3="24fb5c5b-affe-41e6-b9f8-71a280fd7697" targetNamespace="http://schemas.microsoft.com/office/2006/metadata/properties" ma:root="true" ma:fieldsID="ecd0cd87c25717aca89aff4ee79aec62" ns2:_="" ns3:_="">
    <xsd:import namespace="cac81463-4e1f-4397-9e87-f1e0a64e8bf2"/>
    <xsd:import namespace="24fb5c5b-affe-41e6-b9f8-71a280fd76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81463-4e1f-4397-9e87-f1e0a64e8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b5c5b-affe-41e6-b9f8-71a280fd769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43CBDB-A77C-4539-AA12-4F7D34E76720}"/>
</file>

<file path=customXml/itemProps2.xml><?xml version="1.0" encoding="utf-8"?>
<ds:datastoreItem xmlns:ds="http://schemas.openxmlformats.org/officeDocument/2006/customXml" ds:itemID="{566521AE-DEF1-47D6-9F2E-67E4A675F03F}"/>
</file>

<file path=customXml/itemProps3.xml><?xml version="1.0" encoding="utf-8"?>
<ds:datastoreItem xmlns:ds="http://schemas.openxmlformats.org/officeDocument/2006/customXml" ds:itemID="{4A452154-37AC-4A25-B5F0-7C98D78B1E66}"/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293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Default Design</vt:lpstr>
      <vt:lpstr> Assignment-1 Discussion (Word Vectors and Analogy Test)</vt:lpstr>
      <vt:lpstr>Problem Statement (1/2)</vt:lpstr>
      <vt:lpstr>Problem Statement (2/2)</vt:lpstr>
      <vt:lpstr>Working with Data (fill these details below)</vt:lpstr>
      <vt:lpstr>Experimental Setup (give following details)</vt:lpstr>
      <vt:lpstr>Backpropagation</vt:lpstr>
      <vt:lpstr>Results</vt:lpstr>
      <vt:lpstr>Analysis</vt:lpstr>
      <vt:lpstr>Demo</vt:lpstr>
      <vt:lpstr>Marking (max 100)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Pushpak</dc:creator>
  <cp:lastModifiedBy>pushp</cp:lastModifiedBy>
  <cp:revision>76</cp:revision>
  <dcterms:modified xsi:type="dcterms:W3CDTF">2023-02-02T17:45:40Z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0x010100D8FDE6DC4C3E7441A64183DE057A2BAA</vt:lpwstr>
  </property>
</Properties>
</file>