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/>
  <p:notesSz cx="7315200" cy="9601200"/>
  <p:embeddedFontLst>
    <p:embeddedFont>
      <p:font typeface="Roboto Mono" panose="0000000900000000000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AA25225-5CA2-42D5-BC54-7155788B7B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fld id="{00000000-1234-1234-1234-123412341234}" type="slidenum">
              <a:rPr lang="en-IN" sz="1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3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sp>
        <p:nvSpPr>
          <p:cNvPr id="47" name="Google Shape;47;p1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Google Shape;48;p1:notes"/>
          <p:cNvSpPr txBox="1"/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14" name="Google Shape;114;p5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8d73acaa3_0_88:notes"/>
          <p:cNvSpPr txBox="1"/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g218d73acaa3_0_88:notes"/>
          <p:cNvSpPr/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8d73acaa3_0_74:notes"/>
          <p:cNvSpPr txBox="1"/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g218d73acaa3_0_74:notes"/>
          <p:cNvSpPr/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35" name="Google Shape;135;p7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41" name="Google Shape;141;p8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6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54" name="Google Shape;154;p9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60" name="Google Shape;160;p10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2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/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3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832750ff4_0_1:notes"/>
          <p:cNvSpPr txBox="1"/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g20832750ff4_0_1:notes"/>
          <p:cNvSpPr/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8d73acaa3_0_7:notes"/>
          <p:cNvSpPr txBox="1"/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g218d73acaa3_0_7:notes"/>
          <p:cNvSpPr/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8d73acaa3_0_23:notes"/>
          <p:cNvSpPr txBox="1"/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81" name="Google Shape;81;g218d73acaa3_0_23:notes"/>
          <p:cNvSpPr/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8d73acaa3_0_44:notes"/>
          <p:cNvSpPr txBox="1"/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g218d73acaa3_0_44:notes"/>
          <p:cNvSpPr/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8d73acaa3_0_52:notes"/>
          <p:cNvSpPr txBox="1"/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98" name="Google Shape;98;g218d73acaa3_0_52:notes"/>
          <p:cNvSpPr/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08" name="Google Shape;108;p4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matchingName="Title Slid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/>
              <a:buNone/>
              <a:defRPr/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/>
              <a:buNone/>
              <a:defRPr/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/>
              <a:buNone/>
              <a:defRPr/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/>
              <a:buNone/>
              <a:defRPr/>
            </a:lvl5pPr>
            <a:lvl6pPr lvl="5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/>
              <a:buNone/>
              <a:defRPr/>
            </a:lvl6pPr>
            <a:lvl7pPr lvl="6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/>
              <a:buNone/>
              <a:defRPr/>
            </a:lvl7pPr>
            <a:lvl8pPr lvl="7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/>
              <a:buNone/>
              <a:defRPr/>
            </a:lvl8pPr>
            <a:lvl9pPr lvl="8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0" matchingName="Title and Content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5pPr>
            <a:lvl6pPr marL="2743200" lvl="5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6pPr>
            <a:lvl7pPr marL="3200400" lvl="6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7pPr>
            <a:lvl8pPr marL="3657600" lvl="7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8pPr>
            <a:lvl9pPr marL="4114800" lvl="8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showMasterSp="0" matchingName="Section Header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 panose="020B0604020202020204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4020202020204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 panose="020B0604020202020204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 panose="020B0604020202020204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 panose="020B0604020202020204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 panose="020B0604020202020204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 panose="020B0604020202020204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 panose="020B0604020202020204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 panose="020B0604020202020204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showMasterSp="0" matchingName="Comparison">
  <p:cSld name="TWO_OBJECTS_WITH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 panose="020B0604020202020204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4020202020204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 panose="020B0604020202020204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 panose="020B0604020202020204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 panose="020B0604020202020204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 panose="020B0604020202020204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 panose="020B0604020202020204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 panose="020B0604020202020204"/>
              <a:buNone/>
              <a:defRPr sz="1600" b="1"/>
            </a:lvl9pPr>
          </a:lstStyle>
          <a:p/>
        </p:txBody>
      </p:sp>
      <p:sp>
        <p:nvSpPr>
          <p:cNvPr id="24" name="Google Shape;24;p15"/>
          <p:cNvSpPr txBox="1"/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 panose="020B0604020202020204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4020202020204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 panose="020B0604020202020204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 panose="020B0604020202020204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 panose="020B0604020202020204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 panose="020B0604020202020204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 panose="020B0604020202020204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 panose="020B0604020202020204"/>
              <a:buChar char="»"/>
              <a:defRPr sz="1600"/>
            </a:lvl9pPr>
          </a:lstStyle>
          <a:p/>
        </p:txBody>
      </p:sp>
      <p:sp>
        <p:nvSpPr>
          <p:cNvPr id="25" name="Google Shape;25;p15"/>
          <p:cNvSpPr txBox="1"/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 panose="020B0604020202020204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4020202020204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 panose="020B0604020202020204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 panose="020B0604020202020204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 panose="020B0604020202020204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 panose="020B0604020202020204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 panose="020B0604020202020204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 panose="020B0604020202020204"/>
              <a:buNone/>
              <a:defRPr sz="1600" b="1"/>
            </a:lvl9pPr>
          </a:lstStyle>
          <a:p/>
        </p:txBody>
      </p:sp>
      <p:sp>
        <p:nvSpPr>
          <p:cNvPr id="26" name="Google Shape;26;p15"/>
          <p:cNvSpPr txBox="1"/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 panose="020B0604020202020204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4020202020204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 panose="020B0604020202020204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 panose="020B0604020202020204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 panose="020B0604020202020204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 panose="020B0604020202020204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 panose="020B0604020202020204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 panose="020B0604020202020204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showMasterSp="0" matchingName="Content with Caption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 panose="020B0604020202020204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 panose="020B0604020202020204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 panose="020B0604020202020204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 panose="020B0604020202020204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 panose="020B0604020202020204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 panose="020B0604020202020204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 panose="020B0604020202020204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 panose="020B0604020202020204"/>
              <a:buChar char="»"/>
              <a:defRPr sz="2000"/>
            </a:lvl9pPr>
          </a:lstStyle>
          <a:p/>
        </p:txBody>
      </p:sp>
      <p:sp>
        <p:nvSpPr>
          <p:cNvPr id="30" name="Google Shape;30;p16"/>
          <p:cNvSpPr txBox="1"/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 panose="020B0604020202020204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 panose="020B0604020202020204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 panose="020B0604020202020204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 panose="020B0604020202020204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 panose="020B0604020202020204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 panose="020B0604020202020204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 panose="020B0604020202020204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 panose="020B0604020202020204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 panose="020B0604020202020204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showMasterSp="0" matchingName="Picture with Caption">
  <p:cSld name="PICTURE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/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17"/>
          <p:cNvSpPr txBox="1"/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 panose="020B0604020202020204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 panose="020B0604020202020204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 panose="020B0604020202020204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 panose="020B0604020202020204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 panose="020B0604020202020204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 panose="020B0604020202020204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 panose="020B0604020202020204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 panose="020B0604020202020204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 panose="020B0604020202020204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showMasterSp="0" matchingName="Title and Vertical Text">
  <p:cSld name="VERTICAL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showMasterSp="0" matchingName="Vertical Title and Text">
  <p:cSld name="VERTICAL_TITLE_AND_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showMasterSp="0" matchingName="Title, Text, and Content">
  <p:cSld name="TEXT_AND_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0"/>
          </a:srgbClr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000" b="0" i="0" u="none" strike="noStrike" cap="none">
                <a:solidFill>
                  <a:srgbClr val="0099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000" b="0" i="0" u="none" strike="noStrike" cap="none">
                <a:solidFill>
                  <a:srgbClr val="0099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000" b="0" i="0" u="none" strike="noStrike" cap="none">
                <a:solidFill>
                  <a:srgbClr val="0099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000" b="0" i="0" u="none" strike="noStrike" cap="none">
                <a:solidFill>
                  <a:srgbClr val="0099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000" b="0" i="0" u="none" strike="noStrike" cap="none">
                <a:solidFill>
                  <a:srgbClr val="0099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000" b="0" i="0" u="none" strike="noStrike" cap="none">
                <a:solidFill>
                  <a:srgbClr val="0099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000" b="0" i="0" u="none" strike="noStrike" cap="none">
                <a:solidFill>
                  <a:srgbClr val="0099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000" b="0" i="0" u="none" strike="noStrike" cap="none">
                <a:solidFill>
                  <a:srgbClr val="0099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000" b="0" i="0" u="none" strike="noStrike" cap="none">
                <a:solidFill>
                  <a:srgbClr val="0099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/>
              <a:buChar char="–"/>
              <a:defRPr sz="2400" b="0" i="0" u="none" strike="noStrike" cap="none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/>
              <a:buChar char="–"/>
              <a:defRPr sz="2400" b="0" i="0" u="none" strike="noStrike" cap="none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/>
              <a:buChar char="»"/>
              <a:defRPr sz="2400" b="0" i="0" u="none" strike="noStrike" cap="none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/>
              <a:buChar char="»"/>
              <a:defRPr sz="2400" b="0" i="0" u="none" strike="noStrike" cap="none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/>
              <a:buChar char="»"/>
              <a:defRPr sz="2400" b="0" i="0" u="none" strike="noStrike" cap="none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/>
              <a:buChar char="»"/>
              <a:defRPr sz="2400" b="0" i="0" u="none" strike="noStrike" cap="none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 panose="020B0604020202020204"/>
              <a:buChar char="»"/>
              <a:defRPr sz="2400" b="0" i="0" u="none" strike="noStrike" cap="none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stats.stackexchange.com/questions/180548/why-is-skip-gram-better-for-infrequent-words-than-cbow" TargetMode="External"/><Relationship Id="rId1" Type="http://schemas.openxmlformats.org/officeDocument/2006/relationships/hyperlink" Target="https://www.baeldung.com/cs/word-embeddings-cbow-vs-skip-gram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towardsdatascience.com/nlp-101-word2vec-skip-gram-and-cbow-93512ee2431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hyperlink" Target="https://drive.google.com/file/d/1nNA49TN6wVORRMos8Lb8oWhELZQU21VJ/view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rive.google.com/file/d/1nNA49TN6wVORRMos8Lb8oWhELZQU21VJ/view" TargetMode="Externa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hyperlink" Target="https://drive.google.com/file/d/12kmeqTHjRRDENCbwk84kueICpyNzNhTD/view?usp=shari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rive.google.com/file/d/1nNA49TN6wVORRMos8Lb8oWhELZQU21VJ/view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/>
          <p:nvPr>
            <p:ph type="ctrTitle"/>
          </p:nvPr>
        </p:nvSpPr>
        <p:spPr>
          <a:xfrm>
            <a:off x="304800" y="762000"/>
            <a:ext cx="8686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 </a:t>
            </a:r>
            <a:r>
              <a:rPr lang="en-IN" sz="4400" b="1"/>
              <a:t>Assignment-1 Discussion</a:t>
            </a:r>
            <a:br>
              <a:rPr lang="en-IN" sz="4400" b="1"/>
            </a:br>
            <a:r>
              <a:rPr lang="en-IN" sz="4400" b="1"/>
              <a:t>(Word Vectors and Analogy Test)</a:t>
            </a:r>
            <a:endParaRPr sz="4400"/>
          </a:p>
        </p:txBody>
      </p:sp>
      <p:sp>
        <p:nvSpPr>
          <p:cNvPr id="51" name="Google Shape;51;p1"/>
          <p:cNvSpPr txBox="1"/>
          <p:nvPr>
            <p:ph type="subTitle" idx="1"/>
          </p:nvPr>
        </p:nvSpPr>
        <p:spPr>
          <a:xfrm>
            <a:off x="115887" y="3276600"/>
            <a:ext cx="8610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sz="3200"/>
              <a:t>Mahesh Ashok Abnave, 203059010</a:t>
            </a:r>
            <a:endParaRPr sz="3200"/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sz="3200"/>
              <a:t>Akshay Eknath Mali, 213079006</a:t>
            </a:r>
            <a:endParaRPr sz="3200"/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sz="3200"/>
              <a:t>Joshi Meet Anilkumar, 21319R001</a:t>
            </a:r>
            <a:endParaRPr sz="3200"/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sz="3200"/>
              <a:t>Sanjna Mohan, 20305R006</a:t>
            </a:r>
            <a:endParaRPr sz="3200"/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sz="3200"/>
              <a:t>13 Feb 2022</a:t>
            </a: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 panose="020B0604020202020204"/>
              <a:buNone/>
            </a:pP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Experimental Setup </a:t>
            </a:r>
            <a:endParaRPr lang="en-IN"/>
          </a:p>
        </p:txBody>
      </p:sp>
      <p:graphicFrame>
        <p:nvGraphicFramePr>
          <p:cNvPr id="117" name="Google Shape;117;p5"/>
          <p:cNvGraphicFramePr/>
          <p:nvPr/>
        </p:nvGraphicFramePr>
        <p:xfrm>
          <a:off x="2480575" y="1417650"/>
          <a:ext cx="4284100" cy="3000000"/>
        </p:xfrm>
        <a:graphic>
          <a:graphicData uri="http://schemas.openxmlformats.org/drawingml/2006/table">
            <a:tbl>
              <a:tblPr>
                <a:noFill/>
                <a:tableStyleId>{BAA25225-5CA2-42D5-BC54-7155788B7BEA}</a:tableStyleId>
              </a:tblPr>
              <a:tblGrid>
                <a:gridCol w="1266650"/>
                <a:gridCol w="861575"/>
                <a:gridCol w="1119350"/>
                <a:gridCol w="10365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0000FF"/>
                          </a:solidFill>
                        </a:rPr>
                        <a:t>Embedding </a:t>
                      </a:r>
                      <a:endParaRPr sz="160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0000FF"/>
                          </a:solidFill>
                        </a:rPr>
                        <a:t>size</a:t>
                      </a:r>
                      <a:endParaRPr sz="16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0000FF"/>
                          </a:solidFill>
                        </a:rPr>
                        <a:t>Window 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0000FF"/>
                          </a:solidFill>
                        </a:rPr>
                        <a:t>size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0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0000FF"/>
                          </a:solidFill>
                        </a:rPr>
                        <a:t>No of sentences / word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0000FF"/>
                          </a:solidFill>
                        </a:rPr>
                        <a:t>Total 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0000FF"/>
                          </a:solidFill>
                        </a:rPr>
                        <a:t>Skipgrams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170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0000FF"/>
                          </a:solidFill>
                        </a:rPr>
                        <a:t>3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0000FF"/>
                          </a:solidFill>
                        </a:rPr>
                        <a:t>200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0000FF"/>
                          </a:solidFill>
                        </a:rPr>
                        <a:t>659420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300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0000FF"/>
                          </a:solidFill>
                        </a:rPr>
                        <a:t>3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0000FF"/>
                          </a:solidFill>
                        </a:rPr>
                        <a:t>200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0000FF"/>
                          </a:solidFill>
                        </a:rPr>
                        <a:t>659420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4</a:t>
                      </a: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00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0000FF"/>
                          </a:solidFill>
                        </a:rPr>
                        <a:t>3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0000FF"/>
                          </a:solidFill>
                        </a:rPr>
                        <a:t>200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0000FF"/>
                          </a:solidFill>
                        </a:rPr>
                        <a:t>659420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500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0000FF"/>
                          </a:solidFill>
                        </a:rPr>
                        <a:t>3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0000FF"/>
                          </a:solidFill>
                        </a:rPr>
                        <a:t>200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0000FF"/>
                          </a:solidFill>
                        </a:rPr>
                        <a:t>659420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170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0000FF"/>
                          </a:solidFill>
                        </a:rPr>
                        <a:t>3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0000FF"/>
                          </a:solidFill>
                        </a:rPr>
                        <a:t>200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0000FF"/>
                          </a:solidFill>
                        </a:rPr>
                        <a:t>659420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18" name="Google Shape;118;p5"/>
          <p:cNvSpPr txBox="1"/>
          <p:nvPr/>
        </p:nvSpPr>
        <p:spPr>
          <a:xfrm>
            <a:off x="607550" y="4814400"/>
            <a:ext cx="53022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0000FF"/>
                </a:solidFill>
              </a:rPr>
              <a:t>No. epochs: 35</a:t>
            </a:r>
            <a:endParaRPr sz="17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0000FF"/>
                </a:solidFill>
              </a:rPr>
              <a:t>Learning rate: 0.25 to 0.008</a:t>
            </a:r>
            <a:endParaRPr sz="17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0000FF"/>
                </a:solidFill>
              </a:rPr>
              <a:t>Vocabulary size: 49245</a:t>
            </a:r>
            <a:endParaRPr sz="17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0000FF"/>
                </a:solidFill>
              </a:rPr>
              <a:t>Embedding dim: 130-500</a:t>
            </a:r>
            <a:endParaRPr sz="17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8d73acaa3_0_8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Results </a:t>
            </a:r>
            <a:endParaRPr lang="en-IN"/>
          </a:p>
        </p:txBody>
      </p:sp>
      <p:graphicFrame>
        <p:nvGraphicFramePr>
          <p:cNvPr id="124" name="Google Shape;124;g218d73acaa3_0_88"/>
          <p:cNvGraphicFramePr/>
          <p:nvPr/>
        </p:nvGraphicFramePr>
        <p:xfrm>
          <a:off x="805200" y="1417650"/>
          <a:ext cx="5572800" cy="3000000"/>
        </p:xfrm>
        <a:graphic>
          <a:graphicData uri="http://schemas.openxmlformats.org/drawingml/2006/table">
            <a:tbl>
              <a:tblPr>
                <a:noFill/>
                <a:tableStyleId>{BAA25225-5CA2-42D5-BC54-7155788B7BEA}</a:tableStyleId>
              </a:tblPr>
              <a:tblGrid>
                <a:gridCol w="1110350"/>
                <a:gridCol w="755275"/>
                <a:gridCol w="981225"/>
                <a:gridCol w="908650"/>
                <a:gridCol w="908650"/>
                <a:gridCol w="908650"/>
              </a:tblGrid>
              <a:tr h="738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>
                          <a:solidFill>
                            <a:srgbClr val="0000FF"/>
                          </a:solidFill>
                        </a:rPr>
                        <a:t>Embedding 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>
                          <a:solidFill>
                            <a:srgbClr val="0000FF"/>
                          </a:solidFill>
                        </a:rPr>
                        <a:t>size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1">
                          <a:solidFill>
                            <a:srgbClr val="0000FF"/>
                          </a:solidFill>
                        </a:rPr>
                        <a:t>Window </a:t>
                      </a:r>
                      <a:endParaRPr sz="1200" b="1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1">
                          <a:solidFill>
                            <a:srgbClr val="0000FF"/>
                          </a:solidFill>
                        </a:rPr>
                        <a:t>size</a:t>
                      </a:r>
                      <a:endParaRPr sz="1200" b="1">
                        <a:solidFill>
                          <a:srgbClr val="0000FF"/>
                        </a:solidFill>
                      </a:endParaRPr>
                    </a:p>
                  </a:txBody>
                  <a:tcPr marL="0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1">
                          <a:solidFill>
                            <a:srgbClr val="0000FF"/>
                          </a:solidFill>
                        </a:rPr>
                        <a:t>No of sentences / word</a:t>
                      </a:r>
                      <a:endParaRPr sz="12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1">
                          <a:solidFill>
                            <a:srgbClr val="0000FF"/>
                          </a:solidFill>
                        </a:rPr>
                        <a:t>Total </a:t>
                      </a:r>
                      <a:endParaRPr sz="1200" b="1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1">
                          <a:solidFill>
                            <a:srgbClr val="0000FF"/>
                          </a:solidFill>
                        </a:rPr>
                        <a:t>Skipgrams</a:t>
                      </a:r>
                      <a:endParaRPr sz="12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1">
                          <a:solidFill>
                            <a:srgbClr val="0000FF"/>
                          </a:solidFill>
                        </a:rPr>
                        <a:t>Skipgram</a:t>
                      </a:r>
                      <a:endParaRPr sz="12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1">
                          <a:solidFill>
                            <a:srgbClr val="0000FF"/>
                          </a:solidFill>
                        </a:rPr>
                        <a:t>CBOW</a:t>
                      </a:r>
                      <a:endParaRPr sz="12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442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170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IN"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200</a:t>
                      </a:r>
                      <a:endParaRPr lang="en-IN"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  <a:sym typeface="+mn-ea"/>
                        </a:rPr>
                        <a:t>659420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0.409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0.27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442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300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3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200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659420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0.26835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0.26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42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4</a:t>
                      </a: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00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5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6</a:t>
                      </a: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0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659420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0.0021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0.0001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42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500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5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60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659420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0.0013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0.0000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25" name="Google Shape;125;g218d73acaa3_0_88"/>
          <p:cNvSpPr txBox="1"/>
          <p:nvPr/>
        </p:nvSpPr>
        <p:spPr>
          <a:xfrm>
            <a:off x="805200" y="4151600"/>
            <a:ext cx="5302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0000FF"/>
                </a:solidFill>
              </a:rPr>
              <a:t>Last two cols: validation accuracy</a:t>
            </a:r>
            <a:endParaRPr sz="17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8d73acaa3_0_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Results (embedding size = 130)</a:t>
            </a:r>
            <a:endParaRPr lang="en-IN"/>
          </a:p>
        </p:txBody>
      </p:sp>
      <p:graphicFrame>
        <p:nvGraphicFramePr>
          <p:cNvPr id="131" name="Google Shape;131;g218d73acaa3_0_74"/>
          <p:cNvGraphicFramePr/>
          <p:nvPr/>
        </p:nvGraphicFramePr>
        <p:xfrm>
          <a:off x="805200" y="1417650"/>
          <a:ext cx="6481450" cy="3000000"/>
        </p:xfrm>
        <a:graphic>
          <a:graphicData uri="http://schemas.openxmlformats.org/drawingml/2006/table">
            <a:tbl>
              <a:tblPr>
                <a:noFill/>
                <a:tableStyleId>{BAA25225-5CA2-42D5-BC54-7155788B7BEA}</a:tableStyleId>
              </a:tblPr>
              <a:tblGrid>
                <a:gridCol w="1110350"/>
                <a:gridCol w="755275"/>
                <a:gridCol w="981225"/>
                <a:gridCol w="908650"/>
                <a:gridCol w="908650"/>
                <a:gridCol w="908650"/>
                <a:gridCol w="908650"/>
              </a:tblGrid>
              <a:tr h="738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>
                          <a:solidFill>
                            <a:srgbClr val="0000FF"/>
                          </a:solidFill>
                        </a:rPr>
                        <a:t>Embedding 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>
                          <a:solidFill>
                            <a:srgbClr val="0000FF"/>
                          </a:solidFill>
                        </a:rPr>
                        <a:t>size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1">
                          <a:solidFill>
                            <a:srgbClr val="0000FF"/>
                          </a:solidFill>
                        </a:rPr>
                        <a:t>Window </a:t>
                      </a:r>
                      <a:endParaRPr sz="1200" b="1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1">
                          <a:solidFill>
                            <a:srgbClr val="0000FF"/>
                          </a:solidFill>
                        </a:rPr>
                        <a:t>size</a:t>
                      </a:r>
                      <a:endParaRPr sz="1200" b="1">
                        <a:solidFill>
                          <a:srgbClr val="0000FF"/>
                        </a:solidFill>
                      </a:endParaRPr>
                    </a:p>
                  </a:txBody>
                  <a:tcPr marL="0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1">
                          <a:solidFill>
                            <a:srgbClr val="0000FF"/>
                          </a:solidFill>
                        </a:rPr>
                        <a:t>No of sentences / word</a:t>
                      </a:r>
                      <a:endParaRPr sz="12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1">
                          <a:solidFill>
                            <a:srgbClr val="0000FF"/>
                          </a:solidFill>
                        </a:rPr>
                        <a:t>Total </a:t>
                      </a:r>
                      <a:endParaRPr sz="1200" b="1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1">
                          <a:solidFill>
                            <a:srgbClr val="0000FF"/>
                          </a:solidFill>
                        </a:rPr>
                        <a:t>Skipgrams</a:t>
                      </a:r>
                      <a:endParaRPr sz="12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1">
                          <a:solidFill>
                            <a:srgbClr val="0000FF"/>
                          </a:solidFill>
                        </a:rPr>
                        <a:t>TopK</a:t>
                      </a:r>
                      <a:endParaRPr sz="12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1">
                          <a:solidFill>
                            <a:srgbClr val="0000FF"/>
                          </a:solidFill>
                        </a:rPr>
                        <a:t>Skipgram</a:t>
                      </a:r>
                      <a:endParaRPr sz="12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1">
                          <a:solidFill>
                            <a:srgbClr val="0000FF"/>
                          </a:solidFill>
                        </a:rPr>
                        <a:t>CBOW</a:t>
                      </a:r>
                      <a:endParaRPr sz="12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442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130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3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200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659420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1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0.03835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0.02421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442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130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3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200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659420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10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0.10797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0.06962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442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130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3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200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659420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50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0.19778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0.13824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442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130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3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200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659420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100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0.24318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0.16851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442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130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3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200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659420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500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0.33198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rgbClr val="0000FF"/>
                          </a:solidFill>
                        </a:rPr>
                        <a:t>0.24924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32" name="Google Shape;132;g218d73acaa3_0_74"/>
          <p:cNvSpPr txBox="1"/>
          <p:nvPr/>
        </p:nvSpPr>
        <p:spPr>
          <a:xfrm>
            <a:off x="607550" y="4814400"/>
            <a:ext cx="53022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0000FF"/>
                </a:solidFill>
              </a:rPr>
              <a:t>No. epochs: 35</a:t>
            </a:r>
            <a:endParaRPr sz="17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0000FF"/>
                </a:solidFill>
              </a:rPr>
              <a:t>Learning rate: 0.25 to 0.008</a:t>
            </a:r>
            <a:endParaRPr sz="17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0000FF"/>
                </a:solidFill>
              </a:rPr>
              <a:t>Vocabulary size: 49245</a:t>
            </a:r>
            <a:endParaRPr sz="17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0000FF"/>
                </a:solidFill>
              </a:rPr>
              <a:t>Embedding dim: 130-500</a:t>
            </a:r>
            <a:endParaRPr sz="17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Results</a:t>
            </a:r>
            <a:endParaRPr lang="en-IN"/>
          </a:p>
        </p:txBody>
      </p:sp>
      <p:sp>
        <p:nvSpPr>
          <p:cNvPr id="138" name="Google Shape;138;p7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Accuracy figure</a:t>
            </a:r>
            <a:endParaRPr lang="en-IN"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</a:p>
          <a:p>
            <a: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&lt;There is only one kind of test: A:B :: C:___&gt; fill in the 4</a:t>
            </a:r>
            <a:r>
              <a:rPr lang="en-IN" baseline="30000"/>
              <a:t>th</a:t>
            </a:r>
            <a:r>
              <a:rPr lang="en-IN"/>
              <a:t> entity</a:t>
            </a:r>
            <a:endParaRPr lang="en-IN"/>
          </a:p>
          <a:p>
            <a: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</a:p>
          <a:p>
            <a: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>
            <p:ph type="title"/>
          </p:nvPr>
        </p:nvSpPr>
        <p:spPr>
          <a:xfrm>
            <a:off x="392775" y="444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Observations and Analysis</a:t>
            </a:r>
            <a:endParaRPr lang="en-IN"/>
          </a:p>
        </p:txBody>
      </p:sp>
      <p:sp>
        <p:nvSpPr>
          <p:cNvPr id="144" name="Google Shape;144;p8"/>
          <p:cNvSpPr txBox="1"/>
          <p:nvPr>
            <p:ph type="body" idx="1"/>
          </p:nvPr>
        </p:nvSpPr>
        <p:spPr>
          <a:xfrm>
            <a:off x="392775" y="10478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1" indent="-374650" algn="l" rtl="0">
              <a:spcBef>
                <a:spcPts val="480"/>
              </a:spcBef>
              <a:spcAft>
                <a:spcPts val="0"/>
              </a:spcAft>
              <a:buSzPts val="2300"/>
              <a:buChar char="–"/>
            </a:pPr>
            <a:r>
              <a:rPr lang="en-IN" sz="2300"/>
              <a:t>Numpy 80 hours          Cupy 13 hours</a:t>
            </a:r>
            <a:endParaRPr sz="2300"/>
          </a:p>
          <a:p>
            <a:pPr marL="914400" lvl="1" indent="-3746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300"/>
              <a:buChar char="–"/>
            </a:pPr>
            <a:r>
              <a:rPr lang="en-IN" sz="2300" b="1"/>
              <a:t>Better CBOW training loss than Skipgram.</a:t>
            </a:r>
            <a:br>
              <a:rPr lang="en-IN" sz="2300"/>
            </a:br>
            <a:r>
              <a:rPr lang="en-IN" sz="2300"/>
              <a:t>Because its faster to train</a:t>
            </a:r>
            <a:br>
              <a:rPr lang="en-IN" sz="2300"/>
            </a:br>
            <a:r>
              <a:rPr lang="en-IN" sz="2300"/>
              <a:t>In line with empirical observation. </a:t>
            </a:r>
            <a:r>
              <a:rPr lang="en-IN" sz="2300" u="sng">
                <a:solidFill>
                  <a:schemeClr val="hlink"/>
                </a:solidFill>
                <a:hlinkClick r:id="rId1"/>
              </a:rPr>
              <a:t>ref</a:t>
            </a:r>
            <a:endParaRPr sz="2300"/>
          </a:p>
          <a:p>
            <a:pPr marL="914400" lvl="1" indent="-3746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300"/>
              <a:buChar char="–"/>
            </a:pPr>
            <a:r>
              <a:rPr lang="en-IN" sz="2300" b="1"/>
              <a:t>Better Skipgram analogy accuracy than CBOW</a:t>
            </a:r>
            <a:br>
              <a:rPr lang="en-IN" sz="2300"/>
            </a:br>
            <a:r>
              <a:rPr lang="en-IN" sz="2300"/>
              <a:t>Because its of no averaging.</a:t>
            </a:r>
            <a:br>
              <a:rPr lang="en-IN" sz="2300"/>
            </a:br>
            <a:r>
              <a:rPr lang="en-IN" sz="2300"/>
              <a:t>In line with empirical observation. </a:t>
            </a:r>
            <a:r>
              <a:rPr lang="en-IN" sz="2300" u="sng">
                <a:solidFill>
                  <a:schemeClr val="hlink"/>
                </a:solidFill>
                <a:hlinkClick r:id="rId2"/>
              </a:rPr>
              <a:t>ref</a:t>
            </a:r>
            <a:endParaRPr sz="2300"/>
          </a:p>
          <a:p>
            <a:pPr marL="914400" lvl="1" indent="-3746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300"/>
              <a:buChar char="–"/>
            </a:pPr>
            <a:r>
              <a:rPr lang="en-IN" sz="2300" b="1"/>
              <a:t>Smaller embedding size performs better than larger</a:t>
            </a:r>
            <a:br>
              <a:rPr lang="en-IN" sz="2300"/>
            </a:br>
            <a:r>
              <a:rPr lang="en-IN" sz="2300"/>
              <a:t>May be because larger embedding overfits OR</a:t>
            </a:r>
            <a:br>
              <a:rPr lang="en-IN" sz="2300"/>
            </a:br>
            <a:r>
              <a:rPr lang="en-IN" sz="2300"/>
              <a:t>need more time / data to train</a:t>
            </a:r>
            <a:endParaRPr sz="2300"/>
          </a:p>
          <a:p>
            <a:pPr marL="914400" lvl="1" indent="-3746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300"/>
              <a:buChar char="–"/>
            </a:pPr>
            <a:r>
              <a:rPr lang="en-IN" sz="2300"/>
              <a:t>Constant high LR gives NaN</a:t>
            </a:r>
            <a:endParaRPr sz="2300"/>
          </a:p>
          <a:p>
            <a:pPr marL="914400" lvl="1" indent="-3746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300"/>
              <a:buChar char="–"/>
            </a:pPr>
            <a:r>
              <a:rPr lang="en-IN" sz="2300"/>
              <a:t>Able to fit bigger minibatch with:</a:t>
            </a:r>
            <a:endParaRPr sz="2300"/>
          </a:p>
          <a:p>
            <a:pPr marL="1371600" lvl="2" indent="-3746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300"/>
              <a:buChar char="•"/>
            </a:pPr>
            <a:r>
              <a:rPr lang="en-IN" sz="2300"/>
              <a:t>short16 for one hot vectors and </a:t>
            </a:r>
            <a:endParaRPr sz="2300"/>
          </a:p>
          <a:p>
            <a:pPr marL="1371600" lvl="2" indent="-3746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300"/>
              <a:buChar char="•"/>
            </a:pPr>
            <a:r>
              <a:rPr lang="en-IN" sz="2300"/>
              <a:t>float32 for weights</a:t>
            </a:r>
            <a:endParaRPr sz="2300"/>
          </a:p>
          <a:p>
            <a:pPr marL="457200" lvl="0" indent="-3746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300"/>
              <a:buChar char="•"/>
            </a:pPr>
            <a:endParaRPr sz="2300"/>
          </a:p>
          <a:p>
            <a: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300"/>
          </a:p>
        </p:txBody>
      </p:sp>
      <p:cxnSp>
        <p:nvCxnSpPr>
          <p:cNvPr id="145" name="Google Shape;145;p8"/>
          <p:cNvCxnSpPr/>
          <p:nvPr/>
        </p:nvCxnSpPr>
        <p:spPr>
          <a:xfrm>
            <a:off x="3742475" y="1307125"/>
            <a:ext cx="5340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>
            <a:reflection endPos="30000" dist="38100" dir="5400000" fadeDir="5400012" sy="-100000" algn="bl" rotWithShape="0"/>
          </a:effec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Backpropagation</a:t>
            </a:r>
            <a:endParaRPr lang="en-IN"/>
          </a:p>
        </p:txBody>
      </p:sp>
      <p:sp>
        <p:nvSpPr>
          <p:cNvPr id="151" name="Google Shape;151;p6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Implementation 1 (softmax)</a:t>
            </a:r>
            <a:endParaRPr lang="en-IN"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IN"/>
              <a:t>Layers</a:t>
            </a:r>
            <a:endParaRPr lang="en-IN"/>
          </a:p>
          <a:p>
            <a:pPr marL="137160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Input layer: |V|x|e| = 4309 x 100</a:t>
            </a:r>
            <a:endParaRPr lang="en-IN"/>
          </a:p>
          <a:p>
            <a:pPr marL="137160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Output layer: |e|x|V| = 100 x 4309 </a:t>
            </a:r>
            <a:endParaRPr lang="en-IN"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IN"/>
              <a:t>Context size: 3</a:t>
            </a:r>
            <a:endParaRPr lang="en-IN"/>
          </a:p>
          <a:p>
            <a:pPr marL="9144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</a:p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Implementation 1 (negative sampling) </a:t>
            </a:r>
            <a:endParaRPr lang="en-IN"/>
          </a:p>
          <a:p>
            <a:pPr marL="914400" lvl="1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IN"/>
              <a:t>Layers</a:t>
            </a:r>
            <a:endParaRPr lang="en-IN"/>
          </a:p>
          <a:p>
            <a:pPr marL="1371600" lvl="2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Input layer: |V|x|e| = 6309 x 100</a:t>
            </a:r>
            <a:endParaRPr lang="en-IN"/>
          </a:p>
          <a:p>
            <a:pPr marL="1371600" lvl="2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Output layer: |e|x|V| = 100 x 6309 </a:t>
            </a:r>
            <a:endParaRPr lang="en-IN"/>
          </a:p>
          <a:p>
            <a:pPr marL="914400" lvl="1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IN"/>
              <a:t>Context size: 3</a:t>
            </a:r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Demo</a:t>
            </a:r>
            <a:endParaRPr lang="en-IN"/>
          </a:p>
        </p:txBody>
      </p:sp>
      <p:sp>
        <p:nvSpPr>
          <p:cNvPr id="157" name="Google Shape;157;p9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&lt;on notebook, show&gt;</a:t>
            </a:r>
            <a:endParaRPr lang="en-IN"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&lt;remain ready; no hurry scurry during the evaluation&gt;</a:t>
            </a:r>
            <a:endParaRPr lang="en-IN"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&lt;should take evaluators examples&gt; </a:t>
            </a:r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Marking (max 100)</a:t>
            </a:r>
            <a:endParaRPr lang="en-IN"/>
          </a:p>
        </p:txBody>
      </p:sp>
      <p:sp>
        <p:nvSpPr>
          <p:cNvPr id="163" name="Google Shape;163;p10"/>
          <p:cNvSpPr txBox="1"/>
          <p:nvPr>
            <p:ph type="body" idx="1"/>
          </p:nvPr>
        </p:nvSpPr>
        <p:spPr>
          <a:xfrm>
            <a:off x="82296" y="1252728"/>
            <a:ext cx="8933688" cy="487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Data pre-processing: 10 (no pre-processing 0)</a:t>
            </a:r>
            <a:endParaRPr lang="en-IN"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Scraping: 20 (respectable size and good scraping strategy full marks)</a:t>
            </a:r>
            <a:endParaRPr lang="en-IN"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Good implementation of BP: 20</a:t>
            </a:r>
            <a:endParaRPr lang="en-IN"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Accuracy: &gt;90: 20 marks; &gt;70-90: 10 marks; &gt;50-70: 5 marks; else 0</a:t>
            </a:r>
            <a:endParaRPr lang="en-IN"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Analysis: 10 marks</a:t>
            </a:r>
            <a:endParaRPr lang="en-IN"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Comparison of CBOW and Skip Gram: 10 marks</a:t>
            </a:r>
            <a:endParaRPr lang="en-IN"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Demo: 10 marks</a:t>
            </a:r>
            <a:endParaRPr lang="en-IN"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Topper of leader board: 5 marks bonus</a:t>
            </a:r>
            <a:endParaRPr lang="en-IN"/>
          </a:p>
          <a:p>
            <a: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</a:p>
          <a:p>
            <a: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/>
          <p:nvPr>
            <p:ph type="title"/>
          </p:nvPr>
        </p:nvSpPr>
        <p:spPr>
          <a:xfrm>
            <a:off x="457200" y="274638"/>
            <a:ext cx="8229600" cy="82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Problem Statement (1/2)</a:t>
            </a:r>
            <a:endParaRPr lang="en-IN"/>
          </a:p>
        </p:txBody>
      </p:sp>
      <p:sp>
        <p:nvSpPr>
          <p:cNvPr id="57" name="Google Shape;57;p2"/>
          <p:cNvSpPr txBox="1"/>
          <p:nvPr>
            <p:ph type="body" idx="1"/>
          </p:nvPr>
        </p:nvSpPr>
        <p:spPr>
          <a:xfrm>
            <a:off x="0" y="947058"/>
            <a:ext cx="9056914" cy="517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br>
              <a:rPr lang="en-IN"/>
            </a:br>
            <a:r>
              <a:rPr lang="en-IN"/>
              <a:t>In this assignment, you will have to implement the backpropagation algorithm from scratch. After implementing backpropagation ab-initio, train CBow and Skip-gram with backpropagation. (</a:t>
            </a:r>
            <a:r>
              <a:rPr lang="en-IN" u="sng">
                <a:solidFill>
                  <a:schemeClr val="hlink"/>
                </a:solidFill>
                <a:hlinkClick r:id="rId1"/>
              </a:rPr>
              <a:t>This</a:t>
            </a:r>
            <a:r>
              <a:rPr lang="en-IN"/>
              <a:t> link might help as a quick refresher for Skip-gram and CBoW.) </a:t>
            </a:r>
            <a:endParaRPr lang="en-IN"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The task is to compare the performance of CBoW and Skip-gram embeddings on the word analogy task.</a:t>
            </a:r>
            <a:endParaRPr lang="en-IN"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IN"/>
              <a:t>Analogy task: Given an analogy, find a word by correctly determining its relationship with another word. For example,</a:t>
            </a:r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/>
          <p:nvPr>
            <p:ph type="title"/>
          </p:nvPr>
        </p:nvSpPr>
        <p:spPr>
          <a:xfrm>
            <a:off x="457200" y="274638"/>
            <a:ext cx="8229600" cy="82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Problem Statement (2/2)</a:t>
            </a:r>
            <a:endParaRPr lang="en-IN"/>
          </a:p>
        </p:txBody>
      </p:sp>
      <p:sp>
        <p:nvSpPr>
          <p:cNvPr id="63" name="Google Shape;63;p3"/>
          <p:cNvSpPr txBox="1"/>
          <p:nvPr>
            <p:ph type="body" idx="1"/>
          </p:nvPr>
        </p:nvSpPr>
        <p:spPr>
          <a:xfrm>
            <a:off x="0" y="947058"/>
            <a:ext cx="9056914" cy="517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man:woman :: king:_____ </a:t>
            </a:r>
            <a:endParaRPr lang="en-IN"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( man is to woman, what king is to ____ )</a:t>
            </a:r>
            <a:endParaRPr lang="en-IN"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The blank should be filled with “queen”.</a:t>
            </a:r>
            <a:endParaRPr lang="en-IN"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b="1"/>
              <a:t>Input</a:t>
            </a:r>
            <a:r>
              <a:rPr lang="en-IN"/>
              <a:t>: An analogy pair with one blank. For e.g.,</a:t>
            </a:r>
            <a:endParaRPr lang="en-IN"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IN"/>
              <a:t>Delhi:India :: Paris:_____</a:t>
            </a:r>
            <a:endParaRPr lang="en-IN"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b="1"/>
              <a:t>Output</a:t>
            </a:r>
            <a:r>
              <a:rPr lang="en-IN"/>
              <a:t>: The correct word to satisfy the analogy given in the input. </a:t>
            </a:r>
            <a:endParaRPr lang="en-IN"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You will have to report on the validation data: </a:t>
            </a:r>
            <a:endParaRPr lang="en-IN"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IN"/>
              <a:t>Accuracy</a:t>
            </a:r>
            <a:endParaRPr lang="en-IN"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IN"/>
              <a:t>Compare the performance of CBoW and Skip-gram models.</a:t>
            </a:r>
            <a:endParaRPr lang="en-IN"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IN"/>
              <a:t>Perform detailed error analysis</a:t>
            </a:r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832750ff4_0_1"/>
          <p:cNvSpPr txBox="1"/>
          <p:nvPr>
            <p:ph type="title"/>
          </p:nvPr>
        </p:nvSpPr>
        <p:spPr>
          <a:xfrm>
            <a:off x="420375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Working with Data</a:t>
            </a:r>
            <a:endParaRPr lang="en-IN"/>
          </a:p>
        </p:txBody>
      </p:sp>
      <p:sp>
        <p:nvSpPr>
          <p:cNvPr id="69" name="Google Shape;69;g20832750ff4_0_1"/>
          <p:cNvSpPr txBox="1"/>
          <p:nvPr>
            <p:ph type="body" idx="1"/>
          </p:nvPr>
        </p:nvSpPr>
        <p:spPr>
          <a:xfrm>
            <a:off x="457200" y="10939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IN"/>
              <a:t>Data Scraping to facilitate analogy: </a:t>
            </a:r>
            <a:endParaRPr lang="en-IN"/>
          </a:p>
          <a:p>
            <a:pPr marL="914400" lvl="1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r>
              <a:rPr lang="en-IN"/>
              <a:t>Analogies        </a:t>
            </a:r>
            <a:r>
              <a:rPr lang="en-IN" b="1"/>
              <a:t>Google API</a:t>
            </a:r>
            <a:r>
              <a:rPr lang="en-IN"/>
              <a:t>         Relevant URLs</a:t>
            </a:r>
            <a:endParaRPr i="1"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r>
              <a:rPr lang="en-IN" b="1" i="1"/>
              <a:t>Google search</a:t>
            </a:r>
            <a:r>
              <a:rPr lang="en-IN" i="1"/>
              <a:t>: “India rupees en.wikipedia.com”</a:t>
            </a:r>
            <a:endParaRPr i="1"/>
          </a:p>
          <a:p>
            <a: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>
              <a:solidFill>
                <a:srgbClr val="FF0000"/>
              </a:solidFill>
            </a:endParaRPr>
          </a:p>
        </p:txBody>
      </p:sp>
      <p:cxnSp>
        <p:nvCxnSpPr>
          <p:cNvPr id="70" name="Google Shape;70;g20832750ff4_0_1"/>
          <p:cNvCxnSpPr/>
          <p:nvPr/>
        </p:nvCxnSpPr>
        <p:spPr>
          <a:xfrm>
            <a:off x="2862875" y="2282925"/>
            <a:ext cx="5340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>
            <a:reflection endPos="30000" dist="38100" dir="5400000" fadeDir="5400012" sy="-100000" algn="bl" rotWithShape="0"/>
          </a:effectLst>
        </p:spPr>
      </p:cxnSp>
      <p:cxnSp>
        <p:nvCxnSpPr>
          <p:cNvPr id="71" name="Google Shape;71;g20832750ff4_0_1"/>
          <p:cNvCxnSpPr/>
          <p:nvPr/>
        </p:nvCxnSpPr>
        <p:spPr>
          <a:xfrm>
            <a:off x="5208700" y="2282925"/>
            <a:ext cx="5340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>
            <a:reflection endPos="30000" dist="38100" dir="5400000" fadeDir="5400012" sy="-100000" algn="bl" rotWithShape="0"/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8d73acaa3_0_7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Working with Data</a:t>
            </a:r>
            <a:endParaRPr lang="en-IN"/>
          </a:p>
        </p:txBody>
      </p:sp>
      <p:sp>
        <p:nvSpPr>
          <p:cNvPr id="77" name="Google Shape;77;g218d73acaa3_0_7"/>
          <p:cNvSpPr txBox="1"/>
          <p:nvPr>
            <p:ph type="body" idx="1"/>
          </p:nvPr>
        </p:nvSpPr>
        <p:spPr>
          <a:xfrm>
            <a:off x="457200" y="10662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IN"/>
              <a:t>Data Scraping to facilitate analogy: </a:t>
            </a:r>
            <a:endParaRPr lang="en-IN"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r>
              <a:rPr lang="en-IN" i="1" u="sng">
                <a:solidFill>
                  <a:schemeClr val="hlink"/>
                </a:solidFill>
                <a:hlinkClick r:id="rId1"/>
              </a:rPr>
              <a:t>urls.json</a:t>
            </a:r>
            <a:r>
              <a:rPr lang="en-IN" i="1"/>
              <a:t> </a:t>
            </a:r>
            <a:endParaRPr i="1"/>
          </a:p>
          <a:p>
            <a: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 i="1"/>
              <a:t>		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78" name="Google Shape;78;g218d73acaa3_0_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502824" y="2006000"/>
            <a:ext cx="5244725" cy="466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8d73acaa3_0_23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Working with Data</a:t>
            </a:r>
            <a:endParaRPr lang="en-IN"/>
          </a:p>
        </p:txBody>
      </p:sp>
      <p:sp>
        <p:nvSpPr>
          <p:cNvPr id="84" name="Google Shape;84;g218d73acaa3_0_23"/>
          <p:cNvSpPr txBox="1"/>
          <p:nvPr>
            <p:ph type="body" idx="1"/>
          </p:nvPr>
        </p:nvSpPr>
        <p:spPr>
          <a:xfrm>
            <a:off x="457200" y="10580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IN"/>
              <a:t>Data Scraping to facilitate analogy: </a:t>
            </a:r>
            <a:endParaRPr lang="en-IN"/>
          </a:p>
          <a:p>
            <a:pPr marL="914400" lvl="1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r>
              <a:rPr lang="en-IN"/>
              <a:t>Analogies        Google API         Relevant URLs</a:t>
            </a:r>
            <a:endParaRPr i="1"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r>
              <a:rPr lang="en-IN" b="1" i="1"/>
              <a:t>Google search</a:t>
            </a:r>
            <a:r>
              <a:rPr lang="en-IN" i="1"/>
              <a:t>: “India rupees en.wikipedia.com”</a:t>
            </a:r>
            <a:endParaRPr i="1"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r>
              <a:rPr lang="en-IN" i="1" u="sng">
                <a:solidFill>
                  <a:schemeClr val="hlink"/>
                </a:solidFill>
                <a:hlinkClick r:id="rId1"/>
              </a:rPr>
              <a:t>urls.json</a:t>
            </a:r>
            <a:r>
              <a:rPr lang="en-IN" i="1"/>
              <a:t>          WikipediaAPI        Sentences JSON</a:t>
            </a:r>
            <a:endParaRPr i="1"/>
          </a:p>
          <a:p>
            <a:pPr marL="9144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IN" sz="16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{</a:t>
            </a:r>
            <a:endParaRPr sz="1600"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IN" sz="16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   "Athens Greece": {</a:t>
            </a:r>
            <a:endParaRPr sz="1600"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IN" sz="16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         "word1": [ ... word1-only sentence list ... ]</a:t>
            </a:r>
            <a:endParaRPr sz="1600"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IN" sz="16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         "word2": [ ... word2-only sentence list ... ]</a:t>
            </a:r>
            <a:endParaRPr sz="1600"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IN" sz="16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         "bothwords": [ ... both words sentence list ... ]</a:t>
            </a:r>
            <a:endParaRPr sz="1600"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IN" sz="16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    }, </a:t>
            </a:r>
            <a:endParaRPr sz="1600"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IN" sz="16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    ... rest of the analogy pairs ...</a:t>
            </a:r>
            <a:endParaRPr sz="1600"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IN" sz="16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}</a:t>
            </a:r>
            <a:endParaRPr sz="1600"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i="1"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endParaRPr i="1"/>
          </a:p>
        </p:txBody>
      </p:sp>
      <p:cxnSp>
        <p:nvCxnSpPr>
          <p:cNvPr id="85" name="Google Shape;85;g218d73acaa3_0_23"/>
          <p:cNvCxnSpPr/>
          <p:nvPr/>
        </p:nvCxnSpPr>
        <p:spPr>
          <a:xfrm>
            <a:off x="2761625" y="2586700"/>
            <a:ext cx="5340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>
            <a:reflection endPos="30000" dist="38100" dir="5400000" fadeDir="5400012" sy="-100000" algn="bl" rotWithShape="0"/>
          </a:effectLst>
        </p:spPr>
      </p:cxnSp>
      <p:cxnSp>
        <p:nvCxnSpPr>
          <p:cNvPr id="86" name="Google Shape;86;g218d73acaa3_0_23"/>
          <p:cNvCxnSpPr/>
          <p:nvPr/>
        </p:nvCxnSpPr>
        <p:spPr>
          <a:xfrm>
            <a:off x="5335000" y="2586700"/>
            <a:ext cx="5340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>
            <a:reflection endPos="30000" dist="38100" dir="5400000" fadeDir="5400012" sy="-100000" algn="bl" rotWithShape="0"/>
          </a:effectLst>
        </p:spPr>
      </p:cxnSp>
      <p:cxnSp>
        <p:nvCxnSpPr>
          <p:cNvPr id="87" name="Google Shape;87;g218d73acaa3_0_23"/>
          <p:cNvCxnSpPr/>
          <p:nvPr/>
        </p:nvCxnSpPr>
        <p:spPr>
          <a:xfrm>
            <a:off x="2844375" y="1730600"/>
            <a:ext cx="5340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>
            <a:reflection endPos="30000" dist="38100" dir="5400000" fadeDir="5400012" sy="-100000" algn="bl" rotWithShape="0"/>
          </a:effectLst>
        </p:spPr>
      </p:cxnSp>
      <p:cxnSp>
        <p:nvCxnSpPr>
          <p:cNvPr id="88" name="Google Shape;88;g218d73acaa3_0_23"/>
          <p:cNvCxnSpPr/>
          <p:nvPr/>
        </p:nvCxnSpPr>
        <p:spPr>
          <a:xfrm>
            <a:off x="5114000" y="1730600"/>
            <a:ext cx="5340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>
            <a:reflection endPos="30000" dist="38100" dir="5400000" fadeDir="5400012" sy="-100000" algn="bl" rotWithShape="0"/>
          </a:effec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8d73acaa3_0_44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Working with Data</a:t>
            </a:r>
            <a:endParaRPr lang="en-IN"/>
          </a:p>
        </p:txBody>
      </p:sp>
      <p:sp>
        <p:nvSpPr>
          <p:cNvPr id="94" name="Google Shape;94;g218d73acaa3_0_44"/>
          <p:cNvSpPr txBox="1"/>
          <p:nvPr>
            <p:ph type="body" idx="1"/>
          </p:nvPr>
        </p:nvSpPr>
        <p:spPr>
          <a:xfrm>
            <a:off x="457200" y="10662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IN"/>
              <a:t>Data Scraping to facilitate analogy: </a:t>
            </a:r>
            <a:endParaRPr lang="en-IN"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r>
              <a:rPr lang="en-IN" i="1" u="sng">
                <a:solidFill>
                  <a:schemeClr val="hlink"/>
                </a:solidFill>
                <a:hlinkClick r:id="rId1"/>
              </a:rPr>
              <a:t>sents.json</a:t>
            </a:r>
            <a:r>
              <a:rPr lang="en-IN" i="1"/>
              <a:t> </a:t>
            </a:r>
            <a:endParaRPr i="1"/>
          </a:p>
          <a:p>
            <a: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 i="1"/>
              <a:t>		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95" name="Google Shape;95;g218d73acaa3_0_4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425588" y="2052225"/>
            <a:ext cx="620077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8d73acaa3_0_52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Working with Data</a:t>
            </a:r>
            <a:endParaRPr lang="en-IN"/>
          </a:p>
        </p:txBody>
      </p:sp>
      <p:sp>
        <p:nvSpPr>
          <p:cNvPr id="101" name="Google Shape;101;g218d73acaa3_0_52"/>
          <p:cNvSpPr txBox="1"/>
          <p:nvPr>
            <p:ph type="body" idx="1"/>
          </p:nvPr>
        </p:nvSpPr>
        <p:spPr>
          <a:xfrm>
            <a:off x="457200" y="10580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IN"/>
              <a:t>Data Scraping to facilitate analogy: </a:t>
            </a:r>
            <a:endParaRPr lang="en-IN"/>
          </a:p>
          <a:p>
            <a:pPr marL="914400" lvl="1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r>
              <a:rPr lang="en-IN"/>
              <a:t>Analogies        Google API         Relevant URLs</a:t>
            </a:r>
            <a:endParaRPr i="1"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r>
              <a:rPr lang="en-IN" b="1" i="1"/>
              <a:t>Google search</a:t>
            </a:r>
            <a:r>
              <a:rPr lang="en-IN" i="1"/>
              <a:t>: “India rupees en.wikipedia.com”</a:t>
            </a:r>
            <a:endParaRPr i="1"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r>
              <a:rPr lang="en-IN" i="1" u="sng">
                <a:solidFill>
                  <a:schemeClr val="hlink"/>
                </a:solidFill>
                <a:hlinkClick r:id="rId1"/>
              </a:rPr>
              <a:t>urls.json</a:t>
            </a:r>
            <a:r>
              <a:rPr lang="en-IN" i="1"/>
              <a:t>          WikipediaAPI        Sentences JSON</a:t>
            </a:r>
            <a:endParaRPr i="1"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r>
              <a:rPr lang="en-IN" i="1"/>
              <a:t>Stats</a:t>
            </a:r>
            <a:endParaRPr i="1"/>
          </a:p>
          <a:p>
            <a:pPr marL="137160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</a:pPr>
            <a:r>
              <a:rPr lang="en-IN" i="1"/>
              <a:t>Avg word 1 sents: 601</a:t>
            </a:r>
            <a:endParaRPr i="1"/>
          </a:p>
          <a:p>
            <a:pPr marL="137160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</a:pPr>
            <a:r>
              <a:rPr lang="en-IN" i="1"/>
              <a:t>Avg word 2 sents: 652</a:t>
            </a:r>
            <a:endParaRPr i="1"/>
          </a:p>
          <a:p>
            <a:pPr marL="137160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</a:pPr>
            <a:r>
              <a:rPr lang="en-IN" i="1"/>
              <a:t>Avg both word sents: 128</a:t>
            </a:r>
            <a:endParaRPr i="1"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r>
              <a:rPr lang="en-IN" i="1"/>
              <a:t>Priority: “both words” sentences </a:t>
            </a:r>
            <a:endParaRPr i="1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i="1"/>
          </a:p>
        </p:txBody>
      </p:sp>
      <p:cxnSp>
        <p:nvCxnSpPr>
          <p:cNvPr id="102" name="Google Shape;102;g218d73acaa3_0_52"/>
          <p:cNvCxnSpPr/>
          <p:nvPr/>
        </p:nvCxnSpPr>
        <p:spPr>
          <a:xfrm>
            <a:off x="2761625" y="2586700"/>
            <a:ext cx="5340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>
            <a:reflection endPos="30000" dist="38100" dir="5400000" fadeDir="5400012" sy="-100000" algn="bl" rotWithShape="0"/>
          </a:effectLst>
        </p:spPr>
      </p:cxnSp>
      <p:cxnSp>
        <p:nvCxnSpPr>
          <p:cNvPr id="103" name="Google Shape;103;g218d73acaa3_0_52"/>
          <p:cNvCxnSpPr/>
          <p:nvPr/>
        </p:nvCxnSpPr>
        <p:spPr>
          <a:xfrm>
            <a:off x="5335000" y="2586700"/>
            <a:ext cx="5340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>
            <a:reflection endPos="30000" dist="38100" dir="5400000" fadeDir="5400012" sy="-100000" algn="bl" rotWithShape="0"/>
          </a:effectLst>
        </p:spPr>
      </p:cxnSp>
      <p:cxnSp>
        <p:nvCxnSpPr>
          <p:cNvPr id="104" name="Google Shape;104;g218d73acaa3_0_52"/>
          <p:cNvCxnSpPr/>
          <p:nvPr/>
        </p:nvCxnSpPr>
        <p:spPr>
          <a:xfrm>
            <a:off x="2844375" y="1730600"/>
            <a:ext cx="5340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>
            <a:reflection endPos="30000" dist="38100" dir="5400000" fadeDir="5400012" sy="-100000" algn="bl" rotWithShape="0"/>
          </a:effectLst>
        </p:spPr>
      </p:cxnSp>
      <p:cxnSp>
        <p:nvCxnSpPr>
          <p:cNvPr id="105" name="Google Shape;105;g218d73acaa3_0_52"/>
          <p:cNvCxnSpPr/>
          <p:nvPr/>
        </p:nvCxnSpPr>
        <p:spPr>
          <a:xfrm>
            <a:off x="5114000" y="1730600"/>
            <a:ext cx="5340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>
            <a:reflection endPos="30000" dist="38100" dir="5400000" fadeDir="5400012" sy="-100000" algn="bl" rotWithShape="0"/>
          </a:effec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Working with Data </a:t>
            </a:r>
            <a:endParaRPr lang="en-IN"/>
          </a:p>
        </p:txBody>
      </p:sp>
      <p:sp>
        <p:nvSpPr>
          <p:cNvPr id="111" name="Google Shape;111;p4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Pre-processing:</a:t>
            </a:r>
            <a:endParaRPr lang="en-IN"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IN"/>
              <a:t>Stop words removal</a:t>
            </a:r>
            <a:endParaRPr lang="en-IN"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IN"/>
              <a:t>Punctuation removal</a:t>
            </a:r>
            <a:endParaRPr lang="en-IN"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IN"/>
              <a:t>Only </a:t>
            </a:r>
            <a:r>
              <a:rPr lang="en-IN"/>
              <a:t>alphabetical</a:t>
            </a:r>
            <a:r>
              <a:rPr lang="en-IN"/>
              <a:t> word (no numbers </a:t>
            </a:r>
            <a:r>
              <a:rPr lang="en-IN"/>
              <a:t>and other language characters)</a:t>
            </a:r>
            <a:endParaRPr lang="en-IN"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IN"/>
              <a:t>Lower casing non Proper noun words</a:t>
            </a:r>
            <a:endParaRPr lang="en-IN"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IN"/>
              <a:t>No lemmatization (may lose morpological / syntactical information, e.g. “run : runner” will become “run : run”)</a:t>
            </a:r>
            <a:endParaRPr lang="en-IN"/>
          </a:p>
          <a:p>
            <a:pPr marL="9144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</a:p>
          <a:p>
            <a: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4476</Words>
  <Application>WPS Presentation</Application>
  <PresentationFormat/>
  <Paragraphs>363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SimSun</vt:lpstr>
      <vt:lpstr>Wingdings</vt:lpstr>
      <vt:lpstr>Arial</vt:lpstr>
      <vt:lpstr>Calibri</vt:lpstr>
      <vt:lpstr>Roboto Mono</vt:lpstr>
      <vt:lpstr>Microsoft YaHei</vt:lpstr>
      <vt:lpstr>Arial Unicode MS</vt:lpstr>
      <vt:lpstr>Default Design</vt:lpstr>
      <vt:lpstr> Assignment-1 Discussion (Word Vectors and Analogy Test)</vt:lpstr>
      <vt:lpstr>Problem Statement (1/2)</vt:lpstr>
      <vt:lpstr>Problem Statement (2/2)</vt:lpstr>
      <vt:lpstr>Working with Data</vt:lpstr>
      <vt:lpstr>Working with Data</vt:lpstr>
      <vt:lpstr>Working with Data</vt:lpstr>
      <vt:lpstr>Working with Data</vt:lpstr>
      <vt:lpstr>Working with Data</vt:lpstr>
      <vt:lpstr>Working with Data </vt:lpstr>
      <vt:lpstr>Experimental Setup </vt:lpstr>
      <vt:lpstr>Results </vt:lpstr>
      <vt:lpstr>Results (embedding size = 130)</vt:lpstr>
      <vt:lpstr>Results</vt:lpstr>
      <vt:lpstr>Observations and Analysis</vt:lpstr>
      <vt:lpstr>Backpropagation</vt:lpstr>
      <vt:lpstr>Demo</vt:lpstr>
      <vt:lpstr>Marking (max 100)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Assignment-1 Discussion (Word Vectors and Analogy Test)</dc:title>
  <dc:creator>Pushpak</dc:creator>
  <cp:lastModifiedBy>aksha</cp:lastModifiedBy>
  <cp:revision>2</cp:revision>
  <dcterms:created xsi:type="dcterms:W3CDTF">2023-03-10T15:56:04Z</dcterms:created>
  <dcterms:modified xsi:type="dcterms:W3CDTF">2023-03-10T18:53:33Z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0x010100D8FDE6DC4C3E7441A64183DE057A2BAA</vt:lpwstr>
  </property>
  <property fmtid="{D5CDD505-2E9C-101B-9397-08002B2CF9AE}" pid="3" name="ICV">
    <vt:lpwstr>1124297295BE43DCB28F654D7E3B909A</vt:lpwstr>
  </property>
  <property fmtid="{D5CDD505-2E9C-101B-9397-08002B2CF9AE}" pid="4" name="KSOProductBuildVer">
    <vt:lpwstr>1033-11.2.0.11219</vt:lpwstr>
  </property>
</Properties>
</file>