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87" r:id="rId5"/>
    <p:sldId id="406" r:id="rId6"/>
    <p:sldId id="407" r:id="rId7"/>
    <p:sldId id="408" r:id="rId8"/>
    <p:sldId id="419" r:id="rId9"/>
    <p:sldId id="411" r:id="rId10"/>
    <p:sldId id="412" r:id="rId11"/>
    <p:sldId id="410" r:id="rId12"/>
    <p:sldId id="413" r:id="rId13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89"/>
  </p:normalViewPr>
  <p:slideViewPr>
    <p:cSldViewPr snapToGrid="0">
      <p:cViewPr varScale="1">
        <p:scale>
          <a:sx n="70" d="100"/>
          <a:sy n="70" d="100"/>
        </p:scale>
        <p:origin x="12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3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0" matchingName="Comparison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 panose="020B0604020202020204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 panose="020B0604020202020204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»"/>
              <a:defRPr sz="2000"/>
            </a:lvl9pPr>
          </a:lstStyle>
          <a:p/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showMasterSp="0" matchingName="Title and Vertical Text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 matchingName="Title, Text, and Content">
  <p:cSld name="TEXT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»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»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»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»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»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towardsdatascience.com/nlp-101-word2vec-skip-gram-and-cbow-93512ee2431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 </a:t>
            </a:r>
            <a:r>
              <a:rPr lang="en-IN" sz="4400" b="1" dirty="0" smtClean="0"/>
              <a:t>Assignment-1 Discussion</a:t>
            </a:r>
            <a:br>
              <a:rPr lang="en-IN" sz="4400" b="1" dirty="0" smtClean="0"/>
            </a:br>
            <a:r>
              <a:rPr lang="en-IN" sz="4400" b="1" dirty="0" smtClean="0"/>
              <a:t>(Word Vectors and Analogy Test)</a:t>
            </a:r>
            <a:endParaRPr sz="4400" dirty="0"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115887" y="32766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 panose="020B0604020202020204"/>
              <a:buNone/>
            </a:pPr>
            <a:r>
              <a:rPr lang="en-US" altLang="en-IN" sz="3200" dirty="0" smtClean="0"/>
              <a:t>sanjna mohan</a:t>
            </a:r>
            <a:r>
              <a:rPr lang="en-IN" sz="3200" dirty="0" smtClean="0"/>
              <a:t>, </a:t>
            </a:r>
            <a:r>
              <a:rPr lang="en-US" altLang="en-IN" sz="3200" dirty="0" smtClean="0"/>
              <a:t>20305R006</a:t>
            </a:r>
            <a:endParaRPr lang="en-US" altLang="en-IN" sz="3200" dirty="0" smtClean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 panose="020B0604020202020204"/>
              <a:buNone/>
            </a:pPr>
            <a:r>
              <a:rPr lang="en-US" altLang="en-IN" sz="3200" dirty="0" smtClean="0"/>
              <a:t>joshi meet anilkumar, 21319R001</a:t>
            </a:r>
            <a:endParaRPr lang="en-US" altLang="en-IN" sz="3200" dirty="0" smtClean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 panose="020B0604020202020204"/>
              <a:buNone/>
            </a:pPr>
            <a:r>
              <a:rPr lang="en-US" altLang="en-IN" sz="3200" dirty="0" smtClean="0"/>
              <a:t>mahesh ashok abnave</a:t>
            </a:r>
            <a:r>
              <a:rPr lang="en-IN" sz="3200" dirty="0" smtClean="0"/>
              <a:t>, </a:t>
            </a:r>
            <a:r>
              <a:rPr lang="en-US" altLang="en-IN" sz="3200" dirty="0"/>
              <a:t>203059010</a:t>
            </a:r>
            <a:endParaRPr lang="en-US" altLang="en-IN"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 panose="020B0604020202020204"/>
              <a:buNone/>
            </a:pPr>
            <a:r>
              <a:rPr lang="en-US" altLang="en-IN" sz="3200" dirty="0"/>
              <a:t>akshay eknath mali, 213079006</a:t>
            </a:r>
            <a:endParaRPr lang="en-US" altLang="en-IN"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 panose="020B0604020202020204"/>
              <a:buNone/>
            </a:pPr>
            <a:r>
              <a:rPr lang="en-US" altLang="en-IN" sz="3200" dirty="0" smtClean="0"/>
              <a:t>date-1</a:t>
            </a:r>
            <a:r>
              <a:rPr lang="en-IN" altLang="en-US" sz="3200" dirty="0" smtClean="0"/>
              <a:t>0 march</a:t>
            </a:r>
            <a:r>
              <a:rPr lang="en-US" altLang="en-IN" sz="3200" dirty="0" smtClean="0"/>
              <a:t> 2023</a:t>
            </a:r>
            <a:endParaRPr lang="en-IN" sz="3200" dirty="0" smtClean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 panose="020B0604020202020204"/>
              <a:buNone/>
            </a:pP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IN" dirty="0" smtClean="0"/>
              <a:t>Marking (max 100)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" y="1252728"/>
            <a:ext cx="8933688" cy="4873435"/>
          </a:xfrm>
        </p:spPr>
        <p:txBody>
          <a:bodyPr/>
          <a:lstStyle/>
          <a:p>
            <a:r>
              <a:rPr lang="en-IN" dirty="0" smtClean="0"/>
              <a:t>Data pre-processing: 10 (</a:t>
            </a:r>
            <a:r>
              <a:rPr lang="en-IN" smtClean="0"/>
              <a:t>no pre-processing </a:t>
            </a:r>
            <a:r>
              <a:rPr lang="en-IN" dirty="0" smtClean="0"/>
              <a:t>0)</a:t>
            </a:r>
            <a:endParaRPr lang="en-IN" dirty="0" smtClean="0"/>
          </a:p>
          <a:p>
            <a:r>
              <a:rPr lang="en-IN" dirty="0" smtClean="0"/>
              <a:t>Scraping: 20 (respectable size and good scraping strategy full marks)</a:t>
            </a:r>
            <a:endParaRPr lang="en-IN" dirty="0" smtClean="0"/>
          </a:p>
          <a:p>
            <a:r>
              <a:rPr lang="en-IN" dirty="0" smtClean="0"/>
              <a:t>Good implementation of BP: 20</a:t>
            </a:r>
            <a:endParaRPr lang="en-IN" dirty="0" smtClean="0"/>
          </a:p>
          <a:p>
            <a:r>
              <a:rPr lang="en-IN" dirty="0" smtClean="0"/>
              <a:t>Accuracy: &gt;90: 20 marks; &gt;70-90: 10 marks; &gt;50-70: 5 marks; else 0</a:t>
            </a:r>
            <a:endParaRPr lang="en-IN" dirty="0" smtClean="0"/>
          </a:p>
          <a:p>
            <a:r>
              <a:rPr lang="en-IN" dirty="0" smtClean="0"/>
              <a:t>Analysis: 10 marks</a:t>
            </a:r>
            <a:endParaRPr lang="en-IN" dirty="0" smtClean="0"/>
          </a:p>
          <a:p>
            <a:r>
              <a:rPr lang="en-IN" dirty="0" smtClean="0"/>
              <a:t>Comparison of CBOW and Skip Gram: 10 marks</a:t>
            </a:r>
            <a:endParaRPr lang="en-IN" dirty="0" smtClean="0"/>
          </a:p>
          <a:p>
            <a:r>
              <a:rPr lang="en-IN" dirty="0" smtClean="0"/>
              <a:t>Demo: 10 marks</a:t>
            </a:r>
            <a:endParaRPr lang="en-IN" dirty="0" smtClean="0"/>
          </a:p>
          <a:p>
            <a:r>
              <a:rPr lang="en-IN" dirty="0" smtClean="0"/>
              <a:t>Topper of leader board: 5 marks bonus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4819"/>
          </a:xfrm>
        </p:spPr>
        <p:txBody>
          <a:bodyPr/>
          <a:lstStyle/>
          <a:p>
            <a:r>
              <a:rPr lang="en-IN" dirty="0" smtClean="0"/>
              <a:t>Problem </a:t>
            </a:r>
            <a:r>
              <a:rPr lang="en-IN" dirty="0" smtClean="0"/>
              <a:t>Statement 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7058"/>
            <a:ext cx="9056914" cy="5179106"/>
          </a:xfrm>
        </p:spPr>
        <p:txBody>
          <a:bodyPr/>
          <a:lstStyle/>
          <a:p>
            <a:pPr fontAlgn="base"/>
            <a:br>
              <a:rPr lang="en-US" dirty="0"/>
            </a:br>
            <a:r>
              <a:rPr lang="en-US" dirty="0"/>
              <a:t>In this assignment, you will have to implement the backpropagation algorithm from scratch. After implementing backpropagation ab-initio, train </a:t>
            </a:r>
            <a:r>
              <a:rPr lang="en-US" dirty="0" err="1"/>
              <a:t>CBow</a:t>
            </a:r>
            <a:r>
              <a:rPr lang="en-US" dirty="0"/>
              <a:t> and Skip-gram with backpropagation. (</a:t>
            </a:r>
            <a:r>
              <a:rPr lang="en-US" u="sng" dirty="0">
                <a:hlinkClick r:id="rId1"/>
              </a:rPr>
              <a:t>This</a:t>
            </a:r>
            <a:r>
              <a:rPr lang="en-US" dirty="0"/>
              <a:t> link might help as a quick refresher for Skip-gram and </a:t>
            </a:r>
            <a:r>
              <a:rPr lang="en-US" dirty="0" err="1"/>
              <a:t>CBoW</a:t>
            </a:r>
            <a:r>
              <a:rPr lang="en-US" dirty="0"/>
              <a:t>.) </a:t>
            </a:r>
            <a:endParaRPr lang="en-US" dirty="0"/>
          </a:p>
          <a:p>
            <a:pPr fontAlgn="base"/>
            <a:r>
              <a:rPr lang="en-US" dirty="0"/>
              <a:t>The task is to compare the performance of </a:t>
            </a:r>
            <a:r>
              <a:rPr lang="en-US" dirty="0" err="1"/>
              <a:t>CBoW</a:t>
            </a:r>
            <a:r>
              <a:rPr lang="en-US" dirty="0"/>
              <a:t> and Skip-gram embeddings on the word analogy task.</a:t>
            </a:r>
            <a:endParaRPr lang="en-US" dirty="0"/>
          </a:p>
          <a:p>
            <a:pPr lvl="1" fontAlgn="base"/>
            <a:r>
              <a:rPr lang="en-US" dirty="0"/>
              <a:t>Analogy task: Given an analogy, find a word by correctly determining its relationship with another word. For example</a:t>
            </a:r>
            <a:r>
              <a:rPr lang="en-US" dirty="0" smtClean="0"/>
              <a:t>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4819"/>
          </a:xfrm>
        </p:spPr>
        <p:txBody>
          <a:bodyPr/>
          <a:lstStyle/>
          <a:p>
            <a:r>
              <a:rPr lang="en-IN" dirty="0" smtClean="0"/>
              <a:t>Problem </a:t>
            </a:r>
            <a:r>
              <a:rPr lang="en-IN" dirty="0" smtClean="0"/>
              <a:t>Statement (2/2)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7058"/>
            <a:ext cx="9056914" cy="5179106"/>
          </a:xfrm>
        </p:spPr>
        <p:txBody>
          <a:bodyPr/>
          <a:lstStyle/>
          <a:p>
            <a:pPr fontAlgn="base"/>
            <a:r>
              <a:rPr lang="en-US" dirty="0" err="1" smtClean="0"/>
              <a:t>man:woman</a:t>
            </a:r>
            <a:r>
              <a:rPr lang="en-US" dirty="0" smtClean="0"/>
              <a:t> </a:t>
            </a:r>
            <a:r>
              <a:rPr lang="en-US" dirty="0"/>
              <a:t>:: king:_____ </a:t>
            </a:r>
            <a:endParaRPr lang="en-US" dirty="0"/>
          </a:p>
          <a:p>
            <a:r>
              <a:rPr lang="en-US" dirty="0"/>
              <a:t>( man is to woman, what king is to ____ )</a:t>
            </a:r>
            <a:endParaRPr lang="en-US" dirty="0"/>
          </a:p>
          <a:p>
            <a:r>
              <a:rPr lang="en-US" dirty="0"/>
              <a:t>The blank should be filled with “queen”.</a:t>
            </a:r>
            <a:endParaRPr lang="en-US" dirty="0"/>
          </a:p>
          <a:p>
            <a:pPr fontAlgn="base"/>
            <a:r>
              <a:rPr lang="en-US" b="1" dirty="0"/>
              <a:t>Input</a:t>
            </a:r>
            <a:r>
              <a:rPr lang="en-US" dirty="0"/>
              <a:t>: An analogy pair with one blank. For e.g.,</a:t>
            </a:r>
            <a:endParaRPr lang="en-US" dirty="0"/>
          </a:p>
          <a:p>
            <a:pPr lvl="1" fontAlgn="base"/>
            <a:r>
              <a:rPr lang="en-US" dirty="0" err="1"/>
              <a:t>Delhi:India</a:t>
            </a:r>
            <a:r>
              <a:rPr lang="en-US" dirty="0"/>
              <a:t> :: Paris:_____</a:t>
            </a:r>
            <a:endParaRPr lang="en-US" dirty="0"/>
          </a:p>
          <a:p>
            <a:pPr fontAlgn="base"/>
            <a:r>
              <a:rPr lang="en-US" b="1" dirty="0"/>
              <a:t>Output</a:t>
            </a:r>
            <a:r>
              <a:rPr lang="en-US" dirty="0"/>
              <a:t>: The correct word to satisfy the analogy given in the input. </a:t>
            </a:r>
            <a:endParaRPr lang="en-US" dirty="0"/>
          </a:p>
          <a:p>
            <a:pPr fontAlgn="base"/>
            <a:r>
              <a:rPr lang="en-US" dirty="0"/>
              <a:t>You will have to report on the validation data: </a:t>
            </a:r>
            <a:endParaRPr lang="en-US" dirty="0"/>
          </a:p>
          <a:p>
            <a:pPr lvl="1" fontAlgn="base"/>
            <a:r>
              <a:rPr lang="en-US" dirty="0" smtClean="0"/>
              <a:t>Accuracy</a:t>
            </a:r>
            <a:endParaRPr lang="en-US" dirty="0"/>
          </a:p>
          <a:p>
            <a:pPr lvl="1" fontAlgn="base"/>
            <a:r>
              <a:rPr lang="en-US" dirty="0"/>
              <a:t>Compare the performance of </a:t>
            </a:r>
            <a:r>
              <a:rPr lang="en-US" dirty="0" err="1"/>
              <a:t>CBoW</a:t>
            </a:r>
            <a:r>
              <a:rPr lang="en-US" dirty="0"/>
              <a:t> and Skip-gram models.</a:t>
            </a:r>
            <a:endParaRPr lang="en-US" dirty="0"/>
          </a:p>
          <a:p>
            <a:pPr lvl="1" fontAlgn="base"/>
            <a:r>
              <a:rPr lang="en-US" dirty="0"/>
              <a:t>Perform detailed error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35" y="190500"/>
            <a:ext cx="7809865" cy="826770"/>
          </a:xfrm>
        </p:spPr>
        <p:txBody>
          <a:bodyPr/>
          <a:lstStyle/>
          <a:p>
            <a:r>
              <a:rPr lang="en-IN" sz="3200" dirty="0" smtClean="0"/>
              <a:t>Working with Data</a:t>
            </a:r>
            <a:endParaRPr lang="en-IN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0700"/>
            <a:ext cx="8229600" cy="4525963"/>
          </a:xfrm>
        </p:spPr>
        <p:txBody>
          <a:bodyPr/>
          <a:lstStyle/>
          <a:p>
            <a:r>
              <a:rPr lang="en-IN" dirty="0" smtClean="0"/>
              <a:t>Pre-processing:</a:t>
            </a:r>
            <a:endParaRPr lang="en-IN" dirty="0" smtClean="0"/>
          </a:p>
          <a:p>
            <a:pPr lvl="1"/>
            <a:r>
              <a:rPr lang="en-IN" dirty="0" smtClean="0"/>
              <a:t>stop words,</a:t>
            </a:r>
            <a:r>
              <a:rPr lang="en-IN" dirty="0" smtClean="0">
                <a:sym typeface="+mn-ea"/>
              </a:rPr>
              <a:t>number, punctuations</a:t>
            </a:r>
            <a:r>
              <a:rPr lang="en-IN" dirty="0" smtClean="0"/>
              <a:t> removed</a:t>
            </a:r>
            <a:endParaRPr lang="en-IN" dirty="0" smtClean="0"/>
          </a:p>
          <a:p>
            <a:pPr lvl="1"/>
            <a:r>
              <a:rPr lang="en-IN" dirty="0" smtClean="0"/>
              <a:t>no lemmatization as it removes morphological words</a:t>
            </a:r>
            <a:endParaRPr lang="en-IN" dirty="0" smtClean="0"/>
          </a:p>
          <a:p>
            <a:pPr marL="76200" indent="0">
              <a:buNone/>
            </a:pPr>
            <a:endParaRPr lang="en-US" altLang="en-IN" dirty="0">
              <a:solidFill>
                <a:srgbClr val="FF0000"/>
              </a:solidFill>
            </a:endParaRPr>
          </a:p>
          <a:p>
            <a:r>
              <a:rPr lang="en-IN" dirty="0" smtClean="0"/>
              <a:t>Data Scraping to facilitate analogy:</a:t>
            </a:r>
            <a:endParaRPr lang="en-IN" dirty="0" smtClean="0"/>
          </a:p>
          <a:p>
            <a:pPr lvl="1"/>
            <a:r>
              <a:rPr lang="en-IN" dirty="0" smtClean="0"/>
              <a:t> 200+ sentences for each analogy word from  wikipedia pages.</a:t>
            </a:r>
            <a:endParaRPr lang="en-IN" dirty="0" smtClean="0"/>
          </a:p>
          <a:p>
            <a:pPr lvl="1"/>
            <a:endParaRPr lang="en-IN" altLang="en-IN" dirty="0" smtClean="0"/>
          </a:p>
          <a:p>
            <a:r>
              <a:rPr lang="en-US" altLang="en-IN" dirty="0"/>
              <a:t>  </a:t>
            </a:r>
            <a:r>
              <a:rPr lang="en-IN" dirty="0" smtClean="0"/>
              <a:t>Vocabulary size:</a:t>
            </a:r>
            <a:endParaRPr lang="en-IN" dirty="0" smtClean="0"/>
          </a:p>
          <a:p>
            <a:pPr lvl="1"/>
            <a:r>
              <a:rPr lang="en-IN" dirty="0" smtClean="0"/>
              <a:t>49245</a:t>
            </a:r>
            <a:endParaRPr lang="en-IN" dirty="0" smtClean="0"/>
          </a:p>
          <a:p>
            <a:pPr marL="76200" indent="0">
              <a:buNone/>
            </a:pPr>
            <a:endParaRPr lang="en-I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 </a:t>
            </a:r>
            <a:r>
              <a:rPr lang="en-US" dirty="0"/>
              <a:t>dimension</a:t>
            </a:r>
            <a:r>
              <a:rPr lang="en-IN" altLang="en-US" dirty="0"/>
              <a:t> = 130-200</a:t>
            </a:r>
            <a:endParaRPr lang="en-US" dirty="0"/>
          </a:p>
          <a:p>
            <a:r>
              <a:rPr lang="en-US" dirty="0"/>
              <a:t>k</a:t>
            </a:r>
            <a:r>
              <a:rPr lang="en-IN" altLang="en-US" dirty="0"/>
              <a:t>(no of sentences extracted from wikipedia for each word)=200</a:t>
            </a:r>
            <a:endParaRPr lang="en-IN" altLang="en-US" dirty="0"/>
          </a:p>
          <a:p>
            <a:r>
              <a:rPr lang="en-IN" altLang="en-US" dirty="0"/>
              <a:t>window =3</a:t>
            </a:r>
            <a:endParaRPr lang="en-US" dirty="0"/>
          </a:p>
          <a:p>
            <a:r>
              <a:rPr lang="en-US" dirty="0"/>
              <a:t>no. of iterations</a:t>
            </a:r>
            <a:r>
              <a:rPr lang="en-IN" altLang="en-US" dirty="0"/>
              <a:t>=35</a:t>
            </a:r>
            <a:endParaRPr lang="en-IN" altLang="en-US" dirty="0"/>
          </a:p>
          <a:p>
            <a:r>
              <a:rPr lang="en-US" dirty="0"/>
              <a:t>learning </a:t>
            </a:r>
            <a:r>
              <a:rPr lang="en-US" dirty="0" smtClean="0"/>
              <a:t>rate</a:t>
            </a:r>
            <a:r>
              <a:rPr lang="en-IN" altLang="en-US" dirty="0" smtClean="0"/>
              <a:t>= 0.025 - 0.008</a:t>
            </a:r>
            <a:endParaRPr lang="en-US" dirty="0" smtClean="0"/>
          </a:p>
          <a:p>
            <a:r>
              <a:rPr lang="en-IN" altLang="en-US" dirty="0"/>
              <a:t>input output pairs: 659420</a:t>
            </a:r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260" y="4577715"/>
            <a:ext cx="653034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Backpropogation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input vector (V,batchsize), hidden layer(dim,1),output layer(softmax)(V,batchsize)</a:t>
            </a:r>
            <a:endParaRPr lang="en-IN" dirty="0" smtClean="0"/>
          </a:p>
          <a:p>
            <a:r>
              <a:rPr lang="en-IN" dirty="0" smtClean="0"/>
              <a:t>h= output of hidden layer</a:t>
            </a:r>
            <a:endParaRPr lang="en-IN" dirty="0" smtClean="0"/>
          </a:p>
          <a:p>
            <a:r>
              <a:rPr lang="en-IN" dirty="0" smtClean="0">
                <a:sym typeface="+mn-ea"/>
              </a:rPr>
              <a:t>y_pred</a:t>
            </a:r>
            <a:r>
              <a:rPr lang="en-IN" dirty="0" smtClean="0"/>
              <a:t>=softmax layer</a:t>
            </a:r>
            <a:endParaRPr lang="en-IN" dirty="0" smtClean="0"/>
          </a:p>
          <a:p>
            <a:r>
              <a:rPr lang="en-IN" dirty="0" smtClean="0"/>
              <a:t>calculate the loss vector =loss=  (y_true-</a:t>
            </a:r>
            <a:r>
              <a:rPr lang="en-IN" dirty="0" smtClean="0">
                <a:sym typeface="+mn-ea"/>
              </a:rPr>
              <a:t>y_pred</a:t>
            </a:r>
            <a:r>
              <a:rPr lang="en-IN" dirty="0" smtClean="0"/>
              <a:t>)</a:t>
            </a:r>
            <a:endParaRPr lang="en-IN" dirty="0" smtClean="0"/>
          </a:p>
          <a:p>
            <a:r>
              <a:rPr lang="en-IN" dirty="0" smtClean="0">
                <a:sym typeface="+mn-ea"/>
              </a:rPr>
              <a:t> l1 = np.dot(W1 ,(y_pred - y_true))</a:t>
            </a:r>
            <a:endParaRPr lang="en-IN" dirty="0" smtClean="0">
              <a:sym typeface="+mn-ea"/>
            </a:endParaRPr>
          </a:p>
          <a:p>
            <a:r>
              <a:rPr lang="en-IN" dirty="0" smtClean="0">
                <a:sym typeface="+mn-ea"/>
              </a:rPr>
              <a:t> dW1 = np.dot(h,(y_pred - y_true).T)</a:t>
            </a:r>
            <a:endParaRPr lang="en-IN" dirty="0" smtClean="0">
              <a:sym typeface="+mn-ea"/>
            </a:endParaRPr>
          </a:p>
          <a:p>
            <a:r>
              <a:rPr lang="en-IN" dirty="0" smtClean="0">
                <a:sym typeface="+mn-ea"/>
              </a:rPr>
              <a:t> dW0 = np.dot(x,l1.T)</a:t>
            </a:r>
            <a:endParaRPr lang="en-IN" dirty="0" smtClean="0">
              <a:sym typeface="+mn-ea"/>
            </a:endParaRPr>
          </a:p>
          <a:p>
            <a:r>
              <a:rPr lang="en-IN" dirty="0" smtClean="0"/>
              <a:t> W1 -= alpha * dW1</a:t>
            </a:r>
            <a:endParaRPr lang="en-IN" dirty="0" smtClean="0"/>
          </a:p>
          <a:p>
            <a:r>
              <a:rPr lang="en-IN" dirty="0" smtClean="0"/>
              <a:t> W0 -= alpha * dW0</a:t>
            </a:r>
            <a:endParaRPr lang="en-IN" dirty="0" smtClean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5159375"/>
          </a:xfrm>
        </p:spPr>
        <p:txBody>
          <a:bodyPr/>
          <a:lstStyle/>
          <a:p>
            <a:r>
              <a:rPr lang="en-IN" dirty="0" smtClean="0"/>
              <a:t>accuracy:</a:t>
            </a:r>
            <a:endParaRPr lang="en-IN" dirty="0" smtClean="0"/>
          </a:p>
          <a:p>
            <a:r>
              <a:rPr lang="en-IN" dirty="0" smtClean="0"/>
              <a:t>skipgram &amp; cbow: vocabulary = </a:t>
            </a:r>
            <a:r>
              <a:rPr lang="en-IN" dirty="0" smtClean="0">
                <a:sym typeface="+mn-ea"/>
              </a:rPr>
              <a:t>49245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observation:top-50 accuracy on geographical pair(65)</a:t>
            </a:r>
            <a:endParaRPr lang="en-IN" dirty="0"/>
          </a:p>
          <a:p>
            <a:r>
              <a:rPr lang="en-IN" dirty="0"/>
              <a:t>0.42 for cbow , 0.61 for skipgram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859790" y="2191385"/>
          <a:ext cx="7237095" cy="308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365"/>
                <a:gridCol w="2412365"/>
                <a:gridCol w="2412365"/>
              </a:tblGrid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highlight>
                            <a:srgbClr val="FF0000"/>
                          </a:highlight>
                        </a:rPr>
                        <a:t>top k</a:t>
                      </a:r>
                      <a:endParaRPr lang="en-IN" altLang="en-US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highlight>
                            <a:srgbClr val="FF0000"/>
                          </a:highlight>
                        </a:rPr>
                        <a:t>skipgram</a:t>
                      </a:r>
                      <a:endParaRPr lang="en-IN" altLang="en-US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highlight>
                            <a:srgbClr val="FF0000"/>
                          </a:highlight>
                        </a:rPr>
                        <a:t>cbow</a:t>
                      </a:r>
                      <a:endParaRPr lang="en-IN" altLang="en-US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0.03935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0.02421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0.10797</a:t>
                      </a:r>
                      <a:endParaRPr lang="en-US" sz="14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0.06962</a:t>
                      </a:r>
                      <a:endParaRPr lang="en-US" sz="14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0.19778</a:t>
                      </a:r>
                      <a:endParaRPr lang="en-US" sz="14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0.13824</a:t>
                      </a:r>
                      <a:endParaRPr lang="en-US" sz="14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100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0.24318</a:t>
                      </a:r>
                      <a:endParaRPr lang="en-US" sz="14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0.16851</a:t>
                      </a:r>
                      <a:endParaRPr lang="en-US" sz="14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500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0.33198</a:t>
                      </a:r>
                      <a:endParaRPr lang="en-US" sz="14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0.24924</a:t>
                      </a:r>
                      <a:endParaRPr lang="en-US" sz="14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870"/>
            <a:ext cx="8229600" cy="4525963"/>
          </a:xfrm>
        </p:spPr>
        <p:txBody>
          <a:bodyPr/>
          <a:lstStyle/>
          <a:p>
            <a:r>
              <a:rPr lang="en-IN" dirty="0" smtClean="0"/>
              <a:t>need to vary context size, epochs</a:t>
            </a:r>
            <a:endParaRPr lang="en-IN" dirty="0" smtClean="0"/>
          </a:p>
          <a:p>
            <a:r>
              <a:rPr lang="en-IN" dirty="0" smtClean="0"/>
              <a:t>tried with certain embedding dimesion and found that with decresing size accuracy starts increasing.need to explore this further.</a:t>
            </a:r>
            <a:endParaRPr lang="en-IN" dirty="0" smtClean="0"/>
          </a:p>
          <a:p>
            <a:r>
              <a:rPr lang="en-IN" dirty="0"/>
              <a:t>in backprop , cbow loss reduces satisfactory but skipgram loss stuck and does not decrease after certain epochs till satisfactary low value.</a:t>
            </a:r>
            <a:endParaRPr lang="en-IN" dirty="0"/>
          </a:p>
          <a:p>
            <a:r>
              <a:rPr lang="en-IN" dirty="0"/>
              <a:t>accuracy of skipgram is slightly higher than cbow</a:t>
            </a:r>
            <a:endParaRPr lang="en-IN" dirty="0"/>
          </a:p>
          <a:p>
            <a:r>
              <a:rPr lang="en-IN" dirty="0"/>
              <a:t>skip-gram to better capture the nuances of the context in which a word appears.</a:t>
            </a:r>
            <a:endParaRPr lang="en-IN" dirty="0"/>
          </a:p>
          <a:p>
            <a:r>
              <a:rPr lang="en-IN" dirty="0"/>
              <a:t>CBOW outperforms skip-gram, such as when the goal is to generate embeddings that capture the overall meaning of a sentence rather than just the relationships between individual words.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&lt;on notebook, show&gt;</a:t>
            </a:r>
            <a:endParaRPr lang="en-IN" dirty="0" smtClean="0"/>
          </a:p>
          <a:p>
            <a:r>
              <a:rPr lang="en-IN" dirty="0" smtClean="0"/>
              <a:t>&lt;remain ready; no hurry scurry during the evaluation&gt;</a:t>
            </a:r>
            <a:endParaRPr lang="en-IN" dirty="0" smtClean="0"/>
          </a:p>
          <a:p>
            <a:r>
              <a:rPr lang="en-IN" dirty="0" smtClean="0"/>
              <a:t>&lt;should take evaluators examples&gt;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3139</Words>
  <Application>WPS Presentation</Application>
  <PresentationFormat>On-screen Show (4:3)</PresentationFormat>
  <Paragraphs>163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Default Design</vt:lpstr>
      <vt:lpstr> Assignment-1 Discussion (Word Vectors and Analogy Test)</vt:lpstr>
      <vt:lpstr>Problem Statement (1/2)</vt:lpstr>
      <vt:lpstr>Problem Statement (2/2)</vt:lpstr>
      <vt:lpstr>Working with Data</vt:lpstr>
      <vt:lpstr>Experimental Setup</vt:lpstr>
      <vt:lpstr>Experimental Setup</vt:lpstr>
      <vt:lpstr>Results</vt:lpstr>
      <vt:lpstr>Analysis</vt:lpstr>
      <vt:lpstr>Demo</vt:lpstr>
      <vt:lpstr>Marking (max 100)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Pushpak</dc:creator>
  <cp:lastModifiedBy>aksha</cp:lastModifiedBy>
  <cp:revision>88</cp:revision>
  <dcterms:created xsi:type="dcterms:W3CDTF">2023-02-13T13:35:00Z</dcterms:created>
  <dcterms:modified xsi:type="dcterms:W3CDTF">2023-03-10T15:33:02Z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0x010100D8FDE6DC4C3E7441A64183DE057A2BAA</vt:lpwstr>
  </property>
  <property fmtid="{D5CDD505-2E9C-101B-9397-08002B2CF9AE}" pid="3" name="ICV">
    <vt:lpwstr>EB611704D820405CBC8A440E4080A022</vt:lpwstr>
  </property>
  <property fmtid="{D5CDD505-2E9C-101B-9397-08002B2CF9AE}" pid="4" name="KSOProductBuildVer">
    <vt:lpwstr>1033-11.2.0.11219</vt:lpwstr>
  </property>
</Properties>
</file>