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AE4D2C-8F75-4CFE-BFCB-B0E746D2E2F8}">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48D6F-3A97-46E5-A198-7E9EC859DF3F}" v="630" dt="2023-08-08T11:20:12.221"/>
    <p1510:client id="{C182BAC8-643A-476A-A9DD-9468F82F8C21}" v="166" dt="2023-08-08T10:34:12.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067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310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2096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873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222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9040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1877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02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342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953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13916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616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5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188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1624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7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48964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latin typeface="Times New Roman"/>
                <a:cs typeface="Times New Roman"/>
              </a:rPr>
              <a:t>SUMMER INTERNSHIP 2023</a:t>
            </a:r>
            <a:endParaRPr lang="en-US" sz="2800">
              <a:latin typeface="Times New Roman"/>
              <a:cs typeface="Times New Roman"/>
            </a:endParaRPr>
          </a:p>
          <a:p>
            <a:r>
              <a:rPr lang="en-US" sz="2800" b="1" dirty="0">
                <a:latin typeface="Times New Roman"/>
                <a:cs typeface="Times New Roman"/>
              </a:rPr>
              <a:t>Project Report</a:t>
            </a:r>
            <a:endParaRPr lang="en-US" sz="2800" dirty="0">
              <a:latin typeface="Times New Roman"/>
              <a:cs typeface="Times New Roman"/>
            </a:endParaRPr>
          </a:p>
          <a:p>
            <a:endParaRPr lang="en-US" dirty="0">
              <a:cs typeface="Calibri Light"/>
            </a:endParaRPr>
          </a:p>
        </p:txBody>
      </p:sp>
      <p:sp>
        <p:nvSpPr>
          <p:cNvPr id="3" name="Subtitle 2"/>
          <p:cNvSpPr>
            <a:spLocks noGrp="1"/>
          </p:cNvSpPr>
          <p:nvPr>
            <p:ph type="subTitle" idx="1"/>
          </p:nvPr>
        </p:nvSpPr>
        <p:spPr>
          <a:xfrm>
            <a:off x="1524000" y="3602038"/>
            <a:ext cx="9144000" cy="3140685"/>
          </a:xfrm>
        </p:spPr>
        <p:txBody>
          <a:bodyPr vert="horz" lIns="91440" tIns="45720" rIns="91440" bIns="45720" rtlCol="0" anchor="t">
            <a:normAutofit/>
          </a:bodyPr>
          <a:lstStyle/>
          <a:p>
            <a:pPr algn="l"/>
            <a:r>
              <a:rPr lang="en-US" b="1" dirty="0">
                <a:solidFill>
                  <a:schemeClr val="tx1"/>
                </a:solidFill>
                <a:latin typeface="Times New Roman"/>
                <a:cs typeface="Calibri"/>
              </a:rPr>
              <a:t>Members:</a:t>
            </a:r>
            <a:endParaRPr lang="en-US" b="1" dirty="0">
              <a:solidFill>
                <a:schemeClr val="tx1"/>
              </a:solidFill>
              <a:latin typeface="Times New Roman"/>
              <a:cs typeface="Times New Roman"/>
            </a:endParaRPr>
          </a:p>
          <a:p>
            <a:pPr algn="l"/>
            <a:r>
              <a:rPr lang="en-US" b="1" dirty="0">
                <a:solidFill>
                  <a:schemeClr val="tx1"/>
                </a:solidFill>
                <a:latin typeface="Times New Roman"/>
                <a:cs typeface="Times New Roman"/>
              </a:rPr>
              <a:t>Akshay Malik (202212008)</a:t>
            </a:r>
            <a:endParaRPr lang="en-US">
              <a:solidFill>
                <a:schemeClr val="tx1"/>
              </a:solidFill>
              <a:latin typeface="Times New Roman"/>
              <a:cs typeface="Times New Roman"/>
            </a:endParaRPr>
          </a:p>
          <a:p>
            <a:pPr algn="l"/>
            <a:r>
              <a:rPr lang="en-US" b="1" dirty="0">
                <a:solidFill>
                  <a:schemeClr val="tx1"/>
                </a:solidFill>
                <a:latin typeface="Times New Roman"/>
                <a:cs typeface="Times New Roman"/>
              </a:rPr>
              <a:t>Lakshay Malik (202212051)</a:t>
            </a:r>
            <a:endParaRPr lang="en-US">
              <a:solidFill>
                <a:schemeClr val="tx1"/>
              </a:solidFill>
              <a:latin typeface="Times New Roman"/>
              <a:cs typeface="Times New Roman"/>
            </a:endParaRPr>
          </a:p>
          <a:p>
            <a:pPr algn="l"/>
            <a:endParaRPr lang="en-US" b="1" dirty="0">
              <a:solidFill>
                <a:schemeClr val="tx1"/>
              </a:solidFill>
              <a:latin typeface="Times New Roman"/>
              <a:cs typeface="Times New Roman"/>
            </a:endParaRPr>
          </a:p>
          <a:p>
            <a:pPr algn="l"/>
            <a:endParaRPr lang="en-US" b="1" dirty="0">
              <a:solidFill>
                <a:schemeClr val="tx1"/>
              </a:solidFill>
              <a:latin typeface="Times New Roman"/>
              <a:cs typeface="Times New Roman"/>
            </a:endParaRPr>
          </a:p>
          <a:p>
            <a:pPr algn="l"/>
            <a:r>
              <a:rPr lang="en-US" b="1" dirty="0">
                <a:solidFill>
                  <a:schemeClr val="tx1"/>
                </a:solidFill>
                <a:latin typeface="Times New Roman"/>
                <a:cs typeface="Times New Roman"/>
              </a:rPr>
              <a:t>Project Title : Faculty Appointment System</a:t>
            </a:r>
          </a:p>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CBFFD-FE99-EC0A-C344-109C81ED0731}"/>
              </a:ext>
            </a:extLst>
          </p:cNvPr>
          <p:cNvSpPr>
            <a:spLocks noGrp="1"/>
          </p:cNvSpPr>
          <p:nvPr>
            <p:ph idx="1"/>
          </p:nvPr>
        </p:nvSpPr>
        <p:spPr>
          <a:xfrm>
            <a:off x="838200" y="259872"/>
            <a:ext cx="10515600" cy="5917091"/>
          </a:xfrm>
        </p:spPr>
        <p:txBody>
          <a:bodyPr vert="horz" lIns="91440" tIns="45720" rIns="91440" bIns="45720" rtlCol="0" anchor="t">
            <a:normAutofit/>
          </a:bodyPr>
          <a:lstStyle/>
          <a:p>
            <a:pPr marL="0" indent="0">
              <a:buNone/>
            </a:pPr>
            <a:r>
              <a:rPr lang="en-US" sz="3200" b="1" dirty="0">
                <a:cs typeface="Calibri"/>
              </a:rPr>
              <a:t>Snapshots</a:t>
            </a:r>
          </a:p>
          <a:p>
            <a:pPr marL="0" indent="0">
              <a:buNone/>
            </a:pPr>
            <a:endParaRPr lang="en-US" sz="3200" b="1" dirty="0">
              <a:latin typeface="Calibri"/>
              <a:cs typeface="Calibri"/>
            </a:endParaRPr>
          </a:p>
          <a:p>
            <a:pPr marL="0" indent="0">
              <a:buNone/>
            </a:pPr>
            <a:r>
              <a:rPr lang="en-US" sz="1800" b="1" u="sng" dirty="0">
                <a:latin typeface="Times New Roman"/>
                <a:cs typeface="Times New Roman"/>
              </a:rPr>
              <a:t>Login/Signup view:</a:t>
            </a:r>
            <a:endParaRPr lang="en-US">
              <a:cs typeface="Calibri" panose="020F0502020204030204"/>
            </a:endParaRPr>
          </a:p>
          <a:p>
            <a:pPr marL="0" indent="0">
              <a:buNone/>
            </a:pPr>
            <a:endParaRPr lang="en-US" sz="3200" b="1" dirty="0">
              <a:cs typeface="Calibri"/>
            </a:endParaRPr>
          </a:p>
          <a:p>
            <a:pPr marL="0" indent="0">
              <a:buNone/>
            </a:pPr>
            <a:endParaRPr lang="en-US" sz="3200" b="1" dirty="0">
              <a:cs typeface="Calibri"/>
            </a:endParaRPr>
          </a:p>
        </p:txBody>
      </p:sp>
      <p:pic>
        <p:nvPicPr>
          <p:cNvPr id="6" name="Picture 6" descr="A screenshot of a computer&#10;&#10;Description automatically generated">
            <a:extLst>
              <a:ext uri="{FF2B5EF4-FFF2-40B4-BE49-F238E27FC236}">
                <a16:creationId xmlns:a16="http://schemas.microsoft.com/office/drawing/2014/main" id="{8458BD56-D70C-C71F-F746-82803D84CB46}"/>
              </a:ext>
            </a:extLst>
          </p:cNvPr>
          <p:cNvPicPr>
            <a:picLocks noChangeAspect="1"/>
          </p:cNvPicPr>
          <p:nvPr/>
        </p:nvPicPr>
        <p:blipFill rotWithShape="1">
          <a:blip r:embed="rId2"/>
          <a:srcRect l="37024" t="33064" r="34664" b="19758"/>
          <a:stretch/>
        </p:blipFill>
        <p:spPr>
          <a:xfrm>
            <a:off x="1582456" y="2216846"/>
            <a:ext cx="5406485" cy="3560712"/>
          </a:xfrm>
          <a:prstGeom prst="rect">
            <a:avLst/>
          </a:prstGeom>
        </p:spPr>
      </p:pic>
      <p:pic>
        <p:nvPicPr>
          <p:cNvPr id="7" name="Picture 7" descr="A screenshot of a computer&#10;&#10;Description automatically generated">
            <a:extLst>
              <a:ext uri="{FF2B5EF4-FFF2-40B4-BE49-F238E27FC236}">
                <a16:creationId xmlns:a16="http://schemas.microsoft.com/office/drawing/2014/main" id="{A8318AA4-9503-D1CB-70AC-AF103E8E6E83}"/>
              </a:ext>
            </a:extLst>
          </p:cNvPr>
          <p:cNvPicPr>
            <a:picLocks noChangeAspect="1"/>
          </p:cNvPicPr>
          <p:nvPr/>
        </p:nvPicPr>
        <p:blipFill rotWithShape="1">
          <a:blip r:embed="rId3"/>
          <a:srcRect l="37386" t="24085" r="33575" b="9292"/>
          <a:stretch/>
        </p:blipFill>
        <p:spPr>
          <a:xfrm>
            <a:off x="7208729" y="1992421"/>
            <a:ext cx="4508769" cy="4023226"/>
          </a:xfrm>
          <a:prstGeom prst="rect">
            <a:avLst/>
          </a:prstGeom>
        </p:spPr>
      </p:pic>
    </p:spTree>
    <p:extLst>
      <p:ext uri="{BB962C8B-B14F-4D97-AF65-F5344CB8AC3E}">
        <p14:creationId xmlns:p14="http://schemas.microsoft.com/office/powerpoint/2010/main" val="132930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18F1D-DEE0-1C85-A0CF-6F175DA84CA2}"/>
              </a:ext>
            </a:extLst>
          </p:cNvPr>
          <p:cNvSpPr>
            <a:spLocks noGrp="1"/>
          </p:cNvSpPr>
          <p:nvPr>
            <p:ph idx="1"/>
          </p:nvPr>
        </p:nvSpPr>
        <p:spPr>
          <a:xfrm>
            <a:off x="838200" y="301625"/>
            <a:ext cx="10515600" cy="5875338"/>
          </a:xfrm>
        </p:spPr>
        <p:txBody>
          <a:bodyPr vert="horz" lIns="91440" tIns="45720" rIns="91440" bIns="45720" rtlCol="0" anchor="t">
            <a:normAutofit/>
          </a:bodyPr>
          <a:lstStyle/>
          <a:p>
            <a:pPr marL="0" indent="0">
              <a:buNone/>
            </a:pPr>
            <a:r>
              <a:rPr lang="en-US" dirty="0">
                <a:cs typeface="Calibri"/>
              </a:rPr>
              <a:t>Admin View</a:t>
            </a:r>
          </a:p>
          <a:p>
            <a:pPr marL="0" indent="0">
              <a:buNone/>
            </a:pPr>
            <a:endParaRPr lang="en-US" dirty="0">
              <a:cs typeface="Calibri"/>
            </a:endParaRPr>
          </a:p>
          <a:p>
            <a:pPr marL="0" indent="0">
              <a:buNone/>
            </a:pPr>
            <a:endParaRPr lang="en-US" dirty="0">
              <a:cs typeface="Calibri"/>
            </a:endParaRPr>
          </a:p>
        </p:txBody>
      </p:sp>
      <p:pic>
        <p:nvPicPr>
          <p:cNvPr id="4" name="Picture 4" descr="A screenshot of a computer&#10;&#10;Description automatically generated">
            <a:extLst>
              <a:ext uri="{FF2B5EF4-FFF2-40B4-BE49-F238E27FC236}">
                <a16:creationId xmlns:a16="http://schemas.microsoft.com/office/drawing/2014/main" id="{F7C6EF36-FE61-B27D-7200-7ABF0D65947F}"/>
              </a:ext>
            </a:extLst>
          </p:cNvPr>
          <p:cNvPicPr>
            <a:picLocks noChangeAspect="1"/>
          </p:cNvPicPr>
          <p:nvPr/>
        </p:nvPicPr>
        <p:blipFill rotWithShape="1">
          <a:blip r:embed="rId2"/>
          <a:srcRect l="1521" r="14068" b="22561"/>
          <a:stretch/>
        </p:blipFill>
        <p:spPr>
          <a:xfrm>
            <a:off x="820455" y="1005996"/>
            <a:ext cx="4465856" cy="2663803"/>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id="{9A18197B-1DD5-F681-627C-CE679BEFD10B}"/>
              </a:ext>
            </a:extLst>
          </p:cNvPr>
          <p:cNvPicPr>
            <a:picLocks noChangeAspect="1"/>
          </p:cNvPicPr>
          <p:nvPr/>
        </p:nvPicPr>
        <p:blipFill>
          <a:blip r:embed="rId3"/>
          <a:stretch>
            <a:fillRect/>
          </a:stretch>
        </p:blipFill>
        <p:spPr>
          <a:xfrm>
            <a:off x="2668043" y="4001804"/>
            <a:ext cx="6480132" cy="2852281"/>
          </a:xfrm>
          <a:prstGeom prst="rect">
            <a:avLst/>
          </a:prstGeom>
        </p:spPr>
      </p:pic>
      <p:pic>
        <p:nvPicPr>
          <p:cNvPr id="6" name="Picture 6" descr="A screenshot of a user list&#10;&#10;Description automatically generated">
            <a:extLst>
              <a:ext uri="{FF2B5EF4-FFF2-40B4-BE49-F238E27FC236}">
                <a16:creationId xmlns:a16="http://schemas.microsoft.com/office/drawing/2014/main" id="{03E6BA70-0397-F4D6-976C-635DA06284A4}"/>
              </a:ext>
            </a:extLst>
          </p:cNvPr>
          <p:cNvPicPr>
            <a:picLocks noChangeAspect="1"/>
          </p:cNvPicPr>
          <p:nvPr/>
        </p:nvPicPr>
        <p:blipFill rotWithShape="1">
          <a:blip r:embed="rId4"/>
          <a:srcRect r="380" b="-610"/>
          <a:stretch/>
        </p:blipFill>
        <p:spPr>
          <a:xfrm>
            <a:off x="6749442" y="504956"/>
            <a:ext cx="5603318" cy="3415968"/>
          </a:xfrm>
          <a:prstGeom prst="rect">
            <a:avLst/>
          </a:prstGeom>
        </p:spPr>
      </p:pic>
    </p:spTree>
    <p:extLst>
      <p:ext uri="{BB962C8B-B14F-4D97-AF65-F5344CB8AC3E}">
        <p14:creationId xmlns:p14="http://schemas.microsoft.com/office/powerpoint/2010/main" val="412879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09F4B-0241-A016-CEAE-1010EED9F257}"/>
              </a:ext>
            </a:extLst>
          </p:cNvPr>
          <p:cNvSpPr>
            <a:spLocks noGrp="1"/>
          </p:cNvSpPr>
          <p:nvPr>
            <p:ph idx="1"/>
          </p:nvPr>
        </p:nvSpPr>
        <p:spPr>
          <a:xfrm>
            <a:off x="838200" y="197242"/>
            <a:ext cx="10515600" cy="5979721"/>
          </a:xfrm>
        </p:spPr>
        <p:txBody>
          <a:bodyPr vert="horz" lIns="91440" tIns="45720" rIns="91440" bIns="45720" rtlCol="0" anchor="t">
            <a:normAutofit/>
          </a:bodyPr>
          <a:lstStyle/>
          <a:p>
            <a:pPr marL="0" indent="0">
              <a:buNone/>
            </a:pPr>
            <a:r>
              <a:rPr lang="en-US" dirty="0">
                <a:cs typeface="Calibri" panose="020F0502020204030204"/>
              </a:rPr>
              <a:t>User/Student view</a:t>
            </a:r>
            <a:endParaRPr lang="en-US"/>
          </a:p>
          <a:p>
            <a:endParaRPr lang="en-US" dirty="0">
              <a:cs typeface="Calibri" panose="020F0502020204030204"/>
            </a:endParaRPr>
          </a:p>
          <a:p>
            <a:endParaRPr lang="en-US" dirty="0">
              <a:cs typeface="Calibri" panose="020F0502020204030204"/>
            </a:endParaRPr>
          </a:p>
        </p:txBody>
      </p:sp>
      <p:pic>
        <p:nvPicPr>
          <p:cNvPr id="6" name="Picture 6" descr="A screenshot of a computer&#10;&#10;Description automatically generated">
            <a:extLst>
              <a:ext uri="{FF2B5EF4-FFF2-40B4-BE49-F238E27FC236}">
                <a16:creationId xmlns:a16="http://schemas.microsoft.com/office/drawing/2014/main" id="{0F2D5D8B-98B4-0C3F-E599-B29ACF4CF484}"/>
              </a:ext>
            </a:extLst>
          </p:cNvPr>
          <p:cNvPicPr>
            <a:picLocks noChangeAspect="1"/>
          </p:cNvPicPr>
          <p:nvPr/>
        </p:nvPicPr>
        <p:blipFill>
          <a:blip r:embed="rId2"/>
          <a:stretch>
            <a:fillRect/>
          </a:stretch>
        </p:blipFill>
        <p:spPr>
          <a:xfrm>
            <a:off x="402921" y="682407"/>
            <a:ext cx="5373666" cy="3342882"/>
          </a:xfrm>
          <a:prstGeom prst="rect">
            <a:avLst/>
          </a:prstGeom>
        </p:spPr>
      </p:pic>
      <p:pic>
        <p:nvPicPr>
          <p:cNvPr id="7" name="Picture 7" descr="A screenshot of a computer&#10;&#10;Description automatically generated">
            <a:extLst>
              <a:ext uri="{FF2B5EF4-FFF2-40B4-BE49-F238E27FC236}">
                <a16:creationId xmlns:a16="http://schemas.microsoft.com/office/drawing/2014/main" id="{97992E06-96E4-A9B7-4265-0D124F576A4D}"/>
              </a:ext>
            </a:extLst>
          </p:cNvPr>
          <p:cNvPicPr>
            <a:picLocks noChangeAspect="1"/>
          </p:cNvPicPr>
          <p:nvPr/>
        </p:nvPicPr>
        <p:blipFill>
          <a:blip r:embed="rId3"/>
          <a:stretch>
            <a:fillRect/>
          </a:stretch>
        </p:blipFill>
        <p:spPr>
          <a:xfrm>
            <a:off x="6196208" y="97859"/>
            <a:ext cx="5029200" cy="3530773"/>
          </a:xfrm>
          <a:prstGeom prst="rect">
            <a:avLst/>
          </a:prstGeom>
        </p:spPr>
      </p:pic>
      <p:pic>
        <p:nvPicPr>
          <p:cNvPr id="8" name="Picture 8" descr="A screenshot of a computer&#10;&#10;Description automatically generated">
            <a:extLst>
              <a:ext uri="{FF2B5EF4-FFF2-40B4-BE49-F238E27FC236}">
                <a16:creationId xmlns:a16="http://schemas.microsoft.com/office/drawing/2014/main" id="{3714B4EE-6220-FA67-4BCA-769B3A5E484E}"/>
              </a:ext>
            </a:extLst>
          </p:cNvPr>
          <p:cNvPicPr>
            <a:picLocks noChangeAspect="1"/>
          </p:cNvPicPr>
          <p:nvPr/>
        </p:nvPicPr>
        <p:blipFill>
          <a:blip r:embed="rId4"/>
          <a:stretch>
            <a:fillRect/>
          </a:stretch>
        </p:blipFill>
        <p:spPr>
          <a:xfrm>
            <a:off x="6196209" y="3845229"/>
            <a:ext cx="5425856" cy="3008856"/>
          </a:xfrm>
          <a:prstGeom prst="rect">
            <a:avLst/>
          </a:prstGeom>
        </p:spPr>
      </p:pic>
      <p:pic>
        <p:nvPicPr>
          <p:cNvPr id="9" name="Picture 9" descr="A screen shot of a computer&#10;&#10;Description automatically generated">
            <a:extLst>
              <a:ext uri="{FF2B5EF4-FFF2-40B4-BE49-F238E27FC236}">
                <a16:creationId xmlns:a16="http://schemas.microsoft.com/office/drawing/2014/main" id="{833569C1-3391-D825-CC08-AAB8DBFA5E93}"/>
              </a:ext>
            </a:extLst>
          </p:cNvPr>
          <p:cNvPicPr>
            <a:picLocks noChangeAspect="1"/>
          </p:cNvPicPr>
          <p:nvPr/>
        </p:nvPicPr>
        <p:blipFill>
          <a:blip r:embed="rId5"/>
          <a:stretch>
            <a:fillRect/>
          </a:stretch>
        </p:blipFill>
        <p:spPr>
          <a:xfrm>
            <a:off x="319415" y="4033120"/>
            <a:ext cx="5269281" cy="2758335"/>
          </a:xfrm>
          <a:prstGeom prst="rect">
            <a:avLst/>
          </a:prstGeom>
        </p:spPr>
      </p:pic>
    </p:spTree>
    <p:extLst>
      <p:ext uri="{BB962C8B-B14F-4D97-AF65-F5344CB8AC3E}">
        <p14:creationId xmlns:p14="http://schemas.microsoft.com/office/powerpoint/2010/main" val="97786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B9C41-EB38-6C3E-9693-54527A737B5C}"/>
              </a:ext>
            </a:extLst>
          </p:cNvPr>
          <p:cNvSpPr>
            <a:spLocks noGrp="1"/>
          </p:cNvSpPr>
          <p:nvPr>
            <p:ph idx="1"/>
          </p:nvPr>
        </p:nvSpPr>
        <p:spPr>
          <a:xfrm>
            <a:off x="838200" y="280749"/>
            <a:ext cx="10515600" cy="5896214"/>
          </a:xfrm>
        </p:spPr>
        <p:txBody>
          <a:bodyPr vert="horz" lIns="91440" tIns="45720" rIns="91440" bIns="45720" rtlCol="0" anchor="t">
            <a:normAutofit/>
          </a:bodyPr>
          <a:lstStyle/>
          <a:p>
            <a:pPr marL="0" indent="0">
              <a:buNone/>
            </a:pPr>
            <a:r>
              <a:rPr lang="en-US" dirty="0">
                <a:cs typeface="Calibri"/>
              </a:rPr>
              <a:t>Faculty View</a:t>
            </a:r>
            <a:endParaRPr lang="en-US">
              <a:cs typeface="Calibri"/>
            </a:endParaRPr>
          </a:p>
          <a:p>
            <a:pPr marL="0" indent="0">
              <a:buNone/>
            </a:pPr>
            <a:endParaRPr lang="en-US" dirty="0">
              <a:cs typeface="Calibri"/>
            </a:endParaRPr>
          </a:p>
          <a:p>
            <a:pPr marL="0" indent="0">
              <a:buNone/>
            </a:pPr>
            <a:endParaRPr lang="en-US" dirty="0">
              <a:cs typeface="Calibri"/>
            </a:endParaRPr>
          </a:p>
        </p:txBody>
      </p:sp>
      <p:pic>
        <p:nvPicPr>
          <p:cNvPr id="4" name="Picture 4" descr="A screenshot of a computer&#10;&#10;Description automatically generated">
            <a:extLst>
              <a:ext uri="{FF2B5EF4-FFF2-40B4-BE49-F238E27FC236}">
                <a16:creationId xmlns:a16="http://schemas.microsoft.com/office/drawing/2014/main" id="{DB154D14-EDBF-7318-9BCE-5CF42088FBFC}"/>
              </a:ext>
            </a:extLst>
          </p:cNvPr>
          <p:cNvPicPr>
            <a:picLocks noChangeAspect="1"/>
          </p:cNvPicPr>
          <p:nvPr/>
        </p:nvPicPr>
        <p:blipFill>
          <a:blip r:embed="rId2"/>
          <a:stretch>
            <a:fillRect/>
          </a:stretch>
        </p:blipFill>
        <p:spPr>
          <a:xfrm>
            <a:off x="841332" y="630216"/>
            <a:ext cx="5258843" cy="3008856"/>
          </a:xfrm>
          <a:prstGeom prst="rect">
            <a:avLst/>
          </a:prstGeom>
        </p:spPr>
      </p:pic>
      <p:pic>
        <p:nvPicPr>
          <p:cNvPr id="5" name="Picture 5" descr="A screenshot of a computer&#10;&#10;Description automatically generated">
            <a:extLst>
              <a:ext uri="{FF2B5EF4-FFF2-40B4-BE49-F238E27FC236}">
                <a16:creationId xmlns:a16="http://schemas.microsoft.com/office/drawing/2014/main" id="{2C902C44-F7A0-963A-6477-EEFF839CDB8B}"/>
              </a:ext>
            </a:extLst>
          </p:cNvPr>
          <p:cNvPicPr>
            <a:picLocks noChangeAspect="1"/>
          </p:cNvPicPr>
          <p:nvPr/>
        </p:nvPicPr>
        <p:blipFill>
          <a:blip r:embed="rId3"/>
          <a:stretch>
            <a:fillRect/>
          </a:stretch>
        </p:blipFill>
        <p:spPr>
          <a:xfrm>
            <a:off x="6937332" y="275312"/>
            <a:ext cx="4956132" cy="3342885"/>
          </a:xfrm>
          <a:prstGeom prst="rect">
            <a:avLst/>
          </a:prstGeom>
        </p:spPr>
      </p:pic>
      <p:pic>
        <p:nvPicPr>
          <p:cNvPr id="6" name="Picture 6" descr="A screenshot of a computer&#10;&#10;Description automatically generated">
            <a:extLst>
              <a:ext uri="{FF2B5EF4-FFF2-40B4-BE49-F238E27FC236}">
                <a16:creationId xmlns:a16="http://schemas.microsoft.com/office/drawing/2014/main" id="{0820C779-E911-8712-F945-32E24F805A56}"/>
              </a:ext>
            </a:extLst>
          </p:cNvPr>
          <p:cNvPicPr>
            <a:picLocks noChangeAspect="1"/>
          </p:cNvPicPr>
          <p:nvPr/>
        </p:nvPicPr>
        <p:blipFill>
          <a:blip r:embed="rId4"/>
          <a:stretch>
            <a:fillRect/>
          </a:stretch>
        </p:blipFill>
        <p:spPr>
          <a:xfrm>
            <a:off x="2344455" y="3657340"/>
            <a:ext cx="6125226" cy="3081923"/>
          </a:xfrm>
          <a:prstGeom prst="rect">
            <a:avLst/>
          </a:prstGeom>
        </p:spPr>
      </p:pic>
    </p:spTree>
    <p:extLst>
      <p:ext uri="{BB962C8B-B14F-4D97-AF65-F5344CB8AC3E}">
        <p14:creationId xmlns:p14="http://schemas.microsoft.com/office/powerpoint/2010/main" val="375970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10E18-A47F-CB51-7DEE-6B75C9453D3A}"/>
              </a:ext>
            </a:extLst>
          </p:cNvPr>
          <p:cNvSpPr>
            <a:spLocks noGrp="1"/>
          </p:cNvSpPr>
          <p:nvPr>
            <p:ph idx="1"/>
          </p:nvPr>
        </p:nvSpPr>
        <p:spPr>
          <a:xfrm>
            <a:off x="838200" y="322502"/>
            <a:ext cx="10515600" cy="5854461"/>
          </a:xfrm>
        </p:spPr>
        <p:txBody>
          <a:bodyPr vert="horz" lIns="91440" tIns="45720" rIns="91440" bIns="45720" rtlCol="0" anchor="t">
            <a:normAutofit/>
          </a:bodyPr>
          <a:lstStyle/>
          <a:p>
            <a:pPr marL="0" indent="0">
              <a:buNone/>
            </a:pPr>
            <a:r>
              <a:rPr lang="en-US" sz="3600" b="1" dirty="0">
                <a:solidFill>
                  <a:schemeClr val="tx1"/>
                </a:solidFill>
                <a:latin typeface="Times New Roman"/>
                <a:cs typeface="Calibri"/>
              </a:rPr>
              <a:t>Conclusion</a:t>
            </a:r>
            <a:endParaRPr lang="en-US" sz="3600" b="1">
              <a:solidFill>
                <a:schemeClr val="tx1"/>
              </a:solidFill>
              <a:latin typeface="Times New Roman"/>
              <a:cs typeface="Times New Roman"/>
            </a:endParaRPr>
          </a:p>
          <a:p>
            <a:pPr marL="0" indent="0">
              <a:buNone/>
            </a:pPr>
            <a:endParaRPr lang="en-US" sz="3600" b="1" dirty="0">
              <a:solidFill>
                <a:schemeClr val="tx1"/>
              </a:solidFill>
              <a:latin typeface="Times New Roman"/>
              <a:cs typeface="Calibri"/>
            </a:endParaRPr>
          </a:p>
          <a:p>
            <a:pPr marL="0" indent="0">
              <a:buNone/>
            </a:pPr>
            <a:r>
              <a:rPr lang="en-US" sz="2000" dirty="0">
                <a:solidFill>
                  <a:schemeClr val="tx1"/>
                </a:solidFill>
                <a:latin typeface="Times New Roman"/>
                <a:cs typeface="Times New Roman"/>
              </a:rPr>
              <a:t>The Faculty Appointment System based on the MERN stack provides an efficient and user-friendly solution for scheduling appointments between students and faculty members. By leveraging modern web technologies and conducting thorough testing, the system aims to enhance the appointment management process, improving communication and productivity within an academic or professional institution.</a:t>
            </a:r>
          </a:p>
        </p:txBody>
      </p:sp>
    </p:spTree>
    <p:extLst>
      <p:ext uri="{BB962C8B-B14F-4D97-AF65-F5344CB8AC3E}">
        <p14:creationId xmlns:p14="http://schemas.microsoft.com/office/powerpoint/2010/main" val="288924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56AE-0FA1-1256-F937-2418921F8AD8}"/>
              </a:ext>
            </a:extLst>
          </p:cNvPr>
          <p:cNvSpPr>
            <a:spLocks noGrp="1"/>
          </p:cNvSpPr>
          <p:nvPr>
            <p:ph type="title"/>
          </p:nvPr>
        </p:nvSpPr>
        <p:spPr>
          <a:xfrm>
            <a:off x="677334" y="609600"/>
            <a:ext cx="8596668" cy="694500"/>
          </a:xfrm>
        </p:spPr>
        <p:txBody>
          <a:bodyPr>
            <a:normAutofit fontScale="90000"/>
          </a:bodyPr>
          <a:lstStyle/>
          <a:p>
            <a:r>
              <a:rPr lang="en-US" sz="4000" b="1" dirty="0">
                <a:latin typeface="Times New Roman"/>
                <a:cs typeface="Calibri Light"/>
              </a:rPr>
              <a:t>Introduction</a:t>
            </a:r>
            <a:endParaRPr lang="en-US" sz="4000" b="1">
              <a:latin typeface="Times New Roman"/>
              <a:cs typeface="Times New Roman"/>
            </a:endParaRPr>
          </a:p>
        </p:txBody>
      </p:sp>
      <p:sp>
        <p:nvSpPr>
          <p:cNvPr id="3" name="Content Placeholder 2">
            <a:extLst>
              <a:ext uri="{FF2B5EF4-FFF2-40B4-BE49-F238E27FC236}">
                <a16:creationId xmlns:a16="http://schemas.microsoft.com/office/drawing/2014/main" id="{87EFE6BC-676D-33BA-8478-5314341057E5}"/>
              </a:ext>
            </a:extLst>
          </p:cNvPr>
          <p:cNvSpPr>
            <a:spLocks noGrp="1"/>
          </p:cNvSpPr>
          <p:nvPr>
            <p:ph idx="1"/>
          </p:nvPr>
        </p:nvSpPr>
        <p:spPr>
          <a:xfrm>
            <a:off x="677334" y="1429905"/>
            <a:ext cx="8596668" cy="4611457"/>
          </a:xfrm>
        </p:spPr>
        <p:txBody>
          <a:bodyPr vert="horz" lIns="91440" tIns="45720" rIns="91440" bIns="45720" rtlCol="0" anchor="t">
            <a:normAutofit fontScale="92500" lnSpcReduction="10000"/>
          </a:bodyPr>
          <a:lstStyle/>
          <a:p>
            <a:r>
              <a:rPr lang="en-US" sz="2400" dirty="0">
                <a:solidFill>
                  <a:schemeClr val="tx1"/>
                </a:solidFill>
                <a:latin typeface="Times New Roman"/>
                <a:cs typeface="Times New Roman"/>
              </a:rPr>
              <a:t>The Faculty Schedule Appointment System by students based on MERN Stack is a web application that empowers students to schedule appointments with their faculty members in an organized and efficient manner. This system aims to facilitate seamless communication between students and faculty, allowing students to seek guidance, discuss academic matters, and resolve queries effectively.</a:t>
            </a:r>
          </a:p>
          <a:p>
            <a:endParaRPr lang="en-US" sz="2400" dirty="0">
              <a:solidFill>
                <a:schemeClr val="tx1"/>
              </a:solidFill>
              <a:latin typeface="Times New Roman"/>
              <a:cs typeface="Times New Roman"/>
            </a:endParaRPr>
          </a:p>
          <a:p>
            <a:r>
              <a:rPr lang="en-US" sz="2400" b="1" dirty="0">
                <a:solidFill>
                  <a:schemeClr val="tx1"/>
                </a:solidFill>
                <a:latin typeface="Times New Roman"/>
                <a:cs typeface="Times New Roman"/>
              </a:rPr>
              <a:t>Key Features:</a:t>
            </a:r>
            <a:endParaRPr lang="en-US" sz="2400" dirty="0">
              <a:solidFill>
                <a:schemeClr val="tx1"/>
              </a:solidFill>
              <a:latin typeface="Times New Roman"/>
              <a:cs typeface="Times New Roman"/>
            </a:endParaRPr>
          </a:p>
          <a:p>
            <a:pPr>
              <a:buFont typeface="Wingdings" panose="020B0604020202020204" pitchFamily="34" charset="0"/>
              <a:buChar char="Ø"/>
            </a:pPr>
            <a:r>
              <a:rPr lang="en-US" sz="2400" b="1" dirty="0">
                <a:solidFill>
                  <a:schemeClr val="tx1"/>
                </a:solidFill>
                <a:latin typeface="Times New Roman"/>
                <a:cs typeface="Times New Roman"/>
              </a:rPr>
              <a:t>Student Authentication</a:t>
            </a:r>
          </a:p>
          <a:p>
            <a:pPr>
              <a:buFont typeface="Wingdings" panose="020B0604020202020204" pitchFamily="34" charset="0"/>
              <a:buChar char="Ø"/>
            </a:pPr>
            <a:r>
              <a:rPr lang="en-US" sz="2400" b="1" dirty="0">
                <a:solidFill>
                  <a:schemeClr val="tx1"/>
                </a:solidFill>
                <a:latin typeface="Times New Roman"/>
                <a:cs typeface="Times New Roman"/>
              </a:rPr>
              <a:t>Faculty Profile</a:t>
            </a:r>
            <a:endParaRPr lang="en-US">
              <a:solidFill>
                <a:schemeClr val="tx1"/>
              </a:solidFill>
              <a:latin typeface="Calibri" panose="020F0502020204030204"/>
              <a:cs typeface="Calibri" panose="020F0502020204030204"/>
            </a:endParaRPr>
          </a:p>
          <a:p>
            <a:pPr>
              <a:buFont typeface="Wingdings" panose="020B0604020202020204" pitchFamily="34" charset="0"/>
              <a:buChar char="Ø"/>
            </a:pPr>
            <a:r>
              <a:rPr lang="en-US" sz="2200" b="1" dirty="0">
                <a:solidFill>
                  <a:schemeClr val="tx1"/>
                </a:solidFill>
                <a:latin typeface="Times New Roman"/>
                <a:cs typeface="Times New Roman"/>
              </a:rPr>
              <a:t>Faculty Profile</a:t>
            </a:r>
            <a:endParaRPr lang="en-US" sz="2200">
              <a:solidFill>
                <a:schemeClr val="tx1"/>
              </a:solidFill>
              <a:latin typeface="Times New Roman"/>
              <a:cs typeface="Times New Roman"/>
            </a:endParaRPr>
          </a:p>
          <a:p>
            <a:pPr>
              <a:buFont typeface="Wingdings" panose="020B0604020202020204" pitchFamily="34" charset="0"/>
              <a:buChar char="Ø"/>
            </a:pPr>
            <a:r>
              <a:rPr lang="en-US" sz="2200" b="1" dirty="0">
                <a:solidFill>
                  <a:schemeClr val="tx1"/>
                </a:solidFill>
                <a:latin typeface="Times New Roman"/>
                <a:cs typeface="Times New Roman"/>
              </a:rPr>
              <a:t>Real-Time Notifications</a:t>
            </a:r>
            <a:endParaRPr lang="en-US" sz="2200">
              <a:solidFill>
                <a:schemeClr val="tx1"/>
              </a:solidFill>
              <a:latin typeface="Times New Roman"/>
              <a:cs typeface="Times New Roman"/>
            </a:endParaRPr>
          </a:p>
          <a:p>
            <a:endParaRPr lang="en-US" sz="2400" b="1" dirty="0">
              <a:solidFill>
                <a:schemeClr val="tx1"/>
              </a:solidFill>
              <a:latin typeface="Times New Roman"/>
              <a:cs typeface="Times New Roman"/>
            </a:endParaRPr>
          </a:p>
          <a:p>
            <a:endParaRPr lang="en-US" sz="1200" dirty="0">
              <a:solidFill>
                <a:schemeClr val="tx1"/>
              </a:solidFill>
              <a:latin typeface="Times New Roman"/>
              <a:cs typeface="Times New Roman"/>
            </a:endParaRPr>
          </a:p>
          <a:p>
            <a:pPr marL="0" indent="0">
              <a:buNone/>
            </a:pPr>
            <a:endParaRPr lang="en-US" sz="2400" dirty="0">
              <a:solidFill>
                <a:schemeClr val="tx1"/>
              </a:solidFill>
              <a:latin typeface="Times New Roman"/>
              <a:cs typeface="Times New Roman"/>
            </a:endParaRPr>
          </a:p>
        </p:txBody>
      </p:sp>
    </p:spTree>
    <p:extLst>
      <p:ext uri="{BB962C8B-B14F-4D97-AF65-F5344CB8AC3E}">
        <p14:creationId xmlns:p14="http://schemas.microsoft.com/office/powerpoint/2010/main" val="254380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F4B3-E39F-0ADB-3364-9E8351B7E2B2}"/>
              </a:ext>
            </a:extLst>
          </p:cNvPr>
          <p:cNvSpPr>
            <a:spLocks noGrp="1"/>
          </p:cNvSpPr>
          <p:nvPr>
            <p:ph idx="1"/>
          </p:nvPr>
        </p:nvSpPr>
        <p:spPr>
          <a:xfrm>
            <a:off x="838200" y="223472"/>
            <a:ext cx="10515600" cy="5953491"/>
          </a:xfrm>
        </p:spPr>
        <p:txBody>
          <a:bodyPr vert="horz" lIns="91440" tIns="45720" rIns="91440" bIns="45720" rtlCol="0" anchor="t">
            <a:normAutofit lnSpcReduction="10000"/>
          </a:bodyPr>
          <a:lstStyle/>
          <a:p>
            <a:pPr>
              <a:buFont typeface="Wingdings" panose="020B0604020202020204" pitchFamily="34" charset="0"/>
              <a:buChar char="Ø"/>
            </a:pPr>
            <a:r>
              <a:rPr lang="en-US" sz="2000" b="1" dirty="0">
                <a:solidFill>
                  <a:schemeClr val="tx1"/>
                </a:solidFill>
                <a:latin typeface="Times New Roman"/>
                <a:cs typeface="Times New Roman"/>
              </a:rPr>
              <a:t>Appointment Management</a:t>
            </a:r>
            <a:endParaRPr lang="en-US">
              <a:solidFill>
                <a:schemeClr val="tx1"/>
              </a:solidFill>
            </a:endParaRPr>
          </a:p>
          <a:p>
            <a:pPr>
              <a:buFont typeface="Wingdings" panose="020B0604020202020204" pitchFamily="34" charset="0"/>
              <a:buChar char="Ø"/>
            </a:pPr>
            <a:r>
              <a:rPr lang="en-US" sz="2000" b="1" dirty="0">
                <a:solidFill>
                  <a:schemeClr val="tx1"/>
                </a:solidFill>
                <a:latin typeface="Times New Roman"/>
                <a:cs typeface="Times New Roman"/>
              </a:rPr>
              <a:t>User Dashboard</a:t>
            </a:r>
            <a:endParaRPr lang="en-US" sz="2000" dirty="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Privacy and Security</a:t>
            </a:r>
          </a:p>
          <a:p>
            <a:pPr>
              <a:buFont typeface="Wingdings" panose="020B0604020202020204" pitchFamily="34" charset="0"/>
              <a:buChar char="Ø"/>
            </a:pPr>
            <a:endParaRPr lang="en-US" sz="2000" b="1" dirty="0">
              <a:solidFill>
                <a:schemeClr val="tx1"/>
              </a:solidFill>
              <a:latin typeface="Times New Roman"/>
              <a:cs typeface="Times New Roman"/>
            </a:endParaRPr>
          </a:p>
          <a:p>
            <a:r>
              <a:rPr lang="en-US" sz="2400" b="1" dirty="0">
                <a:solidFill>
                  <a:schemeClr val="tx1"/>
                </a:solidFill>
                <a:latin typeface="Times New Roman"/>
                <a:cs typeface="Times New Roman"/>
              </a:rPr>
              <a:t>Technology Stack</a:t>
            </a:r>
          </a:p>
          <a:p>
            <a:endParaRPr lang="en-US" sz="2400" b="1" dirty="0">
              <a:solidFill>
                <a:schemeClr val="tx1"/>
              </a:solidFill>
              <a:latin typeface="Times New Roman"/>
              <a:cs typeface="Times New Roman"/>
            </a:endParaRPr>
          </a:p>
          <a:p>
            <a:r>
              <a:rPr lang="en-US" sz="2000" b="1" dirty="0">
                <a:solidFill>
                  <a:schemeClr val="tx1"/>
                </a:solidFill>
                <a:latin typeface="Times New Roman"/>
                <a:cs typeface="Times New Roman"/>
              </a:rPr>
              <a:t>Front-end:</a:t>
            </a:r>
            <a:r>
              <a:rPr lang="en-US" sz="2000" dirty="0">
                <a:solidFill>
                  <a:schemeClr val="tx1"/>
                </a:solidFill>
                <a:latin typeface="Times New Roman"/>
                <a:cs typeface="Times New Roman"/>
              </a:rPr>
              <a:t> React.js will be used to build the user interface, providing a smooth and responsive experience for students.</a:t>
            </a:r>
          </a:p>
          <a:p>
            <a:endParaRPr lang="en-US" sz="2000" dirty="0">
              <a:solidFill>
                <a:schemeClr val="tx1"/>
              </a:solidFill>
              <a:latin typeface="Times New Roman"/>
              <a:cs typeface="Times New Roman"/>
            </a:endParaRPr>
          </a:p>
          <a:p>
            <a:r>
              <a:rPr lang="en-US" sz="2000" b="1" dirty="0">
                <a:solidFill>
                  <a:schemeClr val="tx1"/>
                </a:solidFill>
                <a:latin typeface="Times New Roman"/>
                <a:cs typeface="Times New Roman"/>
              </a:rPr>
              <a:t>Back-end:</a:t>
            </a:r>
            <a:r>
              <a:rPr lang="en-US" sz="2000" dirty="0">
                <a:solidFill>
                  <a:schemeClr val="tx1"/>
                </a:solidFill>
                <a:latin typeface="Times New Roman"/>
                <a:cs typeface="Times New Roman"/>
              </a:rPr>
              <a:t> Node.js and Express.js will handle server-side logic and API development.</a:t>
            </a:r>
          </a:p>
          <a:p>
            <a:endParaRPr lang="en-US" sz="2000" dirty="0">
              <a:solidFill>
                <a:schemeClr val="tx1"/>
              </a:solidFill>
              <a:latin typeface="Times New Roman"/>
              <a:cs typeface="Times New Roman"/>
            </a:endParaRPr>
          </a:p>
          <a:p>
            <a:r>
              <a:rPr lang="en-US" sz="2000" b="1" dirty="0">
                <a:solidFill>
                  <a:schemeClr val="tx1"/>
                </a:solidFill>
                <a:latin typeface="Times New Roman"/>
                <a:cs typeface="Times New Roman"/>
              </a:rPr>
              <a:t>Database:</a:t>
            </a:r>
            <a:r>
              <a:rPr lang="en-US" sz="2000" dirty="0">
                <a:solidFill>
                  <a:schemeClr val="tx1"/>
                </a:solidFill>
                <a:latin typeface="Times New Roman"/>
                <a:cs typeface="Times New Roman"/>
              </a:rPr>
              <a:t> MongoDB will store and manage the application's data efficiently.</a:t>
            </a:r>
          </a:p>
          <a:p>
            <a:endParaRPr lang="en-US" sz="2000" dirty="0">
              <a:solidFill>
                <a:schemeClr val="tx1"/>
              </a:solidFill>
              <a:latin typeface="Times New Roman"/>
              <a:cs typeface="Times New Roman"/>
            </a:endParaRPr>
          </a:p>
          <a:p>
            <a:r>
              <a:rPr lang="en-US" sz="2000" b="1" dirty="0">
                <a:solidFill>
                  <a:schemeClr val="tx1"/>
                </a:solidFill>
                <a:latin typeface="Times New Roman"/>
                <a:cs typeface="Times New Roman"/>
              </a:rPr>
              <a:t>User Authentication:</a:t>
            </a:r>
            <a:r>
              <a:rPr lang="en-US" sz="2000" dirty="0">
                <a:solidFill>
                  <a:schemeClr val="tx1"/>
                </a:solidFill>
                <a:latin typeface="Times New Roman"/>
                <a:cs typeface="Times New Roman"/>
              </a:rPr>
              <a:t> Implement JSON Web Tokens (JWT) for secure and reliable student authentication.</a:t>
            </a:r>
          </a:p>
          <a:p>
            <a:endParaRPr lang="en-US" sz="1200" dirty="0">
              <a:solidFill>
                <a:schemeClr val="tx1"/>
              </a:solidFill>
              <a:latin typeface="Times New Roman"/>
              <a:cs typeface="Times New Roman"/>
            </a:endParaRPr>
          </a:p>
          <a:p>
            <a:endParaRPr lang="en-US" sz="1400" b="1" dirty="0">
              <a:solidFill>
                <a:schemeClr val="tx1"/>
              </a:solidFill>
              <a:latin typeface="Times New Roman"/>
              <a:cs typeface="Times New Roman"/>
            </a:endParaRPr>
          </a:p>
        </p:txBody>
      </p:sp>
    </p:spTree>
    <p:extLst>
      <p:ext uri="{BB962C8B-B14F-4D97-AF65-F5344CB8AC3E}">
        <p14:creationId xmlns:p14="http://schemas.microsoft.com/office/powerpoint/2010/main" val="364204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14D04-CD38-4B8A-67F9-32AAEEFD6A20}"/>
              </a:ext>
            </a:extLst>
          </p:cNvPr>
          <p:cNvSpPr>
            <a:spLocks noGrp="1"/>
          </p:cNvSpPr>
          <p:nvPr>
            <p:ph idx="1"/>
          </p:nvPr>
        </p:nvSpPr>
        <p:spPr>
          <a:xfrm>
            <a:off x="838200" y="301625"/>
            <a:ext cx="10515600" cy="5875338"/>
          </a:xfrm>
        </p:spPr>
        <p:txBody>
          <a:bodyPr vert="horz" lIns="91440" tIns="45720" rIns="91440" bIns="45720" rtlCol="0" anchor="t">
            <a:normAutofit/>
          </a:bodyPr>
          <a:lstStyle/>
          <a:p>
            <a:r>
              <a:rPr lang="en-US" sz="2000" b="1" dirty="0">
                <a:solidFill>
                  <a:schemeClr val="tx1"/>
                </a:solidFill>
                <a:latin typeface="Times New Roman"/>
                <a:cs typeface="Times New Roman"/>
              </a:rPr>
              <a:t>Real-Time Notifications:</a:t>
            </a:r>
            <a:r>
              <a:rPr lang="en-US" sz="2000" dirty="0">
                <a:solidFill>
                  <a:schemeClr val="tx1"/>
                </a:solidFill>
                <a:latin typeface="Times New Roman"/>
                <a:cs typeface="Times New Roman"/>
              </a:rPr>
              <a:t> Socket.io can be utilized to enable real-time communication and instant notifications.</a:t>
            </a:r>
          </a:p>
          <a:p>
            <a:endParaRPr lang="en-US" sz="2000" dirty="0">
              <a:solidFill>
                <a:schemeClr val="tx1"/>
              </a:solidFill>
              <a:latin typeface="Times New Roman"/>
              <a:cs typeface="Times New Roman"/>
            </a:endParaRPr>
          </a:p>
          <a:p>
            <a:r>
              <a:rPr lang="en-US" sz="2000" b="1" dirty="0">
                <a:solidFill>
                  <a:schemeClr val="tx1"/>
                </a:solidFill>
                <a:latin typeface="Times New Roman"/>
                <a:cs typeface="Times New Roman"/>
              </a:rPr>
              <a:t>State Management:</a:t>
            </a:r>
            <a:r>
              <a:rPr lang="en-US" sz="2000" dirty="0">
                <a:solidFill>
                  <a:schemeClr val="tx1"/>
                </a:solidFill>
                <a:latin typeface="Times New Roman"/>
                <a:cs typeface="Times New Roman"/>
              </a:rPr>
              <a:t> Redux or React Context API will manage the application's state and data flow.</a:t>
            </a:r>
          </a:p>
          <a:p>
            <a:pPr marL="0" indent="0">
              <a:buNone/>
            </a:pPr>
            <a:endParaRPr lang="en-US" dirty="0">
              <a:solidFill>
                <a:schemeClr val="tx1"/>
              </a:solidFill>
              <a:cs typeface="Calibri"/>
            </a:endParaRPr>
          </a:p>
          <a:p>
            <a:r>
              <a:rPr lang="en-US" sz="2400" b="1" dirty="0">
                <a:solidFill>
                  <a:schemeClr val="tx1"/>
                </a:solidFill>
                <a:latin typeface="Times New Roman"/>
                <a:cs typeface="Times New Roman"/>
              </a:rPr>
              <a:t>Benefits:</a:t>
            </a:r>
            <a:endParaRPr lang="en-US" sz="2400">
              <a:solidFill>
                <a:schemeClr val="tx1"/>
              </a:solidFill>
              <a:latin typeface="Times New Roman"/>
              <a:cs typeface="Times New Roman"/>
            </a:endParaRPr>
          </a:p>
          <a:p>
            <a:pPr>
              <a:buFont typeface="Wingdings" panose="020B0604020202020204" pitchFamily="34" charset="0"/>
              <a:buChar char="Ø"/>
            </a:pPr>
            <a:endParaRPr lang="en-US" sz="2400" b="1" dirty="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Efficient Communication</a:t>
            </a:r>
          </a:p>
          <a:p>
            <a:pPr>
              <a:buFont typeface="Wingdings" panose="020B0604020202020204" pitchFamily="34" charset="0"/>
              <a:buChar char="Ø"/>
            </a:pPr>
            <a:r>
              <a:rPr lang="en-US" sz="2000" b="1" dirty="0">
                <a:solidFill>
                  <a:schemeClr val="tx1"/>
                </a:solidFill>
                <a:latin typeface="Times New Roman"/>
                <a:cs typeface="Times New Roman"/>
              </a:rPr>
              <a:t>Time-Saving</a:t>
            </a:r>
          </a:p>
          <a:p>
            <a:pPr>
              <a:buFont typeface="Wingdings" panose="020B0604020202020204" pitchFamily="34" charset="0"/>
              <a:buChar char="Ø"/>
            </a:pPr>
            <a:r>
              <a:rPr lang="en-US" sz="2000" b="1" dirty="0">
                <a:solidFill>
                  <a:schemeClr val="tx1"/>
                </a:solidFill>
                <a:latin typeface="Times New Roman"/>
                <a:cs typeface="Times New Roman"/>
              </a:rPr>
              <a:t>Improved Faculty-Student Interaction</a:t>
            </a:r>
          </a:p>
          <a:p>
            <a:pPr>
              <a:buFont typeface="Wingdings" panose="020B0604020202020204" pitchFamily="34" charset="0"/>
              <a:buChar char="Ø"/>
            </a:pPr>
            <a:r>
              <a:rPr lang="en-US" sz="2000" b="1" dirty="0">
                <a:solidFill>
                  <a:schemeClr val="tx1"/>
                </a:solidFill>
                <a:latin typeface="Times New Roman"/>
                <a:cs typeface="Times New Roman"/>
              </a:rPr>
              <a:t>Flexibility</a:t>
            </a:r>
          </a:p>
          <a:p>
            <a:pPr marL="0" indent="0">
              <a:buNone/>
            </a:pPr>
            <a:endParaRPr lang="en-US" dirty="0">
              <a:solidFill>
                <a:schemeClr val="tx1"/>
              </a:solidFill>
              <a:latin typeface="Calibri" panose="020F0502020204030204"/>
              <a:cs typeface="Calibri"/>
            </a:endParaRPr>
          </a:p>
        </p:txBody>
      </p:sp>
    </p:spTree>
    <p:extLst>
      <p:ext uri="{BB962C8B-B14F-4D97-AF65-F5344CB8AC3E}">
        <p14:creationId xmlns:p14="http://schemas.microsoft.com/office/powerpoint/2010/main" val="396366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6988-CF21-761A-7DFC-A4D204764B74}"/>
              </a:ext>
            </a:extLst>
          </p:cNvPr>
          <p:cNvSpPr>
            <a:spLocks noGrp="1"/>
          </p:cNvSpPr>
          <p:nvPr>
            <p:ph type="title"/>
          </p:nvPr>
        </p:nvSpPr>
        <p:spPr/>
        <p:txBody>
          <a:bodyPr/>
          <a:lstStyle/>
          <a:p>
            <a:r>
              <a:rPr lang="en-US" sz="4000" b="1" dirty="0">
                <a:latin typeface="Times New Roman"/>
                <a:cs typeface="Times New Roman"/>
              </a:rPr>
              <a:t>Functional and Non-Functional Requirements</a:t>
            </a:r>
            <a:endParaRPr lang="en-US" sz="4000" dirty="0">
              <a:latin typeface="Times New Roman"/>
              <a:cs typeface="Times New Roman"/>
            </a:endParaRPr>
          </a:p>
          <a:p>
            <a:endParaRPr lang="en-US" dirty="0">
              <a:cs typeface="Calibri Light"/>
            </a:endParaRPr>
          </a:p>
        </p:txBody>
      </p:sp>
      <p:sp>
        <p:nvSpPr>
          <p:cNvPr id="3" name="Content Placeholder 2">
            <a:extLst>
              <a:ext uri="{FF2B5EF4-FFF2-40B4-BE49-F238E27FC236}">
                <a16:creationId xmlns:a16="http://schemas.microsoft.com/office/drawing/2014/main" id="{F73D1FC5-75A4-9829-C2D4-5507A3F45109}"/>
              </a:ext>
            </a:extLst>
          </p:cNvPr>
          <p:cNvSpPr>
            <a:spLocks noGrp="1"/>
          </p:cNvSpPr>
          <p:nvPr>
            <p:ph idx="1"/>
          </p:nvPr>
        </p:nvSpPr>
        <p:spPr/>
        <p:txBody>
          <a:bodyPr vert="horz" lIns="91440" tIns="45720" rIns="91440" bIns="45720" rtlCol="0" anchor="t">
            <a:normAutofit/>
          </a:bodyPr>
          <a:lstStyle/>
          <a:p>
            <a:r>
              <a:rPr lang="en-US" sz="2400" b="1" dirty="0">
                <a:solidFill>
                  <a:schemeClr val="tx1"/>
                </a:solidFill>
                <a:latin typeface="Times New Roman"/>
                <a:cs typeface="Times New Roman"/>
              </a:rPr>
              <a:t>Functional Requirements</a:t>
            </a:r>
            <a:endParaRPr lang="en-US" sz="2400">
              <a:solidFill>
                <a:schemeClr val="tx1"/>
              </a:solidFill>
              <a:latin typeface="Times New Roman"/>
              <a:cs typeface="Times New Roman"/>
            </a:endParaRPr>
          </a:p>
          <a:p>
            <a:endParaRPr lang="en-US" sz="2400" b="1" dirty="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User Registration and Authentication</a:t>
            </a:r>
          </a:p>
          <a:p>
            <a:pPr>
              <a:buFont typeface="Wingdings" panose="020B0604020202020204" pitchFamily="34" charset="0"/>
              <a:buChar char="Ø"/>
            </a:pPr>
            <a:r>
              <a:rPr lang="en-US" sz="2000" b="1" dirty="0">
                <a:solidFill>
                  <a:schemeClr val="tx1"/>
                </a:solidFill>
                <a:latin typeface="Times New Roman"/>
                <a:cs typeface="Times New Roman"/>
              </a:rPr>
              <a:t>Faculty Profile Management</a:t>
            </a:r>
          </a:p>
          <a:p>
            <a:pPr>
              <a:buFont typeface="Wingdings" panose="020B0604020202020204" pitchFamily="34" charset="0"/>
              <a:buChar char="Ø"/>
            </a:pPr>
            <a:r>
              <a:rPr lang="en-US" sz="2000" b="1" dirty="0">
                <a:solidFill>
                  <a:schemeClr val="tx1"/>
                </a:solidFill>
                <a:latin typeface="Times New Roman"/>
                <a:cs typeface="Times New Roman"/>
              </a:rPr>
              <a:t>Appointment Scheduling</a:t>
            </a:r>
          </a:p>
          <a:p>
            <a:pPr>
              <a:buFont typeface="Wingdings" panose="020B0604020202020204" pitchFamily="34" charset="0"/>
              <a:buChar char="Ø"/>
            </a:pPr>
            <a:r>
              <a:rPr lang="en-US" sz="2000" b="1" dirty="0">
                <a:solidFill>
                  <a:schemeClr val="tx1"/>
                </a:solidFill>
                <a:latin typeface="Times New Roman"/>
                <a:cs typeface="Times New Roman"/>
              </a:rPr>
              <a:t>Real-Time Notifications</a:t>
            </a:r>
          </a:p>
          <a:p>
            <a:pPr>
              <a:buFont typeface="Wingdings" panose="020B0604020202020204" pitchFamily="34" charset="0"/>
              <a:buChar char="Ø"/>
            </a:pPr>
            <a:r>
              <a:rPr lang="en-US" sz="2000" b="1" dirty="0">
                <a:solidFill>
                  <a:schemeClr val="tx1"/>
                </a:solidFill>
                <a:latin typeface="Times New Roman"/>
                <a:cs typeface="Times New Roman"/>
              </a:rPr>
              <a:t>Appointment Management</a:t>
            </a:r>
          </a:p>
          <a:p>
            <a:pPr>
              <a:buFont typeface="Wingdings" panose="020B0604020202020204" pitchFamily="34" charset="0"/>
              <a:buChar char="Ø"/>
            </a:pPr>
            <a:r>
              <a:rPr lang="en-US" sz="2000" b="1" dirty="0">
                <a:solidFill>
                  <a:schemeClr val="tx1"/>
                </a:solidFill>
                <a:latin typeface="Times New Roman"/>
                <a:cs typeface="Times New Roman"/>
              </a:rPr>
              <a:t>User Dashboard</a:t>
            </a:r>
          </a:p>
          <a:p>
            <a:endParaRPr lang="en-US" dirty="0">
              <a:solidFill>
                <a:schemeClr val="tx1"/>
              </a:solidFill>
              <a:cs typeface="Calibri"/>
            </a:endParaRPr>
          </a:p>
        </p:txBody>
      </p:sp>
    </p:spTree>
    <p:extLst>
      <p:ext uri="{BB962C8B-B14F-4D97-AF65-F5344CB8AC3E}">
        <p14:creationId xmlns:p14="http://schemas.microsoft.com/office/powerpoint/2010/main" val="159399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F9778-639C-61E3-13D6-49CBC8B6E788}"/>
              </a:ext>
            </a:extLst>
          </p:cNvPr>
          <p:cNvSpPr>
            <a:spLocks noGrp="1"/>
          </p:cNvSpPr>
          <p:nvPr>
            <p:ph idx="1"/>
          </p:nvPr>
        </p:nvSpPr>
        <p:spPr>
          <a:xfrm>
            <a:off x="838200" y="321164"/>
            <a:ext cx="10515600" cy="5855799"/>
          </a:xfrm>
        </p:spPr>
        <p:txBody>
          <a:bodyPr vert="horz" lIns="91440" tIns="45720" rIns="91440" bIns="45720" rtlCol="0" anchor="t">
            <a:normAutofit/>
          </a:bodyPr>
          <a:lstStyle/>
          <a:p>
            <a:r>
              <a:rPr lang="en-US" sz="2400" b="1" dirty="0">
                <a:solidFill>
                  <a:schemeClr val="tx1"/>
                </a:solidFill>
                <a:latin typeface="Times New Roman"/>
                <a:cs typeface="Times New Roman"/>
              </a:rPr>
              <a:t>Non-Functional Requirements</a:t>
            </a:r>
            <a:endParaRPr lang="en-US" sz="2400">
              <a:solidFill>
                <a:schemeClr val="tx1"/>
              </a:solidFill>
              <a:latin typeface="Calibri" panose="020F0502020204030204"/>
              <a:cs typeface="Calibri" panose="020F0502020204030204"/>
            </a:endParaRPr>
          </a:p>
          <a:p>
            <a:endParaRPr lang="en-US" sz="2400" b="1" dirty="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Security</a:t>
            </a:r>
          </a:p>
          <a:p>
            <a:pPr>
              <a:buFont typeface="Wingdings" panose="020B0604020202020204" pitchFamily="34" charset="0"/>
              <a:buChar char="Ø"/>
            </a:pPr>
            <a:r>
              <a:rPr lang="en-US" sz="2000" b="1" dirty="0">
                <a:solidFill>
                  <a:schemeClr val="tx1"/>
                </a:solidFill>
                <a:latin typeface="Times New Roman"/>
                <a:cs typeface="Times New Roman"/>
              </a:rPr>
              <a:t>Performance</a:t>
            </a:r>
          </a:p>
          <a:p>
            <a:pPr>
              <a:buFont typeface="Wingdings" panose="020B0604020202020204" pitchFamily="34" charset="0"/>
              <a:buChar char="Ø"/>
            </a:pPr>
            <a:r>
              <a:rPr lang="en-US" sz="2000" b="1" dirty="0">
                <a:solidFill>
                  <a:schemeClr val="tx1"/>
                </a:solidFill>
                <a:latin typeface="Times New Roman"/>
                <a:cs typeface="Times New Roman"/>
              </a:rPr>
              <a:t>Scalability</a:t>
            </a:r>
            <a:endParaRPr lang="en-US" sz="200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User Interface (UI) and User Experience (UX):</a:t>
            </a:r>
            <a:endParaRPr lang="en-US" sz="200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Availability</a:t>
            </a:r>
          </a:p>
          <a:p>
            <a:pPr>
              <a:buFont typeface="Wingdings" panose="020B0604020202020204" pitchFamily="34" charset="0"/>
              <a:buChar char="Ø"/>
            </a:pPr>
            <a:r>
              <a:rPr lang="en-US" sz="2000" b="1" dirty="0">
                <a:solidFill>
                  <a:schemeClr val="tx1"/>
                </a:solidFill>
                <a:latin typeface="Times New Roman"/>
                <a:cs typeface="Times New Roman"/>
              </a:rPr>
              <a:t>Compatibility</a:t>
            </a:r>
          </a:p>
          <a:p>
            <a:pPr>
              <a:buFont typeface="Wingdings" panose="020B0604020202020204" pitchFamily="34" charset="0"/>
              <a:buChar char="Ø"/>
            </a:pPr>
            <a:r>
              <a:rPr lang="en-US" sz="2000" b="1" dirty="0">
                <a:solidFill>
                  <a:schemeClr val="tx1"/>
                </a:solidFill>
                <a:latin typeface="Times New Roman"/>
                <a:cs typeface="Times New Roman"/>
              </a:rPr>
              <a:t>Data Integrity</a:t>
            </a:r>
            <a:endParaRPr lang="en-US" sz="200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Error Handling and Logging</a:t>
            </a:r>
            <a:endParaRPr lang="en-US" sz="2000">
              <a:solidFill>
                <a:schemeClr val="tx1"/>
              </a:solidFill>
              <a:latin typeface="Times New Roman"/>
              <a:cs typeface="Times New Roman"/>
            </a:endParaRPr>
          </a:p>
          <a:p>
            <a:pPr>
              <a:buFont typeface="Wingdings" panose="020B0604020202020204" pitchFamily="34" charset="0"/>
              <a:buChar char="Ø"/>
            </a:pPr>
            <a:r>
              <a:rPr lang="en-US" sz="2000" b="1" dirty="0">
                <a:solidFill>
                  <a:schemeClr val="tx1"/>
                </a:solidFill>
                <a:latin typeface="Times New Roman"/>
                <a:cs typeface="Times New Roman"/>
              </a:rPr>
              <a:t>Data Privacy and Compliance</a:t>
            </a:r>
            <a:endParaRPr lang="en-US" sz="2000" dirty="0">
              <a:solidFill>
                <a:schemeClr val="tx1"/>
              </a:solidFill>
              <a:latin typeface="Times New Roman"/>
              <a:cs typeface="Times New Roman"/>
            </a:endParaRPr>
          </a:p>
          <a:p>
            <a:endParaRPr lang="en-US" sz="1200" b="1" dirty="0">
              <a:solidFill>
                <a:schemeClr val="tx1"/>
              </a:solidFill>
              <a:latin typeface="Times New Roman"/>
              <a:cs typeface="Times New Roman"/>
            </a:endParaRPr>
          </a:p>
        </p:txBody>
      </p:sp>
    </p:spTree>
    <p:extLst>
      <p:ext uri="{BB962C8B-B14F-4D97-AF65-F5344CB8AC3E}">
        <p14:creationId xmlns:p14="http://schemas.microsoft.com/office/powerpoint/2010/main" val="71049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56E80-8C21-11ED-8489-5A6EA5089CB4}"/>
              </a:ext>
            </a:extLst>
          </p:cNvPr>
          <p:cNvSpPr>
            <a:spLocks noGrp="1"/>
          </p:cNvSpPr>
          <p:nvPr>
            <p:ph idx="1"/>
          </p:nvPr>
        </p:nvSpPr>
        <p:spPr>
          <a:xfrm>
            <a:off x="838200" y="360240"/>
            <a:ext cx="10515600" cy="5816723"/>
          </a:xfrm>
        </p:spPr>
        <p:txBody>
          <a:bodyPr vert="horz" lIns="91440" tIns="45720" rIns="91440" bIns="45720" rtlCol="0" anchor="t">
            <a:normAutofit fontScale="92500" lnSpcReduction="10000"/>
          </a:bodyPr>
          <a:lstStyle/>
          <a:p>
            <a:endParaRPr lang="en-US" dirty="0">
              <a:solidFill>
                <a:schemeClr val="tx1"/>
              </a:solidFill>
              <a:cs typeface="Calibri"/>
            </a:endParaRPr>
          </a:p>
          <a:p>
            <a:pPr marL="0" indent="0">
              <a:buNone/>
            </a:pPr>
            <a:r>
              <a:rPr lang="en-US" sz="3000" b="1" dirty="0">
                <a:solidFill>
                  <a:schemeClr val="tx1"/>
                </a:solidFill>
                <a:latin typeface="Times New Roman"/>
                <a:cs typeface="Times New Roman"/>
              </a:rPr>
              <a:t>Methodology/Process</a:t>
            </a:r>
            <a:endParaRPr lang="en-US" sz="300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A new User have to Login or Existing User Have to register.</a:t>
            </a:r>
          </a:p>
          <a:p>
            <a:pPr indent="0">
              <a:buNone/>
            </a:pPr>
            <a:endParaRPr lang="en-US" sz="1700" dirty="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After Sign in User Can see the Various Faculty With their Specialization and their Appointment Timing.</a:t>
            </a:r>
          </a:p>
          <a:p>
            <a:pPr indent="0">
              <a:buNone/>
            </a:pPr>
            <a:endParaRPr lang="en-US" sz="1700" dirty="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If user is a Faculty Then he/she can Apply for Faculty From the Dashboard Menu APPLY FOR FACULTY</a:t>
            </a:r>
          </a:p>
          <a:p>
            <a:pPr indent="0">
              <a:buNone/>
            </a:pPr>
            <a:endParaRPr lang="en-US" sz="1700" dirty="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After Applying then Admin Got the Notification , and he accept or reject the request After Verification.</a:t>
            </a:r>
          </a:p>
          <a:p>
            <a:pPr indent="0">
              <a:buNone/>
            </a:pPr>
            <a:endParaRPr lang="en-US" sz="1700" dirty="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If he accepted as a faculty from admin side, then the faculty can update his profile anytime and Students can Apply for appointment to this faculty.</a:t>
            </a:r>
          </a:p>
          <a:p>
            <a:pPr indent="0">
              <a:buNone/>
            </a:pPr>
            <a:endParaRPr lang="en-US" sz="1700" dirty="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Faculty can also see what appointment he/she receive and according he/she can choose to accept or reject as per availability.</a:t>
            </a:r>
          </a:p>
          <a:p>
            <a:pPr indent="0">
              <a:buNone/>
            </a:pPr>
            <a:endParaRPr lang="en-US" sz="1700" dirty="0">
              <a:solidFill>
                <a:schemeClr val="tx1"/>
              </a:solidFill>
              <a:latin typeface="Times New Roman"/>
              <a:cs typeface="Times New Roman"/>
            </a:endParaRPr>
          </a:p>
          <a:p>
            <a:pPr>
              <a:buFont typeface="Arial"/>
              <a:buChar char="•"/>
            </a:pPr>
            <a:r>
              <a:rPr lang="en-US" sz="1700" dirty="0">
                <a:solidFill>
                  <a:schemeClr val="tx1"/>
                </a:solidFill>
                <a:latin typeface="Times New Roman"/>
                <a:cs typeface="Times New Roman"/>
              </a:rPr>
              <a:t>User request for Appointment to faculties as per the timings.</a:t>
            </a:r>
          </a:p>
          <a:p>
            <a:pPr indent="0">
              <a:buNone/>
            </a:pPr>
            <a:endParaRPr lang="en-US" sz="1400" dirty="0">
              <a:solidFill>
                <a:schemeClr val="tx1"/>
              </a:solidFill>
              <a:latin typeface="Times New Roman"/>
              <a:cs typeface="Times New Roman"/>
            </a:endParaRPr>
          </a:p>
          <a:p>
            <a:pPr marL="0" indent="0">
              <a:buNone/>
            </a:pPr>
            <a:endParaRPr lang="en-US" sz="3600" b="1" dirty="0">
              <a:solidFill>
                <a:schemeClr val="tx1"/>
              </a:solidFill>
              <a:latin typeface="Times New Roman"/>
              <a:cs typeface="Times New Roman"/>
            </a:endParaRPr>
          </a:p>
          <a:p>
            <a:endParaRPr lang="en-US" dirty="0">
              <a:solidFill>
                <a:schemeClr val="tx1"/>
              </a:solidFill>
              <a:latin typeface="Calibri" panose="020F0502020204030204"/>
              <a:cs typeface="Calibri"/>
            </a:endParaRPr>
          </a:p>
        </p:txBody>
      </p:sp>
    </p:spTree>
    <p:extLst>
      <p:ext uri="{BB962C8B-B14F-4D97-AF65-F5344CB8AC3E}">
        <p14:creationId xmlns:p14="http://schemas.microsoft.com/office/powerpoint/2010/main" val="29560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B4C1-5217-24B1-30BF-006D14E48CC0}"/>
              </a:ext>
            </a:extLst>
          </p:cNvPr>
          <p:cNvSpPr>
            <a:spLocks noGrp="1"/>
          </p:cNvSpPr>
          <p:nvPr>
            <p:ph idx="1"/>
          </p:nvPr>
        </p:nvSpPr>
        <p:spPr>
          <a:xfrm>
            <a:off x="838200" y="282087"/>
            <a:ext cx="10515600" cy="5894876"/>
          </a:xfrm>
        </p:spPr>
        <p:txBody>
          <a:bodyPr vert="horz" lIns="91440" tIns="45720" rIns="91440" bIns="45720" rtlCol="0" anchor="t">
            <a:normAutofit/>
          </a:bodyPr>
          <a:lstStyle/>
          <a:p>
            <a:pPr marL="0" indent="0">
              <a:buNone/>
            </a:pPr>
            <a:r>
              <a:rPr lang="en-US" sz="2400" b="1" dirty="0">
                <a:latin typeface="Times New Roman"/>
                <a:cs typeface="Times New Roman"/>
              </a:rPr>
              <a:t>Design (Use Case Diagram.)</a:t>
            </a:r>
            <a:endParaRPr lang="en-US" sz="2400" dirty="0">
              <a:latin typeface="Times New Roman"/>
              <a:cs typeface="Times New Roman"/>
            </a:endParaRPr>
          </a:p>
          <a:p>
            <a:br>
              <a:rPr lang="en-US" dirty="0"/>
            </a:br>
            <a:endParaRPr lang="en-US">
              <a:cs typeface="Calibri" panose="020F0502020204030204"/>
            </a:endParaRPr>
          </a:p>
        </p:txBody>
      </p:sp>
      <p:pic>
        <p:nvPicPr>
          <p:cNvPr id="4" name="Picture 4" descr="A screenshot of a computer&#10;&#10;Description automatically generated">
            <a:extLst>
              <a:ext uri="{FF2B5EF4-FFF2-40B4-BE49-F238E27FC236}">
                <a16:creationId xmlns:a16="http://schemas.microsoft.com/office/drawing/2014/main" id="{79426C58-EF44-FCFD-5830-5195F6FD3F80}"/>
              </a:ext>
            </a:extLst>
          </p:cNvPr>
          <p:cNvPicPr>
            <a:picLocks noChangeAspect="1"/>
          </p:cNvPicPr>
          <p:nvPr/>
        </p:nvPicPr>
        <p:blipFill>
          <a:blip r:embed="rId2"/>
          <a:stretch>
            <a:fillRect/>
          </a:stretch>
        </p:blipFill>
        <p:spPr>
          <a:xfrm>
            <a:off x="1290064" y="697524"/>
            <a:ext cx="4693800" cy="5886240"/>
          </a:xfrm>
          <a:prstGeom prst="rect">
            <a:avLst/>
          </a:prstGeom>
        </p:spPr>
      </p:pic>
    </p:spTree>
    <p:extLst>
      <p:ext uri="{BB962C8B-B14F-4D97-AF65-F5344CB8AC3E}">
        <p14:creationId xmlns:p14="http://schemas.microsoft.com/office/powerpoint/2010/main" val="158754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75681-007E-0ABF-CA82-62D21CA11678}"/>
              </a:ext>
            </a:extLst>
          </p:cNvPr>
          <p:cNvSpPr>
            <a:spLocks noGrp="1"/>
          </p:cNvSpPr>
          <p:nvPr>
            <p:ph idx="1"/>
          </p:nvPr>
        </p:nvSpPr>
        <p:spPr>
          <a:xfrm>
            <a:off x="838200" y="238995"/>
            <a:ext cx="10515600" cy="5937968"/>
          </a:xfrm>
        </p:spPr>
        <p:txBody>
          <a:bodyPr vert="horz" lIns="91440" tIns="45720" rIns="91440" bIns="45720" rtlCol="0" anchor="t">
            <a:normAutofit/>
          </a:bodyPr>
          <a:lstStyle/>
          <a:p>
            <a:pPr marL="0" indent="0">
              <a:buNone/>
            </a:pPr>
            <a:r>
              <a:rPr lang="en-US" sz="3200" b="1" dirty="0">
                <a:solidFill>
                  <a:schemeClr val="tx1"/>
                </a:solidFill>
                <a:latin typeface="Times New Roman"/>
                <a:cs typeface="Calibri"/>
              </a:rPr>
              <a:t>Testing</a:t>
            </a:r>
          </a:p>
          <a:p>
            <a:pPr marL="0" indent="0">
              <a:buNone/>
            </a:pPr>
            <a:endParaRPr lang="en-US" b="1" dirty="0">
              <a:solidFill>
                <a:schemeClr val="tx1"/>
              </a:solidFill>
              <a:latin typeface="Times New Roman"/>
              <a:cs typeface="Calibri"/>
            </a:endParaRPr>
          </a:p>
          <a:p>
            <a:pPr marL="0" indent="0">
              <a:buNone/>
            </a:pPr>
            <a:r>
              <a:rPr lang="en-US" sz="2400" dirty="0">
                <a:solidFill>
                  <a:schemeClr val="tx1"/>
                </a:solidFill>
                <a:latin typeface="Times New Roman"/>
                <a:cs typeface="Calibri"/>
              </a:rPr>
              <a:t>Testing is a crucial part of the software development process to ensure that the Faculty Schedule Appointment System based on the MERN (MongoDB, Express.js, React.js, Node.js) stack functions correctly and meets the desired requirements. We will discuss different types of testing and how to approach testing for the system.</a:t>
            </a:r>
          </a:p>
          <a:p>
            <a:pPr marL="0" indent="0">
              <a:buNone/>
            </a:pPr>
            <a:endParaRPr lang="en-US" sz="2400" b="1" dirty="0">
              <a:solidFill>
                <a:schemeClr val="tx1"/>
              </a:solidFill>
              <a:latin typeface="Times New Roman"/>
              <a:cs typeface="Calibri"/>
            </a:endParaRPr>
          </a:p>
          <a:p>
            <a:pPr>
              <a:buFont typeface="Arial"/>
              <a:buChar char="•"/>
            </a:pPr>
            <a:r>
              <a:rPr lang="en-US" sz="2000" b="1" dirty="0">
                <a:solidFill>
                  <a:schemeClr val="tx1"/>
                </a:solidFill>
                <a:latin typeface="ui-sans-serif"/>
                <a:cs typeface="Calibri"/>
              </a:rPr>
              <a:t>Unit Testing:</a:t>
            </a:r>
          </a:p>
          <a:p>
            <a:pPr marL="0" indent="0">
              <a:buNone/>
            </a:pPr>
            <a:r>
              <a:rPr lang="en-US" sz="2000" dirty="0">
                <a:solidFill>
                  <a:schemeClr val="tx1"/>
                </a:solidFill>
                <a:latin typeface="ui-sans-serif"/>
                <a:cs typeface="Calibri"/>
              </a:rPr>
              <a:t>Unit testing focuses on testing individual components and functions in isolation.</a:t>
            </a:r>
          </a:p>
          <a:p>
            <a:pPr marL="0" indent="0">
              <a:buNone/>
            </a:pPr>
            <a:endParaRPr lang="en-US" sz="2000" dirty="0">
              <a:solidFill>
                <a:schemeClr val="tx1"/>
              </a:solidFill>
              <a:latin typeface="ui-sans-serif"/>
              <a:cs typeface="Calibri"/>
            </a:endParaRPr>
          </a:p>
          <a:p>
            <a:pPr>
              <a:buFont typeface="Arial"/>
              <a:buChar char="•"/>
            </a:pPr>
            <a:r>
              <a:rPr lang="en-US" sz="2000" b="1" dirty="0">
                <a:solidFill>
                  <a:schemeClr val="tx1"/>
                </a:solidFill>
                <a:latin typeface="ui-sans-serif"/>
                <a:cs typeface="Calibri"/>
              </a:rPr>
              <a:t>Integration Testing:</a:t>
            </a:r>
          </a:p>
          <a:p>
            <a:pPr marL="0" indent="0">
              <a:buNone/>
            </a:pPr>
            <a:r>
              <a:rPr lang="en-US" sz="2000" dirty="0">
                <a:solidFill>
                  <a:schemeClr val="tx1"/>
                </a:solidFill>
                <a:latin typeface="ui-sans-serif"/>
                <a:cs typeface="Calibri"/>
              </a:rPr>
              <a:t>Integration testing verifies the interaction between different components or modules.</a:t>
            </a:r>
          </a:p>
          <a:p>
            <a:pPr marL="0" indent="0">
              <a:buNone/>
            </a:pPr>
            <a:endParaRPr lang="en-US" sz="1200" dirty="0">
              <a:solidFill>
                <a:schemeClr val="tx1"/>
              </a:solidFill>
              <a:latin typeface="ui-sans-serif"/>
              <a:cs typeface="Calibri"/>
            </a:endParaRPr>
          </a:p>
          <a:p>
            <a:pPr marL="0" indent="0">
              <a:buNone/>
            </a:pPr>
            <a:endParaRPr lang="en-US" sz="1200" dirty="0">
              <a:solidFill>
                <a:schemeClr val="tx1"/>
              </a:solidFill>
              <a:latin typeface="ui-sans-serif"/>
              <a:cs typeface="Calibri"/>
            </a:endParaRPr>
          </a:p>
          <a:p>
            <a:pPr>
              <a:buFont typeface="Arial"/>
              <a:buChar char="•"/>
            </a:pPr>
            <a:endParaRPr lang="en-US" sz="1200" dirty="0">
              <a:solidFill>
                <a:schemeClr val="tx1"/>
              </a:solidFill>
              <a:latin typeface="ui-sans-serif"/>
              <a:cs typeface="Calibri"/>
            </a:endParaRPr>
          </a:p>
          <a:p>
            <a:pPr marL="0" indent="0">
              <a:buNone/>
            </a:pPr>
            <a:endParaRPr lang="en-US" sz="2400" dirty="0">
              <a:solidFill>
                <a:schemeClr val="tx1"/>
              </a:solidFill>
              <a:latin typeface="Times New Roman"/>
              <a:cs typeface="Calibri"/>
            </a:endParaRPr>
          </a:p>
        </p:txBody>
      </p:sp>
    </p:spTree>
    <p:extLst>
      <p:ext uri="{BB962C8B-B14F-4D97-AF65-F5344CB8AC3E}">
        <p14:creationId xmlns:p14="http://schemas.microsoft.com/office/powerpoint/2010/main" val="2023236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SUMMER INTERNSHIP 2023 Project Report </vt:lpstr>
      <vt:lpstr>Introduction</vt:lpstr>
      <vt:lpstr>PowerPoint Presentation</vt:lpstr>
      <vt:lpstr>PowerPoint Presentation</vt:lpstr>
      <vt:lpstr>Functional and Non-Functional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304</cp:revision>
  <dcterms:created xsi:type="dcterms:W3CDTF">2023-08-08T10:27:08Z</dcterms:created>
  <dcterms:modified xsi:type="dcterms:W3CDTF">2023-08-08T11:21:03Z</dcterms:modified>
</cp:coreProperties>
</file>