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4" r:id="rId14"/>
    <p:sldId id="271" r:id="rId15"/>
    <p:sldId id="272" r:id="rId16"/>
    <p:sldId id="267"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4EDCF-F426-3B9E-82D2-01531D97426F}" v="74" dt="2024-11-29T21:23:34.812"/>
    <p1510:client id="{608AD269-5B9A-6943-B087-F8B175E9B870}" v="695" dt="2024-11-28T01:18:24.339"/>
    <p1510:client id="{68FDBA9F-AC97-F21E-BB45-3C0C9F7E82A7}" v="41" dt="2024-11-29T05:29:52.533"/>
    <p1510:client id="{70E14B79-3423-FAAF-A2DA-0678D32D3021}" v="1834" dt="2024-11-28T17:15:47.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43324-E89B-40C4-9604-B865DC878010}"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1CDFF-7765-426F-9F04-8AAD4E5BBB61}" type="slidenum">
              <a:rPr lang="en-US" smtClean="0"/>
              <a:t>‹#›</a:t>
            </a:fld>
            <a:endParaRPr lang="en-US"/>
          </a:p>
        </p:txBody>
      </p:sp>
    </p:spTree>
    <p:extLst>
      <p:ext uri="{BB962C8B-B14F-4D97-AF65-F5344CB8AC3E}">
        <p14:creationId xmlns:p14="http://schemas.microsoft.com/office/powerpoint/2010/main" val="1680207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F7C1-2515-DD50-DB72-1966D7552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B4F3D4-FD26-63B5-187B-036DB28B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086518-4971-B973-CD0D-A8A699CDABD9}"/>
              </a:ext>
            </a:extLst>
          </p:cNvPr>
          <p:cNvSpPr>
            <a:spLocks noGrp="1"/>
          </p:cNvSpPr>
          <p:nvPr>
            <p:ph type="dt" sz="half" idx="10"/>
          </p:nvPr>
        </p:nvSpPr>
        <p:spPr/>
        <p:txBody>
          <a:bodyPr/>
          <a:lstStyle/>
          <a:p>
            <a:fld id="{A6DEB867-83BF-421E-98A8-7DFA98473119}" type="datetime1">
              <a:rPr lang="en-US" smtClean="0"/>
              <a:t>12/1/2024</a:t>
            </a:fld>
            <a:endParaRPr lang="en-US"/>
          </a:p>
        </p:txBody>
      </p:sp>
      <p:sp>
        <p:nvSpPr>
          <p:cNvPr id="5" name="Footer Placeholder 4">
            <a:extLst>
              <a:ext uri="{FF2B5EF4-FFF2-40B4-BE49-F238E27FC236}">
                <a16:creationId xmlns:a16="http://schemas.microsoft.com/office/drawing/2014/main" id="{57FFD657-7E19-6F86-03C5-C94E64E00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41FBD-6F17-3E18-029E-EA668B1BCDAF}"/>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148260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EFA6-E447-176D-AA17-5BD17B01C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4CB9E2-7D2B-D95B-E035-D79E571B7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85336-7FA4-8716-923C-3744DE1254AD}"/>
              </a:ext>
            </a:extLst>
          </p:cNvPr>
          <p:cNvSpPr>
            <a:spLocks noGrp="1"/>
          </p:cNvSpPr>
          <p:nvPr>
            <p:ph type="dt" sz="half" idx="10"/>
          </p:nvPr>
        </p:nvSpPr>
        <p:spPr/>
        <p:txBody>
          <a:bodyPr/>
          <a:lstStyle/>
          <a:p>
            <a:fld id="{F1879E32-6024-43C7-BF54-F252C483A45D}" type="datetime1">
              <a:rPr lang="en-US" smtClean="0"/>
              <a:t>12/1/2024</a:t>
            </a:fld>
            <a:endParaRPr lang="en-US"/>
          </a:p>
        </p:txBody>
      </p:sp>
      <p:sp>
        <p:nvSpPr>
          <p:cNvPr id="5" name="Footer Placeholder 4">
            <a:extLst>
              <a:ext uri="{FF2B5EF4-FFF2-40B4-BE49-F238E27FC236}">
                <a16:creationId xmlns:a16="http://schemas.microsoft.com/office/drawing/2014/main" id="{D14565F1-AA9C-9A4B-9C2B-9DB588D65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34C65-8DEF-0C33-95B4-0F4772153665}"/>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4134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77D541-7639-B03F-950B-7EE63377FD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FB228C-14BF-3A86-5A4E-241616F79A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DF857-4431-0C40-9F46-27691A54C7F0}"/>
              </a:ext>
            </a:extLst>
          </p:cNvPr>
          <p:cNvSpPr>
            <a:spLocks noGrp="1"/>
          </p:cNvSpPr>
          <p:nvPr>
            <p:ph type="dt" sz="half" idx="10"/>
          </p:nvPr>
        </p:nvSpPr>
        <p:spPr/>
        <p:txBody>
          <a:bodyPr/>
          <a:lstStyle/>
          <a:p>
            <a:fld id="{8A4C57DD-D636-48AC-9E6D-CC6E317B60E4}" type="datetime1">
              <a:rPr lang="en-US" smtClean="0"/>
              <a:t>12/1/2024</a:t>
            </a:fld>
            <a:endParaRPr lang="en-US"/>
          </a:p>
        </p:txBody>
      </p:sp>
      <p:sp>
        <p:nvSpPr>
          <p:cNvPr id="5" name="Footer Placeholder 4">
            <a:extLst>
              <a:ext uri="{FF2B5EF4-FFF2-40B4-BE49-F238E27FC236}">
                <a16:creationId xmlns:a16="http://schemas.microsoft.com/office/drawing/2014/main" id="{B4EAA36F-E30B-75BC-0F6A-64703DB65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4A54F-3FA1-EBB7-8E0F-247D039118A4}"/>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316527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7295-A5AC-7B89-6F43-52CF8E948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4746-615D-3888-9968-1EE9A43988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77503-8439-91E8-6A67-14B65E0F9C57}"/>
              </a:ext>
            </a:extLst>
          </p:cNvPr>
          <p:cNvSpPr>
            <a:spLocks noGrp="1"/>
          </p:cNvSpPr>
          <p:nvPr>
            <p:ph type="dt" sz="half" idx="10"/>
          </p:nvPr>
        </p:nvSpPr>
        <p:spPr/>
        <p:txBody>
          <a:bodyPr/>
          <a:lstStyle/>
          <a:p>
            <a:fld id="{7A37C518-B24A-48C8-9CF2-BC49B0F6BE52}" type="datetime1">
              <a:rPr lang="en-US" smtClean="0"/>
              <a:t>12/1/2024</a:t>
            </a:fld>
            <a:endParaRPr lang="en-US"/>
          </a:p>
        </p:txBody>
      </p:sp>
      <p:sp>
        <p:nvSpPr>
          <p:cNvPr id="5" name="Footer Placeholder 4">
            <a:extLst>
              <a:ext uri="{FF2B5EF4-FFF2-40B4-BE49-F238E27FC236}">
                <a16:creationId xmlns:a16="http://schemas.microsoft.com/office/drawing/2014/main" id="{058EDAFD-BC0B-EDE6-1B0A-3B7A4BDD5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223AC-32EC-E31E-4002-2B5D8F3957EE}"/>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352862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8579-E607-D460-7C35-8EB3FFBB5E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3FBFA2-3407-9D93-2E87-24979D0D60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90875E-9BB1-B393-C552-FD48BF2637C8}"/>
              </a:ext>
            </a:extLst>
          </p:cNvPr>
          <p:cNvSpPr>
            <a:spLocks noGrp="1"/>
          </p:cNvSpPr>
          <p:nvPr>
            <p:ph type="dt" sz="half" idx="10"/>
          </p:nvPr>
        </p:nvSpPr>
        <p:spPr/>
        <p:txBody>
          <a:bodyPr/>
          <a:lstStyle/>
          <a:p>
            <a:fld id="{6C4E9563-271C-43DD-A568-00C3532568FE}" type="datetime1">
              <a:rPr lang="en-US" smtClean="0"/>
              <a:t>12/1/2024</a:t>
            </a:fld>
            <a:endParaRPr lang="en-US"/>
          </a:p>
        </p:txBody>
      </p:sp>
      <p:sp>
        <p:nvSpPr>
          <p:cNvPr id="5" name="Footer Placeholder 4">
            <a:extLst>
              <a:ext uri="{FF2B5EF4-FFF2-40B4-BE49-F238E27FC236}">
                <a16:creationId xmlns:a16="http://schemas.microsoft.com/office/drawing/2014/main" id="{56D5E18C-AEBB-EB16-8B7D-00325C6CB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79960-0598-8B5A-C088-239751AACB17}"/>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145831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9D46-A7E7-86A4-AA3A-8C7E4EBB8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81505-E678-3CE2-F5CB-5265ED4B82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39EDE-8D03-ECAB-F2D2-E05CB60E3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8F18CE-150F-D99D-4261-7DE1C8CA9611}"/>
              </a:ext>
            </a:extLst>
          </p:cNvPr>
          <p:cNvSpPr>
            <a:spLocks noGrp="1"/>
          </p:cNvSpPr>
          <p:nvPr>
            <p:ph type="dt" sz="half" idx="10"/>
          </p:nvPr>
        </p:nvSpPr>
        <p:spPr/>
        <p:txBody>
          <a:bodyPr/>
          <a:lstStyle/>
          <a:p>
            <a:fld id="{100AE9EE-4AC5-479B-B311-497C659FD5DC}" type="datetime1">
              <a:rPr lang="en-US" smtClean="0"/>
              <a:t>12/1/2024</a:t>
            </a:fld>
            <a:endParaRPr lang="en-US"/>
          </a:p>
        </p:txBody>
      </p:sp>
      <p:sp>
        <p:nvSpPr>
          <p:cNvPr id="6" name="Footer Placeholder 5">
            <a:extLst>
              <a:ext uri="{FF2B5EF4-FFF2-40B4-BE49-F238E27FC236}">
                <a16:creationId xmlns:a16="http://schemas.microsoft.com/office/drawing/2014/main" id="{5CC02A0C-A227-D213-8597-2B119668F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FB87A-B664-7A5E-4ECB-A3BA00CDC417}"/>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152529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9503-D1AD-1CA0-A220-1D2C6DB5F9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56A022-0229-294F-A356-82CAB5B11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54D4D-F62E-5BB4-12A4-A774895F5B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9D2DD0-C820-9A7C-E4D2-7E2F982DF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DCACE-292E-EBBC-BF4F-A24A96F6C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6FEEEC-66E3-133D-92B5-5BE67739B83B}"/>
              </a:ext>
            </a:extLst>
          </p:cNvPr>
          <p:cNvSpPr>
            <a:spLocks noGrp="1"/>
          </p:cNvSpPr>
          <p:nvPr>
            <p:ph type="dt" sz="half" idx="10"/>
          </p:nvPr>
        </p:nvSpPr>
        <p:spPr/>
        <p:txBody>
          <a:bodyPr/>
          <a:lstStyle/>
          <a:p>
            <a:fld id="{5058F2E8-87B5-4431-87B2-16B60FF4493F}" type="datetime1">
              <a:rPr lang="en-US" smtClean="0"/>
              <a:t>12/1/2024</a:t>
            </a:fld>
            <a:endParaRPr lang="en-US"/>
          </a:p>
        </p:txBody>
      </p:sp>
      <p:sp>
        <p:nvSpPr>
          <p:cNvPr id="8" name="Footer Placeholder 7">
            <a:extLst>
              <a:ext uri="{FF2B5EF4-FFF2-40B4-BE49-F238E27FC236}">
                <a16:creationId xmlns:a16="http://schemas.microsoft.com/office/drawing/2014/main" id="{A9F06003-7934-DC5F-4540-C6CA4D8C8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B0A37E-C709-4934-D033-9AC128D9B4D1}"/>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186952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0856-C761-0C77-4B3E-4083D3C648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54B05-E492-6FFD-A685-3593EB73F5A9}"/>
              </a:ext>
            </a:extLst>
          </p:cNvPr>
          <p:cNvSpPr>
            <a:spLocks noGrp="1"/>
          </p:cNvSpPr>
          <p:nvPr>
            <p:ph type="dt" sz="half" idx="10"/>
          </p:nvPr>
        </p:nvSpPr>
        <p:spPr/>
        <p:txBody>
          <a:bodyPr/>
          <a:lstStyle/>
          <a:p>
            <a:fld id="{06BCCDDB-B63E-4B49-99A2-EA906E07B446}" type="datetime1">
              <a:rPr lang="en-US" smtClean="0"/>
              <a:t>12/1/2024</a:t>
            </a:fld>
            <a:endParaRPr lang="en-US"/>
          </a:p>
        </p:txBody>
      </p:sp>
      <p:sp>
        <p:nvSpPr>
          <p:cNvPr id="4" name="Footer Placeholder 3">
            <a:extLst>
              <a:ext uri="{FF2B5EF4-FFF2-40B4-BE49-F238E27FC236}">
                <a16:creationId xmlns:a16="http://schemas.microsoft.com/office/drawing/2014/main" id="{CE47ECA0-2707-9858-9D69-3733FC6732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80DD4C-D853-5F11-763E-883AD5F0C1FD}"/>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149989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9293B-898B-DD05-DFE7-3D48E566C18B}"/>
              </a:ext>
            </a:extLst>
          </p:cNvPr>
          <p:cNvSpPr>
            <a:spLocks noGrp="1"/>
          </p:cNvSpPr>
          <p:nvPr>
            <p:ph type="dt" sz="half" idx="10"/>
          </p:nvPr>
        </p:nvSpPr>
        <p:spPr/>
        <p:txBody>
          <a:bodyPr/>
          <a:lstStyle/>
          <a:p>
            <a:fld id="{9A97FAAC-C9A5-44F4-A349-EDD3B53E19FC}" type="datetime1">
              <a:rPr lang="en-US" smtClean="0"/>
              <a:t>12/1/2024</a:t>
            </a:fld>
            <a:endParaRPr lang="en-US"/>
          </a:p>
        </p:txBody>
      </p:sp>
      <p:sp>
        <p:nvSpPr>
          <p:cNvPr id="3" name="Footer Placeholder 2">
            <a:extLst>
              <a:ext uri="{FF2B5EF4-FFF2-40B4-BE49-F238E27FC236}">
                <a16:creationId xmlns:a16="http://schemas.microsoft.com/office/drawing/2014/main" id="{E1C4181E-7656-485D-83F1-B88D9F50BA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41AC37-9E72-AF95-3C8F-A662A19A5EC0}"/>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231374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D0CD-DE29-ACEE-73E4-F0B219D0D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07177D-0C3B-67BA-0D22-02AAE6C54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DA2868-07D0-0985-A491-AE1519677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A9DA6-1634-3A06-C354-9E09A4F31E82}"/>
              </a:ext>
            </a:extLst>
          </p:cNvPr>
          <p:cNvSpPr>
            <a:spLocks noGrp="1"/>
          </p:cNvSpPr>
          <p:nvPr>
            <p:ph type="dt" sz="half" idx="10"/>
          </p:nvPr>
        </p:nvSpPr>
        <p:spPr/>
        <p:txBody>
          <a:bodyPr/>
          <a:lstStyle/>
          <a:p>
            <a:fld id="{37F6DDDA-1429-4537-AB03-7D5A33BA429E}" type="datetime1">
              <a:rPr lang="en-US" smtClean="0"/>
              <a:t>12/1/2024</a:t>
            </a:fld>
            <a:endParaRPr lang="en-US"/>
          </a:p>
        </p:txBody>
      </p:sp>
      <p:sp>
        <p:nvSpPr>
          <p:cNvPr id="6" name="Footer Placeholder 5">
            <a:extLst>
              <a:ext uri="{FF2B5EF4-FFF2-40B4-BE49-F238E27FC236}">
                <a16:creationId xmlns:a16="http://schemas.microsoft.com/office/drawing/2014/main" id="{A80581A5-A6D9-6608-70AB-3C4265D634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22E5E-9E5A-314A-BCC1-0FF80AB495FE}"/>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330570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5036-EF10-E85E-C395-59DBD96A9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B7291F-71F3-1DB7-FBC2-40A1DE67C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61DA2-4FF2-50D0-BE76-7B1CAFC99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F979C-3B7E-2B48-47DD-4BED41E65326}"/>
              </a:ext>
            </a:extLst>
          </p:cNvPr>
          <p:cNvSpPr>
            <a:spLocks noGrp="1"/>
          </p:cNvSpPr>
          <p:nvPr>
            <p:ph type="dt" sz="half" idx="10"/>
          </p:nvPr>
        </p:nvSpPr>
        <p:spPr/>
        <p:txBody>
          <a:bodyPr/>
          <a:lstStyle/>
          <a:p>
            <a:fld id="{7C9CD7D6-57D4-48A6-A499-80117A16C195}" type="datetime1">
              <a:rPr lang="en-US" smtClean="0"/>
              <a:t>12/1/2024</a:t>
            </a:fld>
            <a:endParaRPr lang="en-US"/>
          </a:p>
        </p:txBody>
      </p:sp>
      <p:sp>
        <p:nvSpPr>
          <p:cNvPr id="6" name="Footer Placeholder 5">
            <a:extLst>
              <a:ext uri="{FF2B5EF4-FFF2-40B4-BE49-F238E27FC236}">
                <a16:creationId xmlns:a16="http://schemas.microsoft.com/office/drawing/2014/main" id="{6F4EA06F-0030-D1B1-8E1E-C9C383DBF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EC366-1835-900B-3B04-476BD3AE2508}"/>
              </a:ext>
            </a:extLst>
          </p:cNvPr>
          <p:cNvSpPr>
            <a:spLocks noGrp="1"/>
          </p:cNvSpPr>
          <p:nvPr>
            <p:ph type="sldNum" sz="quarter" idx="12"/>
          </p:nvPr>
        </p:nvSpPr>
        <p:spPr/>
        <p:txBody>
          <a:bodyPr/>
          <a:lstStyle/>
          <a:p>
            <a:fld id="{22C355D5-45AB-4677-82D2-BC56ED83D45B}" type="slidenum">
              <a:rPr lang="en-US" smtClean="0"/>
              <a:t>‹#›</a:t>
            </a:fld>
            <a:endParaRPr lang="en-US"/>
          </a:p>
        </p:txBody>
      </p:sp>
    </p:spTree>
    <p:extLst>
      <p:ext uri="{BB962C8B-B14F-4D97-AF65-F5344CB8AC3E}">
        <p14:creationId xmlns:p14="http://schemas.microsoft.com/office/powerpoint/2010/main" val="185623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BBBA0-EFA7-49D4-07A3-6C54BC123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8CA8A5-C6CF-945B-75DE-4E6311E1A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CCBA0-207A-BDDA-C9A7-FA8715B394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91466-87D1-4B3E-B82F-5FA75D1189E3}" type="datetime1">
              <a:rPr lang="en-US" smtClean="0"/>
              <a:t>12/1/2024</a:t>
            </a:fld>
            <a:endParaRPr lang="en-US"/>
          </a:p>
        </p:txBody>
      </p:sp>
      <p:sp>
        <p:nvSpPr>
          <p:cNvPr id="5" name="Footer Placeholder 4">
            <a:extLst>
              <a:ext uri="{FF2B5EF4-FFF2-40B4-BE49-F238E27FC236}">
                <a16:creationId xmlns:a16="http://schemas.microsoft.com/office/drawing/2014/main" id="{2141879F-18CE-6734-D1F7-A5964D6B4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C0CA71-1BA7-0AE3-2F13-A0AB995D0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355D5-45AB-4677-82D2-BC56ED83D45B}" type="slidenum">
              <a:rPr lang="en-US" smtClean="0"/>
              <a:t>‹#›</a:t>
            </a:fld>
            <a:endParaRPr lang="en-US"/>
          </a:p>
        </p:txBody>
      </p:sp>
    </p:spTree>
    <p:extLst>
      <p:ext uri="{BB962C8B-B14F-4D97-AF65-F5344CB8AC3E}">
        <p14:creationId xmlns:p14="http://schemas.microsoft.com/office/powerpoint/2010/main" val="33047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TD Logo University of Texas at Dallas Arm&amp;Emblem [utdallas.edu] png ...">
            <a:extLst>
              <a:ext uri="{FF2B5EF4-FFF2-40B4-BE49-F238E27FC236}">
                <a16:creationId xmlns:a16="http://schemas.microsoft.com/office/drawing/2014/main" id="{DF070700-8B98-B5C8-94C1-F3C225652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68" y="575187"/>
            <a:ext cx="1356852" cy="1356852"/>
          </a:xfrm>
          <a:prstGeom prst="ellipse">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4F7612-1973-0686-EFBC-BDA428C96A46}"/>
              </a:ext>
            </a:extLst>
          </p:cNvPr>
          <p:cNvSpPr/>
          <p:nvPr/>
        </p:nvSpPr>
        <p:spPr>
          <a:xfrm>
            <a:off x="0" y="5978013"/>
            <a:ext cx="12192000" cy="87998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latin typeface="Segoe UI Black" panose="020B0A02040204020203" pitchFamily="34" charset="0"/>
                <a:ea typeface="Segoe UI Black" panose="020B0A02040204020203" pitchFamily="34" charset="0"/>
              </a:rPr>
              <a:t>The University of Texas at Dallas</a:t>
            </a:r>
          </a:p>
        </p:txBody>
      </p:sp>
      <p:sp>
        <p:nvSpPr>
          <p:cNvPr id="6" name="TextBox 5">
            <a:extLst>
              <a:ext uri="{FF2B5EF4-FFF2-40B4-BE49-F238E27FC236}">
                <a16:creationId xmlns:a16="http://schemas.microsoft.com/office/drawing/2014/main" id="{3687D312-80A9-7E85-7FE4-BDF2F09C266B}"/>
              </a:ext>
            </a:extLst>
          </p:cNvPr>
          <p:cNvSpPr txBox="1"/>
          <p:nvPr/>
        </p:nvSpPr>
        <p:spPr>
          <a:xfrm>
            <a:off x="8423787" y="575187"/>
            <a:ext cx="3244645" cy="369332"/>
          </a:xfrm>
          <a:prstGeom prst="rect">
            <a:avLst/>
          </a:prstGeom>
          <a:solidFill>
            <a:schemeClr val="accent2"/>
          </a:solidFill>
        </p:spPr>
        <p:txBody>
          <a:bodyPr wrap="square" rtlCol="0">
            <a:spAutoFit/>
          </a:bodyPr>
          <a:lstStyle/>
          <a:p>
            <a:pPr algn="ctr"/>
            <a:r>
              <a:rPr lang="en-US" b="1" dirty="0">
                <a:solidFill>
                  <a:schemeClr val="bg1"/>
                </a:solidFill>
                <a:latin typeface="Gill Sans MT" panose="020B0502020104020203" pitchFamily="34" charset="0"/>
              </a:rPr>
              <a:t>Business Analytics With R</a:t>
            </a:r>
          </a:p>
        </p:txBody>
      </p:sp>
      <p:sp>
        <p:nvSpPr>
          <p:cNvPr id="7" name="Rectangle 6">
            <a:extLst>
              <a:ext uri="{FF2B5EF4-FFF2-40B4-BE49-F238E27FC236}">
                <a16:creationId xmlns:a16="http://schemas.microsoft.com/office/drawing/2014/main" id="{D9F0D786-1792-0560-7FD4-F573D60908AC}"/>
              </a:ext>
            </a:extLst>
          </p:cNvPr>
          <p:cNvSpPr/>
          <p:nvPr/>
        </p:nvSpPr>
        <p:spPr>
          <a:xfrm>
            <a:off x="0" y="5427406"/>
            <a:ext cx="12192000" cy="48178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latin typeface="Gill Sans MT" panose="020B0502020104020203" pitchFamily="34" charset="0"/>
              </a:rPr>
              <a:t>   </a:t>
            </a:r>
            <a:r>
              <a:rPr lang="en-US" b="1" dirty="0">
                <a:solidFill>
                  <a:schemeClr val="accent2"/>
                </a:solidFill>
                <a:latin typeface="Gill Sans MT" panose="020B0502020104020203" pitchFamily="34" charset="0"/>
              </a:rPr>
              <a:t>Group Members </a:t>
            </a:r>
            <a:r>
              <a:rPr lang="en-US" dirty="0">
                <a:solidFill>
                  <a:schemeClr val="accent2"/>
                </a:solidFill>
                <a:latin typeface="Gill Sans MT" panose="020B0502020104020203" pitchFamily="34" charset="0"/>
              </a:rPr>
              <a:t>– Akshay Manchekar, Kaustubh </a:t>
            </a:r>
            <a:r>
              <a:rPr lang="en-US" dirty="0" err="1">
                <a:solidFill>
                  <a:schemeClr val="accent2"/>
                </a:solidFill>
                <a:latin typeface="Gill Sans MT" panose="020B0502020104020203" pitchFamily="34" charset="0"/>
              </a:rPr>
              <a:t>Darange</a:t>
            </a:r>
            <a:r>
              <a:rPr lang="en-US" dirty="0">
                <a:solidFill>
                  <a:schemeClr val="accent2"/>
                </a:solidFill>
                <a:latin typeface="Gill Sans MT" panose="020B0502020104020203" pitchFamily="34" charset="0"/>
              </a:rPr>
              <a:t>, </a:t>
            </a:r>
            <a:r>
              <a:rPr lang="en-US" dirty="0" err="1">
                <a:solidFill>
                  <a:schemeClr val="accent2"/>
                </a:solidFill>
                <a:latin typeface="Gill Sans MT" panose="020B0502020104020203" pitchFamily="34" charset="0"/>
              </a:rPr>
              <a:t>Siddhida</a:t>
            </a:r>
            <a:r>
              <a:rPr lang="en-US" dirty="0">
                <a:solidFill>
                  <a:schemeClr val="accent2"/>
                </a:solidFill>
                <a:latin typeface="Gill Sans MT" panose="020B0502020104020203" pitchFamily="34" charset="0"/>
              </a:rPr>
              <a:t> </a:t>
            </a:r>
            <a:r>
              <a:rPr lang="en-US" dirty="0" err="1">
                <a:solidFill>
                  <a:schemeClr val="accent2"/>
                </a:solidFill>
                <a:latin typeface="Gill Sans MT" panose="020B0502020104020203" pitchFamily="34" charset="0"/>
              </a:rPr>
              <a:t>Hulwane</a:t>
            </a:r>
            <a:r>
              <a:rPr lang="en-US" dirty="0">
                <a:solidFill>
                  <a:schemeClr val="accent2"/>
                </a:solidFill>
                <a:latin typeface="Gill Sans MT" panose="020B0502020104020203" pitchFamily="34" charset="0"/>
              </a:rPr>
              <a:t>, Ritika </a:t>
            </a:r>
            <a:r>
              <a:rPr lang="en-US" dirty="0" err="1">
                <a:solidFill>
                  <a:schemeClr val="accent2"/>
                </a:solidFill>
                <a:latin typeface="Gill Sans MT" panose="020B0502020104020203" pitchFamily="34" charset="0"/>
              </a:rPr>
              <a:t>Namdeo</a:t>
            </a:r>
            <a:endParaRPr lang="en-US" dirty="0">
              <a:solidFill>
                <a:schemeClr val="accent2"/>
              </a:solidFill>
              <a:latin typeface="Gill Sans MT" panose="020B0502020104020203" pitchFamily="34" charset="0"/>
            </a:endParaRPr>
          </a:p>
        </p:txBody>
      </p:sp>
      <p:sp>
        <p:nvSpPr>
          <p:cNvPr id="8" name="Rectangle 7">
            <a:extLst>
              <a:ext uri="{FF2B5EF4-FFF2-40B4-BE49-F238E27FC236}">
                <a16:creationId xmlns:a16="http://schemas.microsoft.com/office/drawing/2014/main" id="{53F2D575-B429-A99B-2E46-FD14F051E788}"/>
              </a:ext>
            </a:extLst>
          </p:cNvPr>
          <p:cNvSpPr/>
          <p:nvPr/>
        </p:nvSpPr>
        <p:spPr>
          <a:xfrm>
            <a:off x="0" y="5004619"/>
            <a:ext cx="1524000" cy="35396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latin typeface="Gill Sans MT" panose="020B0502020104020203" pitchFamily="34" charset="0"/>
              </a:rPr>
              <a:t>   </a:t>
            </a:r>
            <a:r>
              <a:rPr lang="en-US" b="1" dirty="0">
                <a:solidFill>
                  <a:schemeClr val="accent2"/>
                </a:solidFill>
                <a:latin typeface="Gill Sans MT" panose="020B0502020104020203" pitchFamily="34" charset="0"/>
              </a:rPr>
              <a:t>Group - 4</a:t>
            </a:r>
          </a:p>
        </p:txBody>
      </p:sp>
      <p:pic>
        <p:nvPicPr>
          <p:cNvPr id="1028" name="Picture 4" descr="Kaggle : Tout ce qu'il faut savoir sur cette plateforme">
            <a:extLst>
              <a:ext uri="{FF2B5EF4-FFF2-40B4-BE49-F238E27FC236}">
                <a16:creationId xmlns:a16="http://schemas.microsoft.com/office/drawing/2014/main" id="{9405FA13-F127-E58A-0EC1-A02344B20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3361" y="4787539"/>
            <a:ext cx="1040472" cy="57104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pic>
      <p:pic>
        <p:nvPicPr>
          <p:cNvPr id="1030" name="Picture 6" descr="Rstudio un IDE para el lenguaje de programación R en Linux">
            <a:extLst>
              <a:ext uri="{FF2B5EF4-FFF2-40B4-BE49-F238E27FC236}">
                <a16:creationId xmlns:a16="http://schemas.microsoft.com/office/drawing/2014/main" id="{4F1B910F-4094-0142-EE6C-7D56A7A3B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1040" y="4787539"/>
            <a:ext cx="1524001" cy="5710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4273FBC-D586-45BF-0167-A8EE0D9196E4}"/>
              </a:ext>
            </a:extLst>
          </p:cNvPr>
          <p:cNvSpPr txBox="1"/>
          <p:nvPr/>
        </p:nvSpPr>
        <p:spPr>
          <a:xfrm>
            <a:off x="2338848" y="2229180"/>
            <a:ext cx="7187381" cy="707886"/>
          </a:xfrm>
          <a:prstGeom prst="rect">
            <a:avLst/>
          </a:prstGeom>
          <a:solidFill>
            <a:schemeClr val="accent2">
              <a:lumMod val="20000"/>
              <a:lumOff val="80000"/>
            </a:schemeClr>
          </a:solidFill>
        </p:spPr>
        <p:txBody>
          <a:bodyPr wrap="square" rtlCol="0">
            <a:spAutoFit/>
          </a:bodyPr>
          <a:lstStyle/>
          <a:p>
            <a:pPr algn="ctr"/>
            <a:r>
              <a:rPr lang="en-US" sz="4000" dirty="0">
                <a:solidFill>
                  <a:schemeClr val="accent2"/>
                </a:solidFill>
                <a:latin typeface="Segoe UI Black" panose="020B0A02040204020203" pitchFamily="34" charset="0"/>
                <a:ea typeface="Segoe UI Black" panose="020B0A02040204020203" pitchFamily="34" charset="0"/>
              </a:rPr>
              <a:t>Customer Churn Analysis</a:t>
            </a:r>
          </a:p>
        </p:txBody>
      </p:sp>
      <p:sp>
        <p:nvSpPr>
          <p:cNvPr id="10" name="Rectangle 9">
            <a:extLst>
              <a:ext uri="{FF2B5EF4-FFF2-40B4-BE49-F238E27FC236}">
                <a16:creationId xmlns:a16="http://schemas.microsoft.com/office/drawing/2014/main" id="{7D18D422-9CD6-FE56-EA87-8E2AAB4FD4CF}"/>
              </a:ext>
            </a:extLst>
          </p:cNvPr>
          <p:cNvSpPr/>
          <p:nvPr/>
        </p:nvSpPr>
        <p:spPr>
          <a:xfrm>
            <a:off x="1622319" y="5004619"/>
            <a:ext cx="2684209" cy="35396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latin typeface="Gill Sans MT" panose="020B0502020104020203" pitchFamily="34" charset="0"/>
              </a:rPr>
              <a:t>   </a:t>
            </a:r>
            <a:r>
              <a:rPr lang="en-US" b="1" dirty="0">
                <a:solidFill>
                  <a:schemeClr val="accent2"/>
                </a:solidFill>
                <a:latin typeface="Gill Sans MT" panose="020B0502020104020203" pitchFamily="34" charset="0"/>
              </a:rPr>
              <a:t>Professor – </a:t>
            </a:r>
            <a:r>
              <a:rPr lang="en-US" dirty="0" err="1">
                <a:solidFill>
                  <a:schemeClr val="accent2"/>
                </a:solidFill>
                <a:latin typeface="Gill Sans MT" panose="020B0502020104020203" pitchFamily="34" charset="0"/>
              </a:rPr>
              <a:t>Zhe</a:t>
            </a:r>
            <a:r>
              <a:rPr lang="en-US" dirty="0">
                <a:solidFill>
                  <a:schemeClr val="accent2"/>
                </a:solidFill>
                <a:latin typeface="Gill Sans MT" panose="020B0502020104020203" pitchFamily="34" charset="0"/>
              </a:rPr>
              <a:t> Zhang</a:t>
            </a:r>
          </a:p>
        </p:txBody>
      </p:sp>
      <p:sp>
        <p:nvSpPr>
          <p:cNvPr id="11" name="Rectangle 10">
            <a:extLst>
              <a:ext uri="{FF2B5EF4-FFF2-40B4-BE49-F238E27FC236}">
                <a16:creationId xmlns:a16="http://schemas.microsoft.com/office/drawing/2014/main" id="{33D8F713-BF37-8F18-B930-B07E6ACCB144}"/>
              </a:ext>
            </a:extLst>
          </p:cNvPr>
          <p:cNvSpPr/>
          <p:nvPr/>
        </p:nvSpPr>
        <p:spPr>
          <a:xfrm>
            <a:off x="10009239" y="1042841"/>
            <a:ext cx="1659193" cy="35396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latin typeface="Gill Sans MT" panose="020B0502020104020203" pitchFamily="34" charset="0"/>
              </a:rPr>
              <a:t>   </a:t>
            </a:r>
            <a:r>
              <a:rPr lang="en-US" b="1" dirty="0">
                <a:solidFill>
                  <a:schemeClr val="accent2"/>
                </a:solidFill>
                <a:latin typeface="Gill Sans MT" panose="020B0502020104020203" pitchFamily="34" charset="0"/>
              </a:rPr>
              <a:t>BUAN 6356</a:t>
            </a:r>
          </a:p>
        </p:txBody>
      </p:sp>
      <p:sp>
        <p:nvSpPr>
          <p:cNvPr id="12" name="TextBox 11">
            <a:extLst>
              <a:ext uri="{FF2B5EF4-FFF2-40B4-BE49-F238E27FC236}">
                <a16:creationId xmlns:a16="http://schemas.microsoft.com/office/drawing/2014/main" id="{431EEED7-EA76-5A0A-1AFB-DE58C787EBEB}"/>
              </a:ext>
            </a:extLst>
          </p:cNvPr>
          <p:cNvSpPr txBox="1"/>
          <p:nvPr/>
        </p:nvSpPr>
        <p:spPr>
          <a:xfrm>
            <a:off x="2438400" y="2996683"/>
            <a:ext cx="6988279" cy="369332"/>
          </a:xfrm>
          <a:prstGeom prst="rect">
            <a:avLst/>
          </a:prstGeom>
          <a:solidFill>
            <a:schemeClr val="accent2">
              <a:lumMod val="75000"/>
            </a:schemeClr>
          </a:solidFill>
        </p:spPr>
        <p:txBody>
          <a:bodyPr wrap="square" lIns="91440" tIns="45720" rIns="91440" bIns="45720" rtlCol="0" anchor="t">
            <a:spAutoFit/>
          </a:bodyPr>
          <a:lstStyle/>
          <a:p>
            <a:r>
              <a:rPr lang="en-US" b="1" dirty="0">
                <a:solidFill>
                  <a:schemeClr val="bg1"/>
                </a:solidFill>
                <a:latin typeface="Gill Sans MT" panose="020B0502020104020203" pitchFamily="34" charset="0"/>
              </a:rPr>
              <a:t>Using BI Techniques to Analyze Customer Behavior and Churn </a:t>
            </a:r>
          </a:p>
        </p:txBody>
      </p:sp>
    </p:spTree>
    <p:extLst>
      <p:ext uri="{BB962C8B-B14F-4D97-AF65-F5344CB8AC3E}">
        <p14:creationId xmlns:p14="http://schemas.microsoft.com/office/powerpoint/2010/main" val="288754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Customers who left did longer calls</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10</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umber of minutes">
            <a:extLst>
              <a:ext uri="{FF2B5EF4-FFF2-40B4-BE49-F238E27FC236}">
                <a16:creationId xmlns:a16="http://schemas.microsoft.com/office/drawing/2014/main" id="{03CAC02E-4487-B5C5-0B0D-A8C8487C4552}"/>
              </a:ext>
            </a:extLst>
          </p:cNvPr>
          <p:cNvPicPr>
            <a:picLocks noChangeAspect="1"/>
          </p:cNvPicPr>
          <p:nvPr/>
        </p:nvPicPr>
        <p:blipFill>
          <a:blip r:embed="rId3"/>
          <a:srcRect l="5302" t="4047" r="25165" b="4180"/>
          <a:stretch/>
        </p:blipFill>
        <p:spPr>
          <a:xfrm>
            <a:off x="360294" y="1264681"/>
            <a:ext cx="4326160" cy="4330812"/>
          </a:xfrm>
          <a:prstGeom prst="rect">
            <a:avLst/>
          </a:prstGeom>
        </p:spPr>
      </p:pic>
      <p:pic>
        <p:nvPicPr>
          <p:cNvPr id="16" name="Picture 15">
            <a:extLst>
              <a:ext uri="{FF2B5EF4-FFF2-40B4-BE49-F238E27FC236}">
                <a16:creationId xmlns:a16="http://schemas.microsoft.com/office/drawing/2014/main" id="{E107DD63-5411-8CEF-B67C-B6DA9700B025}"/>
              </a:ext>
            </a:extLst>
          </p:cNvPr>
          <p:cNvPicPr>
            <a:picLocks noChangeAspect="1"/>
          </p:cNvPicPr>
          <p:nvPr/>
        </p:nvPicPr>
        <p:blipFill>
          <a:blip r:embed="rId4"/>
          <a:srcRect l="4686" t="2592" r="23551" b="3852"/>
          <a:stretch/>
        </p:blipFill>
        <p:spPr>
          <a:xfrm>
            <a:off x="7118902" y="1260344"/>
            <a:ext cx="4316032" cy="4184909"/>
          </a:xfrm>
          <a:prstGeom prst="rect">
            <a:avLst/>
          </a:prstGeom>
        </p:spPr>
      </p:pic>
      <p:pic>
        <p:nvPicPr>
          <p:cNvPr id="18" name="Picture 17" descr="A close-up of a chart&#10;&#10;Description automatically generated">
            <a:extLst>
              <a:ext uri="{FF2B5EF4-FFF2-40B4-BE49-F238E27FC236}">
                <a16:creationId xmlns:a16="http://schemas.microsoft.com/office/drawing/2014/main" id="{5B00EF21-ED2B-042D-416F-CC4BF2C23879}"/>
              </a:ext>
            </a:extLst>
          </p:cNvPr>
          <p:cNvPicPr>
            <a:picLocks noChangeAspect="1"/>
          </p:cNvPicPr>
          <p:nvPr/>
        </p:nvPicPr>
        <p:blipFill>
          <a:blip r:embed="rId5"/>
          <a:stretch>
            <a:fillRect/>
          </a:stretch>
        </p:blipFill>
        <p:spPr>
          <a:xfrm>
            <a:off x="5309980" y="2665412"/>
            <a:ext cx="1196561" cy="743089"/>
          </a:xfrm>
          <a:prstGeom prst="rect">
            <a:avLst/>
          </a:prstGeom>
        </p:spPr>
      </p:pic>
      <p:sp>
        <p:nvSpPr>
          <p:cNvPr id="20" name="TextBox 19">
            <a:extLst>
              <a:ext uri="{FF2B5EF4-FFF2-40B4-BE49-F238E27FC236}">
                <a16:creationId xmlns:a16="http://schemas.microsoft.com/office/drawing/2014/main" id="{25F6158C-12A1-85AD-81E7-6B1038205FD7}"/>
              </a:ext>
            </a:extLst>
          </p:cNvPr>
          <p:cNvSpPr txBox="1"/>
          <p:nvPr/>
        </p:nvSpPr>
        <p:spPr>
          <a:xfrm>
            <a:off x="361552" y="5724774"/>
            <a:ext cx="5540403" cy="584775"/>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latin typeface="Gill Sans MT"/>
                <a:ea typeface="Calibri"/>
                <a:cs typeface="Calibri"/>
              </a:rPr>
              <a:t>Customers who eventually churned had higher average roaming minutes compared to retained customers.</a:t>
            </a:r>
            <a:endParaRPr lang="en-US" dirty="0">
              <a:ea typeface="Calibri" panose="020F0502020204030204"/>
              <a:cs typeface="Calibri" panose="020F0502020204030204"/>
            </a:endParaRPr>
          </a:p>
        </p:txBody>
      </p:sp>
      <p:sp>
        <p:nvSpPr>
          <p:cNvPr id="22" name="TextBox 21">
            <a:extLst>
              <a:ext uri="{FF2B5EF4-FFF2-40B4-BE49-F238E27FC236}">
                <a16:creationId xmlns:a16="http://schemas.microsoft.com/office/drawing/2014/main" id="{33AAF620-F0E6-C3E9-0EDA-AAEE5F14990C}"/>
              </a:ext>
            </a:extLst>
          </p:cNvPr>
          <p:cNvSpPr txBox="1"/>
          <p:nvPr/>
        </p:nvSpPr>
        <p:spPr>
          <a:xfrm>
            <a:off x="6082074" y="5525991"/>
            <a:ext cx="5750228" cy="830997"/>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latin typeface="Gill Sans MT"/>
                <a:ea typeface="Calibri"/>
                <a:cs typeface="Calibri"/>
              </a:rPr>
              <a:t>Customers who eventually churned had a bimodal distribution of day minutes, with a higher density of longer call durations compared to retained customers.</a:t>
            </a:r>
            <a:endParaRPr lang="en-US">
              <a:ea typeface="Calibri" panose="020F0502020204030204"/>
              <a:cs typeface="Calibri" panose="020F0502020204030204"/>
            </a:endParaRPr>
          </a:p>
        </p:txBody>
      </p:sp>
    </p:spTree>
    <p:extLst>
      <p:ext uri="{BB962C8B-B14F-4D97-AF65-F5344CB8AC3E}">
        <p14:creationId xmlns:p14="http://schemas.microsoft.com/office/powerpoint/2010/main" val="78750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Logistic Regression</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11</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2BF5BB-D470-15C8-FBCE-FBA3D385C924}"/>
              </a:ext>
            </a:extLst>
          </p:cNvPr>
          <p:cNvSpPr/>
          <p:nvPr/>
        </p:nvSpPr>
        <p:spPr>
          <a:xfrm>
            <a:off x="359987" y="1271645"/>
            <a:ext cx="1964753" cy="36970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solidFill>
                  <a:schemeClr val="accent2">
                    <a:lumMod val="76000"/>
                  </a:schemeClr>
                </a:solidFill>
                <a:latin typeface="Gill Sans MT"/>
                <a:ea typeface="Calibri"/>
                <a:cs typeface="Calibri"/>
              </a:rPr>
              <a:t>Training Set Rows: 2333</a:t>
            </a:r>
          </a:p>
        </p:txBody>
      </p:sp>
      <p:sp>
        <p:nvSpPr>
          <p:cNvPr id="16" name="Rectangle 15">
            <a:extLst>
              <a:ext uri="{FF2B5EF4-FFF2-40B4-BE49-F238E27FC236}">
                <a16:creationId xmlns:a16="http://schemas.microsoft.com/office/drawing/2014/main" id="{82E0B928-04D3-FC2D-94D8-DE5762D37176}"/>
              </a:ext>
            </a:extLst>
          </p:cNvPr>
          <p:cNvSpPr/>
          <p:nvPr/>
        </p:nvSpPr>
        <p:spPr>
          <a:xfrm>
            <a:off x="359987" y="1735469"/>
            <a:ext cx="1964753" cy="36970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solidFill>
                  <a:schemeClr val="accent2">
                    <a:lumMod val="76000"/>
                  </a:schemeClr>
                </a:solidFill>
                <a:latin typeface="Gill Sans MT"/>
                <a:ea typeface="Calibri"/>
                <a:cs typeface="Calibri"/>
              </a:rPr>
              <a:t>Test Set Rows: 1000</a:t>
            </a:r>
          </a:p>
        </p:txBody>
      </p:sp>
      <p:pic>
        <p:nvPicPr>
          <p:cNvPr id="17" name="Picture 16" descr="A screenshot of a computer&#10;&#10;Description automatically generated">
            <a:extLst>
              <a:ext uri="{FF2B5EF4-FFF2-40B4-BE49-F238E27FC236}">
                <a16:creationId xmlns:a16="http://schemas.microsoft.com/office/drawing/2014/main" id="{9E433FE4-ED11-78F7-D102-3099138A2B8A}"/>
              </a:ext>
            </a:extLst>
          </p:cNvPr>
          <p:cNvPicPr>
            <a:picLocks noChangeAspect="1"/>
          </p:cNvPicPr>
          <p:nvPr/>
        </p:nvPicPr>
        <p:blipFill>
          <a:blip r:embed="rId3"/>
          <a:srcRect r="1978" b="-1290"/>
          <a:stretch/>
        </p:blipFill>
        <p:spPr>
          <a:xfrm>
            <a:off x="7511084" y="1733826"/>
            <a:ext cx="4358980" cy="3827632"/>
          </a:xfrm>
          <a:prstGeom prst="rect">
            <a:avLst/>
          </a:prstGeom>
          <a:ln>
            <a:solidFill>
              <a:schemeClr val="accent2"/>
            </a:solidFill>
          </a:ln>
        </p:spPr>
      </p:pic>
      <p:sp>
        <p:nvSpPr>
          <p:cNvPr id="19" name="TextBox 18">
            <a:extLst>
              <a:ext uri="{FF2B5EF4-FFF2-40B4-BE49-F238E27FC236}">
                <a16:creationId xmlns:a16="http://schemas.microsoft.com/office/drawing/2014/main" id="{CB3B36A7-C2AC-C70D-237B-4FEC1CF20317}"/>
              </a:ext>
            </a:extLst>
          </p:cNvPr>
          <p:cNvSpPr txBox="1"/>
          <p:nvPr/>
        </p:nvSpPr>
        <p:spPr>
          <a:xfrm>
            <a:off x="8180334" y="1296339"/>
            <a:ext cx="3022491" cy="338554"/>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C55A11"/>
                </a:solidFill>
                <a:latin typeface="Gill Sans MT"/>
                <a:ea typeface="Calibri"/>
                <a:cs typeface="Calibri"/>
              </a:rPr>
              <a:t>Logistic Regression Summary</a:t>
            </a:r>
            <a:endParaRPr lang="en-US" b="1">
              <a:solidFill>
                <a:srgbClr val="C55A11"/>
              </a:solidFill>
            </a:endParaRPr>
          </a:p>
        </p:txBody>
      </p:sp>
      <p:pic>
        <p:nvPicPr>
          <p:cNvPr id="20" name="Picture 19">
            <a:extLst>
              <a:ext uri="{FF2B5EF4-FFF2-40B4-BE49-F238E27FC236}">
                <a16:creationId xmlns:a16="http://schemas.microsoft.com/office/drawing/2014/main" id="{4611E17F-461A-20BE-B64B-1D33A6DDB3B5}"/>
              </a:ext>
            </a:extLst>
          </p:cNvPr>
          <p:cNvPicPr>
            <a:picLocks noChangeAspect="1"/>
          </p:cNvPicPr>
          <p:nvPr/>
        </p:nvPicPr>
        <p:blipFill>
          <a:blip r:embed="rId4"/>
          <a:srcRect l="2695" r="270" b="6923"/>
          <a:stretch/>
        </p:blipFill>
        <p:spPr>
          <a:xfrm>
            <a:off x="2451584" y="1296298"/>
            <a:ext cx="2430028" cy="819662"/>
          </a:xfrm>
          <a:prstGeom prst="rect">
            <a:avLst/>
          </a:prstGeom>
          <a:ln>
            <a:solidFill>
              <a:schemeClr val="accent2"/>
            </a:solidFill>
          </a:ln>
        </p:spPr>
      </p:pic>
      <p:pic>
        <p:nvPicPr>
          <p:cNvPr id="21" name="Picture 20" descr="A close up of a word&#10;&#10;Description automatically generated">
            <a:extLst>
              <a:ext uri="{FF2B5EF4-FFF2-40B4-BE49-F238E27FC236}">
                <a16:creationId xmlns:a16="http://schemas.microsoft.com/office/drawing/2014/main" id="{447A791E-19E2-294B-DE5D-83EC2FBA45E8}"/>
              </a:ext>
            </a:extLst>
          </p:cNvPr>
          <p:cNvPicPr>
            <a:picLocks noChangeAspect="1"/>
          </p:cNvPicPr>
          <p:nvPr/>
        </p:nvPicPr>
        <p:blipFill>
          <a:blip r:embed="rId5"/>
          <a:srcRect l="44" r="55921" b="2778"/>
          <a:stretch/>
        </p:blipFill>
        <p:spPr>
          <a:xfrm>
            <a:off x="4985508" y="1268895"/>
            <a:ext cx="2109596" cy="377934"/>
          </a:xfrm>
          <a:prstGeom prst="rect">
            <a:avLst/>
          </a:prstGeom>
          <a:ln>
            <a:solidFill>
              <a:schemeClr val="accent2"/>
            </a:solidFill>
          </a:ln>
        </p:spPr>
      </p:pic>
      <p:pic>
        <p:nvPicPr>
          <p:cNvPr id="22" name="Picture 21" descr="A graph of a logistic regression&#10;&#10;Description automatically generated">
            <a:extLst>
              <a:ext uri="{FF2B5EF4-FFF2-40B4-BE49-F238E27FC236}">
                <a16:creationId xmlns:a16="http://schemas.microsoft.com/office/drawing/2014/main" id="{E6ED25EC-5CAF-F026-F41E-7D87D6D0A98E}"/>
              </a:ext>
            </a:extLst>
          </p:cNvPr>
          <p:cNvPicPr>
            <a:picLocks noChangeAspect="1"/>
          </p:cNvPicPr>
          <p:nvPr/>
        </p:nvPicPr>
        <p:blipFill>
          <a:blip r:embed="rId6"/>
          <a:stretch>
            <a:fillRect/>
          </a:stretch>
        </p:blipFill>
        <p:spPr>
          <a:xfrm>
            <a:off x="341541" y="2263913"/>
            <a:ext cx="3800570" cy="3302003"/>
          </a:xfrm>
          <a:prstGeom prst="rect">
            <a:avLst/>
          </a:prstGeom>
          <a:ln>
            <a:solidFill>
              <a:schemeClr val="accent2"/>
            </a:solidFill>
          </a:ln>
        </p:spPr>
      </p:pic>
      <p:pic>
        <p:nvPicPr>
          <p:cNvPr id="23" name="Picture 22" descr="A group of symbols on a white background&#10;&#10;Description automatically generated">
            <a:extLst>
              <a:ext uri="{FF2B5EF4-FFF2-40B4-BE49-F238E27FC236}">
                <a16:creationId xmlns:a16="http://schemas.microsoft.com/office/drawing/2014/main" id="{0398DA60-4DB5-B0CE-D7AF-F5E4BF7FF800}"/>
              </a:ext>
            </a:extLst>
          </p:cNvPr>
          <p:cNvPicPr>
            <a:picLocks noChangeAspect="1"/>
          </p:cNvPicPr>
          <p:nvPr/>
        </p:nvPicPr>
        <p:blipFill>
          <a:blip r:embed="rId7"/>
          <a:srcRect l="1695" t="-12043" r="48964" b="19158"/>
          <a:stretch/>
        </p:blipFill>
        <p:spPr>
          <a:xfrm>
            <a:off x="4243031" y="2262489"/>
            <a:ext cx="2442249" cy="424803"/>
          </a:xfrm>
          <a:prstGeom prst="rect">
            <a:avLst/>
          </a:prstGeom>
          <a:ln>
            <a:solidFill>
              <a:schemeClr val="accent2"/>
            </a:solidFill>
          </a:ln>
        </p:spPr>
      </p:pic>
      <p:pic>
        <p:nvPicPr>
          <p:cNvPr id="24" name="Picture 23">
            <a:extLst>
              <a:ext uri="{FF2B5EF4-FFF2-40B4-BE49-F238E27FC236}">
                <a16:creationId xmlns:a16="http://schemas.microsoft.com/office/drawing/2014/main" id="{372EF467-3DE2-AB7D-9E98-49995A9DFF94}"/>
              </a:ext>
            </a:extLst>
          </p:cNvPr>
          <p:cNvPicPr>
            <a:picLocks noChangeAspect="1"/>
          </p:cNvPicPr>
          <p:nvPr/>
        </p:nvPicPr>
        <p:blipFill>
          <a:blip r:embed="rId8"/>
          <a:stretch>
            <a:fillRect/>
          </a:stretch>
        </p:blipFill>
        <p:spPr>
          <a:xfrm>
            <a:off x="4243180" y="2826647"/>
            <a:ext cx="2247900" cy="409575"/>
          </a:xfrm>
          <a:prstGeom prst="rect">
            <a:avLst/>
          </a:prstGeom>
          <a:ln>
            <a:solidFill>
              <a:schemeClr val="accent2"/>
            </a:solidFill>
          </a:ln>
        </p:spPr>
      </p:pic>
      <p:pic>
        <p:nvPicPr>
          <p:cNvPr id="25" name="Picture 24" descr="A number and numbers on a white background&#10;&#10;Description automatically generated">
            <a:extLst>
              <a:ext uri="{FF2B5EF4-FFF2-40B4-BE49-F238E27FC236}">
                <a16:creationId xmlns:a16="http://schemas.microsoft.com/office/drawing/2014/main" id="{08A40056-E21D-7435-7902-C9282521D49E}"/>
              </a:ext>
            </a:extLst>
          </p:cNvPr>
          <p:cNvPicPr>
            <a:picLocks noChangeAspect="1"/>
          </p:cNvPicPr>
          <p:nvPr/>
        </p:nvPicPr>
        <p:blipFill>
          <a:blip r:embed="rId9"/>
          <a:stretch>
            <a:fillRect/>
          </a:stretch>
        </p:blipFill>
        <p:spPr>
          <a:xfrm>
            <a:off x="338207" y="5676970"/>
            <a:ext cx="11537673" cy="694495"/>
          </a:xfrm>
          <a:prstGeom prst="rect">
            <a:avLst/>
          </a:prstGeom>
          <a:ln>
            <a:solidFill>
              <a:schemeClr val="accent2"/>
            </a:solidFill>
          </a:ln>
        </p:spPr>
      </p:pic>
      <p:sp>
        <p:nvSpPr>
          <p:cNvPr id="26" name="Rectangle 25">
            <a:extLst>
              <a:ext uri="{FF2B5EF4-FFF2-40B4-BE49-F238E27FC236}">
                <a16:creationId xmlns:a16="http://schemas.microsoft.com/office/drawing/2014/main" id="{5F8815F5-901E-C23D-15A7-1FCCD4E96C89}"/>
              </a:ext>
            </a:extLst>
          </p:cNvPr>
          <p:cNvSpPr/>
          <p:nvPr/>
        </p:nvSpPr>
        <p:spPr>
          <a:xfrm>
            <a:off x="4247291" y="3336774"/>
            <a:ext cx="3124318" cy="222500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b="1" dirty="0">
                <a:solidFill>
                  <a:schemeClr val="accent2">
                    <a:lumMod val="76000"/>
                  </a:schemeClr>
                </a:solidFill>
                <a:latin typeface="Gill Sans MT"/>
                <a:ea typeface="Calibri"/>
                <a:cs typeface="Calibri"/>
              </a:rPr>
              <a:t>Findings</a:t>
            </a:r>
          </a:p>
          <a:p>
            <a:endParaRPr lang="en-US" sz="1400" b="1" dirty="0">
              <a:solidFill>
                <a:schemeClr val="accent2">
                  <a:lumMod val="76000"/>
                </a:schemeClr>
              </a:solidFill>
              <a:latin typeface="Gill Sans MT"/>
              <a:ea typeface="Calibri"/>
              <a:cs typeface="Calibri"/>
            </a:endParaRPr>
          </a:p>
          <a:p>
            <a:pPr marL="285750" indent="-285750">
              <a:buFont typeface="Arial"/>
              <a:buChar char="•"/>
            </a:pPr>
            <a:r>
              <a:rPr lang="en-US" sz="1400">
                <a:solidFill>
                  <a:schemeClr val="accent2">
                    <a:lumMod val="76000"/>
                  </a:schemeClr>
                </a:solidFill>
                <a:ea typeface="+mn-lt"/>
                <a:cs typeface="+mn-lt"/>
              </a:rPr>
              <a:t>High overage fees strongly increase churn, </a:t>
            </a:r>
            <a:r>
              <a:rPr lang="en-US" sz="1400" dirty="0">
                <a:solidFill>
                  <a:schemeClr val="accent2">
                    <a:lumMod val="76000"/>
                  </a:schemeClr>
                </a:solidFill>
                <a:ea typeface="+mn-lt"/>
                <a:cs typeface="+mn-lt"/>
              </a:rPr>
              <a:t>while higher monthly charges slightly decrease it.</a:t>
            </a:r>
            <a:endParaRPr lang="en-US" sz="2000" dirty="0">
              <a:solidFill>
                <a:schemeClr val="accent2">
                  <a:lumMod val="76000"/>
                </a:schemeClr>
              </a:solidFill>
            </a:endParaRPr>
          </a:p>
          <a:p>
            <a:pPr marL="285750" indent="-285750">
              <a:buFont typeface="Arial"/>
              <a:buChar char="•"/>
            </a:pPr>
            <a:r>
              <a:rPr lang="en-US" sz="1400">
                <a:solidFill>
                  <a:schemeClr val="accent2">
                    <a:lumMod val="76000"/>
                  </a:schemeClr>
                </a:solidFill>
                <a:ea typeface="+mn-lt"/>
                <a:cs typeface="+mn-lt"/>
              </a:rPr>
              <a:t>Increased daytime usage </a:t>
            </a:r>
            <a:r>
              <a:rPr lang="en-US" sz="1400" dirty="0">
                <a:solidFill>
                  <a:schemeClr val="accent2">
                    <a:lumMod val="76000"/>
                  </a:schemeClr>
                </a:solidFill>
                <a:ea typeface="+mn-lt"/>
                <a:cs typeface="+mn-lt"/>
              </a:rPr>
              <a:t>marginally raises churn risk.</a:t>
            </a:r>
            <a:endParaRPr lang="en-US" sz="2000" dirty="0">
              <a:solidFill>
                <a:schemeClr val="accent2">
                  <a:lumMod val="76000"/>
                </a:schemeClr>
              </a:solidFill>
            </a:endParaRPr>
          </a:p>
          <a:p>
            <a:pPr marL="285750" indent="-285750">
              <a:buFont typeface="Arial"/>
              <a:buChar char="•"/>
            </a:pPr>
            <a:r>
              <a:rPr lang="en-US" sz="1400" dirty="0">
                <a:solidFill>
                  <a:schemeClr val="accent2">
                    <a:lumMod val="76000"/>
                  </a:schemeClr>
                </a:solidFill>
                <a:ea typeface="+mn-lt"/>
                <a:cs typeface="+mn-lt"/>
              </a:rPr>
              <a:t>Making 4+ service calls significantly increases churn, indicating dissatisfaction.</a:t>
            </a:r>
            <a:endParaRPr lang="en-US" sz="2000" dirty="0">
              <a:solidFill>
                <a:schemeClr val="accent2">
                  <a:lumMod val="76000"/>
                </a:schemeClr>
              </a:solidFill>
            </a:endParaRPr>
          </a:p>
          <a:p>
            <a:endParaRPr lang="en-US" sz="1400" dirty="0">
              <a:solidFill>
                <a:schemeClr val="accent2">
                  <a:lumMod val="76000"/>
                </a:schemeClr>
              </a:solidFill>
              <a:latin typeface="Gill Sans MT"/>
              <a:ea typeface="Calibri"/>
              <a:cs typeface="Calibri"/>
            </a:endParaRPr>
          </a:p>
        </p:txBody>
      </p:sp>
    </p:spTree>
    <p:extLst>
      <p:ext uri="{BB962C8B-B14F-4D97-AF65-F5344CB8AC3E}">
        <p14:creationId xmlns:p14="http://schemas.microsoft.com/office/powerpoint/2010/main" val="50892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Logistic Regression - 2</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12</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umber of columns">
            <a:extLst>
              <a:ext uri="{FF2B5EF4-FFF2-40B4-BE49-F238E27FC236}">
                <a16:creationId xmlns:a16="http://schemas.microsoft.com/office/drawing/2014/main" id="{6796DDAC-4910-16EC-DDF3-262D477B5F27}"/>
              </a:ext>
            </a:extLst>
          </p:cNvPr>
          <p:cNvPicPr>
            <a:picLocks noChangeAspect="1"/>
          </p:cNvPicPr>
          <p:nvPr/>
        </p:nvPicPr>
        <p:blipFill>
          <a:blip r:embed="rId3"/>
          <a:stretch>
            <a:fillRect/>
          </a:stretch>
        </p:blipFill>
        <p:spPr>
          <a:xfrm>
            <a:off x="364128" y="1431324"/>
            <a:ext cx="4080581" cy="4366055"/>
          </a:xfrm>
          <a:prstGeom prst="rect">
            <a:avLst/>
          </a:prstGeom>
        </p:spPr>
      </p:pic>
      <p:pic>
        <p:nvPicPr>
          <p:cNvPr id="12" name="Picture 11" descr="A graph of a logistic regression">
            <a:extLst>
              <a:ext uri="{FF2B5EF4-FFF2-40B4-BE49-F238E27FC236}">
                <a16:creationId xmlns:a16="http://schemas.microsoft.com/office/drawing/2014/main" id="{A8128624-E2E6-9E2C-2051-2180F288348C}"/>
              </a:ext>
            </a:extLst>
          </p:cNvPr>
          <p:cNvPicPr>
            <a:picLocks noChangeAspect="1"/>
          </p:cNvPicPr>
          <p:nvPr/>
        </p:nvPicPr>
        <p:blipFill>
          <a:blip r:embed="rId4"/>
          <a:stretch>
            <a:fillRect/>
          </a:stretch>
        </p:blipFill>
        <p:spPr>
          <a:xfrm>
            <a:off x="4581891" y="1544594"/>
            <a:ext cx="7126545" cy="4427839"/>
          </a:xfrm>
          <a:prstGeom prst="rect">
            <a:avLst/>
          </a:prstGeom>
        </p:spPr>
      </p:pic>
    </p:spTree>
    <p:extLst>
      <p:ext uri="{BB962C8B-B14F-4D97-AF65-F5344CB8AC3E}">
        <p14:creationId xmlns:p14="http://schemas.microsoft.com/office/powerpoint/2010/main" val="109836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Decision Trees</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13</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tree">
            <a:extLst>
              <a:ext uri="{FF2B5EF4-FFF2-40B4-BE49-F238E27FC236}">
                <a16:creationId xmlns:a16="http://schemas.microsoft.com/office/drawing/2014/main" id="{FAD7528A-0E14-CA6D-F18E-1D29B12155C5}"/>
              </a:ext>
            </a:extLst>
          </p:cNvPr>
          <p:cNvPicPr>
            <a:picLocks noChangeAspect="1"/>
          </p:cNvPicPr>
          <p:nvPr/>
        </p:nvPicPr>
        <p:blipFill>
          <a:blip r:embed="rId3"/>
          <a:srcRect l="3125" t="-350" r="4058" b="472"/>
          <a:stretch/>
        </p:blipFill>
        <p:spPr>
          <a:xfrm>
            <a:off x="129642" y="1103426"/>
            <a:ext cx="9896990" cy="5297387"/>
          </a:xfrm>
          <a:prstGeom prst="rect">
            <a:avLst/>
          </a:prstGeom>
        </p:spPr>
      </p:pic>
      <p:sp>
        <p:nvSpPr>
          <p:cNvPr id="16" name="Rectangle 15">
            <a:extLst>
              <a:ext uri="{FF2B5EF4-FFF2-40B4-BE49-F238E27FC236}">
                <a16:creationId xmlns:a16="http://schemas.microsoft.com/office/drawing/2014/main" id="{5F77A165-E0E1-DCAB-2D36-045239EE4DA9}"/>
              </a:ext>
            </a:extLst>
          </p:cNvPr>
          <p:cNvSpPr/>
          <p:nvPr/>
        </p:nvSpPr>
        <p:spPr>
          <a:xfrm>
            <a:off x="10034373" y="1246423"/>
            <a:ext cx="1816562" cy="145270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b="1" dirty="0">
                <a:solidFill>
                  <a:schemeClr val="accent2">
                    <a:lumMod val="76000"/>
                  </a:schemeClr>
                </a:solidFill>
                <a:latin typeface="Gill Sans MT"/>
                <a:ea typeface="Calibri"/>
                <a:cs typeface="Calibri"/>
              </a:rPr>
              <a:t>Split Based on:</a:t>
            </a:r>
          </a:p>
          <a:p>
            <a:endParaRPr lang="en-US" sz="1400" b="1" dirty="0">
              <a:solidFill>
                <a:schemeClr val="accent2">
                  <a:lumMod val="76000"/>
                </a:schemeClr>
              </a:solidFill>
              <a:latin typeface="Gill Sans MT"/>
              <a:ea typeface="Calibri"/>
              <a:cs typeface="Calibri"/>
            </a:endParaRPr>
          </a:p>
          <a:p>
            <a:pPr marL="285750" indent="-285750">
              <a:buFont typeface="Arial"/>
              <a:buChar char="•"/>
            </a:pPr>
            <a:r>
              <a:rPr lang="en-US" sz="1400" err="1">
                <a:solidFill>
                  <a:schemeClr val="accent2">
                    <a:lumMod val="76000"/>
                  </a:schemeClr>
                </a:solidFill>
                <a:ea typeface="+mn-lt"/>
                <a:cs typeface="+mn-lt"/>
              </a:rPr>
              <a:t>DayMins</a:t>
            </a:r>
            <a:endParaRPr lang="en-US" sz="2000" dirty="0" err="1">
              <a:solidFill>
                <a:schemeClr val="accent2">
                  <a:lumMod val="76000"/>
                </a:schemeClr>
              </a:solidFill>
            </a:endParaRPr>
          </a:p>
          <a:p>
            <a:pPr marL="285750" indent="-285750">
              <a:buFont typeface="Arial"/>
              <a:buChar char="•"/>
            </a:pPr>
            <a:r>
              <a:rPr lang="en-US" sz="1400" err="1">
                <a:solidFill>
                  <a:schemeClr val="accent2">
                    <a:lumMod val="76000"/>
                  </a:schemeClr>
                </a:solidFill>
                <a:latin typeface="Calibri"/>
                <a:ea typeface="Calibri"/>
                <a:cs typeface="Calibri"/>
              </a:rPr>
              <a:t>CustServCalls</a:t>
            </a:r>
            <a:endParaRPr lang="en-US" sz="1400">
              <a:solidFill>
                <a:schemeClr val="accent2">
                  <a:lumMod val="76000"/>
                </a:schemeClr>
              </a:solidFill>
              <a:latin typeface="Calibri"/>
              <a:ea typeface="Calibri"/>
              <a:cs typeface="Calibri"/>
            </a:endParaRPr>
          </a:p>
          <a:p>
            <a:pPr marL="285750" indent="-285750">
              <a:buFont typeface="Arial"/>
              <a:buChar char="•"/>
            </a:pPr>
            <a:r>
              <a:rPr lang="en-US" sz="1400" dirty="0" err="1">
                <a:solidFill>
                  <a:schemeClr val="accent2">
                    <a:lumMod val="76000"/>
                  </a:schemeClr>
                </a:solidFill>
                <a:latin typeface="Calibri"/>
                <a:ea typeface="Calibri"/>
                <a:cs typeface="Calibri"/>
              </a:rPr>
              <a:t>MonthlyCharge</a:t>
            </a:r>
            <a:endParaRPr lang="en-US" sz="1400">
              <a:solidFill>
                <a:schemeClr val="accent2">
                  <a:lumMod val="76000"/>
                </a:schemeClr>
              </a:solidFill>
              <a:latin typeface="Calibri"/>
              <a:ea typeface="Calibri"/>
              <a:cs typeface="Calibri"/>
            </a:endParaRPr>
          </a:p>
          <a:p>
            <a:pPr marL="285750" indent="-285750">
              <a:buFont typeface="Arial"/>
              <a:buChar char="•"/>
            </a:pPr>
            <a:r>
              <a:rPr lang="en-US" sz="1400" dirty="0" err="1">
                <a:solidFill>
                  <a:schemeClr val="accent2">
                    <a:lumMod val="76000"/>
                  </a:schemeClr>
                </a:solidFill>
                <a:latin typeface="Calibri"/>
                <a:ea typeface="Calibri"/>
                <a:cs typeface="Calibri"/>
              </a:rPr>
              <a:t>OverageFee</a:t>
            </a:r>
            <a:endParaRPr lang="en-US" sz="1400">
              <a:solidFill>
                <a:schemeClr val="accent2">
                  <a:lumMod val="76000"/>
                </a:schemeClr>
              </a:solidFill>
              <a:latin typeface="Calibri"/>
              <a:ea typeface="Calibri"/>
              <a:cs typeface="Calibri"/>
            </a:endParaRPr>
          </a:p>
          <a:p>
            <a:endParaRPr lang="en-US" sz="1400" dirty="0">
              <a:solidFill>
                <a:schemeClr val="accent2">
                  <a:lumMod val="76000"/>
                </a:schemeClr>
              </a:solidFill>
              <a:latin typeface="Gill Sans MT"/>
              <a:ea typeface="Calibri"/>
              <a:cs typeface="Calibri"/>
            </a:endParaRPr>
          </a:p>
        </p:txBody>
      </p:sp>
      <p:pic>
        <p:nvPicPr>
          <p:cNvPr id="17" name="Picture 16" descr="A close up of numbers">
            <a:extLst>
              <a:ext uri="{FF2B5EF4-FFF2-40B4-BE49-F238E27FC236}">
                <a16:creationId xmlns:a16="http://schemas.microsoft.com/office/drawing/2014/main" id="{5D4C8F4C-E27B-15C6-A9AD-C2828DCCD90F}"/>
              </a:ext>
            </a:extLst>
          </p:cNvPr>
          <p:cNvPicPr>
            <a:picLocks noChangeAspect="1"/>
          </p:cNvPicPr>
          <p:nvPr/>
        </p:nvPicPr>
        <p:blipFill>
          <a:blip r:embed="rId4"/>
          <a:stretch>
            <a:fillRect/>
          </a:stretch>
        </p:blipFill>
        <p:spPr>
          <a:xfrm>
            <a:off x="9898535" y="2982224"/>
            <a:ext cx="2084689" cy="780279"/>
          </a:xfrm>
          <a:prstGeom prst="rect">
            <a:avLst/>
          </a:prstGeom>
          <a:ln>
            <a:solidFill>
              <a:schemeClr val="accent2"/>
            </a:solidFill>
          </a:ln>
        </p:spPr>
      </p:pic>
      <p:pic>
        <p:nvPicPr>
          <p:cNvPr id="18" name="Picture 17" descr="A close-up of a word&#10;&#10;Description automatically generated">
            <a:extLst>
              <a:ext uri="{FF2B5EF4-FFF2-40B4-BE49-F238E27FC236}">
                <a16:creationId xmlns:a16="http://schemas.microsoft.com/office/drawing/2014/main" id="{20F2F70B-AAFB-BB51-23CA-924023B95D82}"/>
              </a:ext>
            </a:extLst>
          </p:cNvPr>
          <p:cNvPicPr>
            <a:picLocks noChangeAspect="1"/>
          </p:cNvPicPr>
          <p:nvPr/>
        </p:nvPicPr>
        <p:blipFill>
          <a:blip r:embed="rId5"/>
          <a:srcRect t="-9406" r="36400" b="2503"/>
          <a:stretch/>
        </p:blipFill>
        <p:spPr>
          <a:xfrm>
            <a:off x="9895058" y="3972930"/>
            <a:ext cx="2075537" cy="547444"/>
          </a:xfrm>
          <a:prstGeom prst="rect">
            <a:avLst/>
          </a:prstGeom>
          <a:ln>
            <a:solidFill>
              <a:schemeClr val="accent2"/>
            </a:solidFill>
          </a:ln>
        </p:spPr>
      </p:pic>
      <p:pic>
        <p:nvPicPr>
          <p:cNvPr id="19" name="Picture 18" descr="A close up of a computer code&#10;&#10;Description automatically generated">
            <a:extLst>
              <a:ext uri="{FF2B5EF4-FFF2-40B4-BE49-F238E27FC236}">
                <a16:creationId xmlns:a16="http://schemas.microsoft.com/office/drawing/2014/main" id="{2EA46FD9-66DA-8065-9701-0A2329743C30}"/>
              </a:ext>
            </a:extLst>
          </p:cNvPr>
          <p:cNvPicPr>
            <a:picLocks noChangeAspect="1"/>
          </p:cNvPicPr>
          <p:nvPr/>
        </p:nvPicPr>
        <p:blipFill>
          <a:blip r:embed="rId6"/>
          <a:srcRect t="140" r="64877" b="-3760"/>
          <a:stretch/>
        </p:blipFill>
        <p:spPr>
          <a:xfrm>
            <a:off x="9903167" y="4757098"/>
            <a:ext cx="2057841" cy="1015375"/>
          </a:xfrm>
          <a:prstGeom prst="rect">
            <a:avLst/>
          </a:prstGeom>
          <a:ln>
            <a:solidFill>
              <a:schemeClr val="accent2"/>
            </a:solidFill>
          </a:ln>
        </p:spPr>
      </p:pic>
    </p:spTree>
    <p:extLst>
      <p:ext uri="{BB962C8B-B14F-4D97-AF65-F5344CB8AC3E}">
        <p14:creationId xmlns:p14="http://schemas.microsoft.com/office/powerpoint/2010/main" val="151751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Neural Networks</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14</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NN">
            <a:extLst>
              <a:ext uri="{FF2B5EF4-FFF2-40B4-BE49-F238E27FC236}">
                <a16:creationId xmlns:a16="http://schemas.microsoft.com/office/drawing/2014/main" id="{1439C53B-7F34-D9E3-DDFF-EA8E73111514}"/>
              </a:ext>
            </a:extLst>
          </p:cNvPr>
          <p:cNvPicPr>
            <a:picLocks noChangeAspect="1"/>
          </p:cNvPicPr>
          <p:nvPr/>
        </p:nvPicPr>
        <p:blipFill>
          <a:blip r:embed="rId3"/>
          <a:stretch>
            <a:fillRect/>
          </a:stretch>
        </p:blipFill>
        <p:spPr>
          <a:xfrm>
            <a:off x="249858" y="1229346"/>
            <a:ext cx="7506804" cy="2444612"/>
          </a:xfrm>
          <a:prstGeom prst="rect">
            <a:avLst/>
          </a:prstGeom>
        </p:spPr>
      </p:pic>
      <p:pic>
        <p:nvPicPr>
          <p:cNvPr id="12" name="Picture 11" descr="A screenshot of a computer code">
            <a:extLst>
              <a:ext uri="{FF2B5EF4-FFF2-40B4-BE49-F238E27FC236}">
                <a16:creationId xmlns:a16="http://schemas.microsoft.com/office/drawing/2014/main" id="{0BE3D7CB-7180-E545-939F-4A48622710B7}"/>
              </a:ext>
            </a:extLst>
          </p:cNvPr>
          <p:cNvPicPr>
            <a:picLocks noChangeAspect="1"/>
          </p:cNvPicPr>
          <p:nvPr/>
        </p:nvPicPr>
        <p:blipFill>
          <a:blip r:embed="rId4"/>
          <a:stretch>
            <a:fillRect/>
          </a:stretch>
        </p:blipFill>
        <p:spPr>
          <a:xfrm>
            <a:off x="249859" y="3697149"/>
            <a:ext cx="7506804" cy="2489616"/>
          </a:xfrm>
          <a:prstGeom prst="rect">
            <a:avLst/>
          </a:prstGeom>
          <a:ln>
            <a:solidFill>
              <a:schemeClr val="accent2"/>
            </a:solidFill>
          </a:ln>
        </p:spPr>
      </p:pic>
      <p:pic>
        <p:nvPicPr>
          <p:cNvPr id="16" name="Picture 15" descr="A close-up of a computer&#10;&#10;Description automatically generated">
            <a:extLst>
              <a:ext uri="{FF2B5EF4-FFF2-40B4-BE49-F238E27FC236}">
                <a16:creationId xmlns:a16="http://schemas.microsoft.com/office/drawing/2014/main" id="{5A44D5E8-DC77-67AD-EA0C-24FAAB7D0C39}"/>
              </a:ext>
            </a:extLst>
          </p:cNvPr>
          <p:cNvPicPr>
            <a:picLocks noChangeAspect="1"/>
          </p:cNvPicPr>
          <p:nvPr/>
        </p:nvPicPr>
        <p:blipFill>
          <a:blip r:embed="rId5"/>
          <a:srcRect r="44032" b="-1515"/>
          <a:stretch/>
        </p:blipFill>
        <p:spPr>
          <a:xfrm>
            <a:off x="7803597" y="1229069"/>
            <a:ext cx="4094488" cy="612017"/>
          </a:xfrm>
          <a:prstGeom prst="rect">
            <a:avLst/>
          </a:prstGeom>
          <a:ln>
            <a:solidFill>
              <a:schemeClr val="accent2"/>
            </a:solidFill>
          </a:ln>
        </p:spPr>
      </p:pic>
      <p:pic>
        <p:nvPicPr>
          <p:cNvPr id="17" name="Picture 16" descr="A screenshot of a computer">
            <a:extLst>
              <a:ext uri="{FF2B5EF4-FFF2-40B4-BE49-F238E27FC236}">
                <a16:creationId xmlns:a16="http://schemas.microsoft.com/office/drawing/2014/main" id="{32D3A501-9192-BDF7-DE74-2D38BD0CB9F7}"/>
              </a:ext>
            </a:extLst>
          </p:cNvPr>
          <p:cNvPicPr>
            <a:picLocks noChangeAspect="1"/>
          </p:cNvPicPr>
          <p:nvPr/>
        </p:nvPicPr>
        <p:blipFill>
          <a:blip r:embed="rId6"/>
          <a:stretch>
            <a:fillRect/>
          </a:stretch>
        </p:blipFill>
        <p:spPr>
          <a:xfrm>
            <a:off x="7808079" y="1965739"/>
            <a:ext cx="4074364" cy="4218608"/>
          </a:xfrm>
          <a:prstGeom prst="rect">
            <a:avLst/>
          </a:prstGeom>
          <a:ln>
            <a:solidFill>
              <a:schemeClr val="accent2"/>
            </a:solidFill>
          </a:ln>
        </p:spPr>
      </p:pic>
    </p:spTree>
    <p:extLst>
      <p:ext uri="{BB962C8B-B14F-4D97-AF65-F5344CB8AC3E}">
        <p14:creationId xmlns:p14="http://schemas.microsoft.com/office/powerpoint/2010/main" val="398628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Business Insights</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15</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229B7ED-A2DD-256F-AAC2-197597987C18}"/>
              </a:ext>
            </a:extLst>
          </p:cNvPr>
          <p:cNvSpPr txBox="1"/>
          <p:nvPr/>
        </p:nvSpPr>
        <p:spPr>
          <a:xfrm>
            <a:off x="499460" y="1258801"/>
            <a:ext cx="11189002" cy="4880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700"/>
              <a:t>1.</a:t>
            </a:r>
            <a:r>
              <a:rPr lang="en-US" sz="1700" b="1">
                <a:latin typeface="Gill Sans MT"/>
              </a:rPr>
              <a:t>Churn Analysis Findings</a:t>
            </a:r>
            <a:r>
              <a:rPr lang="en-US" sz="1700">
                <a:latin typeface="Gill Sans MT"/>
              </a:rPr>
              <a:t>:</a:t>
            </a:r>
          </a:p>
          <a:p>
            <a:pPr marL="740664" indent="-283464" algn="just"/>
            <a:r>
              <a:rPr lang="en-US" sz="1700"/>
              <a:t>1.</a:t>
            </a:r>
            <a:r>
              <a:rPr lang="en-US" sz="1700">
                <a:latin typeface="Gill Sans MT"/>
              </a:rPr>
              <a:t>Customers with 4+ service calls had a significant churn rate, with those making 9 calls showing a 100% churn rate.</a:t>
            </a:r>
          </a:p>
          <a:p>
            <a:pPr marL="740664" indent="-283464" algn="just"/>
            <a:r>
              <a:rPr lang="en-US" sz="1700"/>
              <a:t>2.</a:t>
            </a:r>
            <a:r>
              <a:rPr lang="en-US" sz="1700">
                <a:latin typeface="Gill Sans MT"/>
              </a:rPr>
              <a:t>High overage fees were strongly linked to churn, indicating dissatisfaction with billing.</a:t>
            </a:r>
          </a:p>
          <a:p>
            <a:pPr marL="457200" algn="just"/>
            <a:endParaRPr lang="en-US"/>
          </a:p>
          <a:p>
            <a:pPr algn="just"/>
            <a:r>
              <a:rPr lang="en-US" sz="1700"/>
              <a:t>2.</a:t>
            </a:r>
            <a:r>
              <a:rPr lang="en-US" sz="1700" b="1">
                <a:latin typeface="Gill Sans MT"/>
              </a:rPr>
              <a:t>Customer Behavior Patterns</a:t>
            </a:r>
            <a:r>
              <a:rPr lang="en-US" sz="1700">
                <a:latin typeface="Gill Sans MT"/>
              </a:rPr>
              <a:t>:</a:t>
            </a:r>
          </a:p>
          <a:p>
            <a:pPr marL="740664" indent="-283464" algn="just"/>
            <a:r>
              <a:rPr lang="en-US" sz="1700"/>
              <a:t>1.</a:t>
            </a:r>
            <a:r>
              <a:rPr lang="en-US" sz="1700">
                <a:latin typeface="Gill Sans MT"/>
              </a:rPr>
              <a:t>High churn was observed among customers using plans costing $75+ or incurring overage fees.</a:t>
            </a:r>
          </a:p>
          <a:p>
            <a:pPr marL="740664" indent="-283464" algn="just"/>
            <a:r>
              <a:rPr lang="en-US" sz="1700"/>
              <a:t>2.</a:t>
            </a:r>
            <a:r>
              <a:rPr lang="en-US" sz="1700">
                <a:latin typeface="Gill Sans MT"/>
              </a:rPr>
              <a:t>Customers who stayed had fewer customer service calls and lower overage charges.</a:t>
            </a:r>
          </a:p>
          <a:p>
            <a:pPr marL="457200" algn="just"/>
            <a:endParaRPr lang="en-US"/>
          </a:p>
          <a:p>
            <a:pPr algn="just"/>
            <a:r>
              <a:rPr lang="en-US" sz="1700"/>
              <a:t>3.</a:t>
            </a:r>
            <a:r>
              <a:rPr lang="en-US" sz="1700" b="1">
                <a:latin typeface="Gill Sans MT"/>
              </a:rPr>
              <a:t>Usage Insights</a:t>
            </a:r>
            <a:r>
              <a:rPr lang="en-US" sz="1700">
                <a:latin typeface="Gill Sans MT"/>
              </a:rPr>
              <a:t>:</a:t>
            </a:r>
          </a:p>
          <a:p>
            <a:pPr marL="740664" indent="-283464" algn="just"/>
            <a:r>
              <a:rPr lang="en-US" sz="1700"/>
              <a:t>1.</a:t>
            </a:r>
            <a:r>
              <a:rPr lang="en-US" sz="1700">
                <a:latin typeface="Gill Sans MT"/>
              </a:rPr>
              <a:t>Churned customers had longer average roaming minutes and higher call durations.</a:t>
            </a:r>
          </a:p>
          <a:p>
            <a:pPr marL="740664" indent="-283464" algn="just"/>
            <a:r>
              <a:rPr lang="en-US" sz="1700"/>
              <a:t>2.</a:t>
            </a:r>
            <a:r>
              <a:rPr lang="en-US" sz="1700">
                <a:latin typeface="Gill Sans MT"/>
              </a:rPr>
              <a:t>A bimodal distribution of daytime minutes suggests two customer behavior clusters.</a:t>
            </a:r>
          </a:p>
          <a:p>
            <a:pPr marL="457200" algn="just"/>
            <a:endParaRPr lang="en-US"/>
          </a:p>
          <a:p>
            <a:pPr algn="just"/>
            <a:r>
              <a:rPr lang="en-US" sz="1700"/>
              <a:t>4.</a:t>
            </a:r>
            <a:r>
              <a:rPr lang="en-US" sz="1700" b="1">
                <a:latin typeface="Gill Sans MT"/>
              </a:rPr>
              <a:t>Predictors of Churn</a:t>
            </a:r>
            <a:r>
              <a:rPr lang="en-US" sz="1700">
                <a:latin typeface="Gill Sans MT"/>
              </a:rPr>
              <a:t>:</a:t>
            </a:r>
          </a:p>
          <a:p>
            <a:pPr marL="740664" indent="-283464" algn="just"/>
            <a:r>
              <a:rPr lang="en-US" sz="1700"/>
              <a:t>1.</a:t>
            </a:r>
            <a:r>
              <a:rPr lang="en-US" sz="1700">
                <a:latin typeface="Gill Sans MT"/>
              </a:rPr>
              <a:t>Logistic Regression, Decision Trees, and Neural Networks identified </a:t>
            </a:r>
            <a:r>
              <a:rPr lang="en-US" sz="1700" b="1">
                <a:latin typeface="Gill Sans MT"/>
              </a:rPr>
              <a:t>customer service calls, overage fees, and roaming minutes</a:t>
            </a:r>
            <a:r>
              <a:rPr lang="en-US" sz="1700">
                <a:latin typeface="Gill Sans MT"/>
              </a:rPr>
              <a:t> as critical churn indicators.</a:t>
            </a:r>
          </a:p>
          <a:p>
            <a:pPr marL="457200" algn="just"/>
            <a:endParaRPr lang="en-US"/>
          </a:p>
          <a:p>
            <a:pPr algn="just"/>
            <a:r>
              <a:rPr lang="en-US" sz="1700"/>
              <a:t>5.</a:t>
            </a:r>
            <a:r>
              <a:rPr lang="en-US" sz="1700" b="1">
                <a:latin typeface="Gill Sans MT"/>
              </a:rPr>
              <a:t>Revenue Impact</a:t>
            </a:r>
            <a:r>
              <a:rPr lang="en-US" sz="1700">
                <a:latin typeface="Gill Sans MT"/>
              </a:rPr>
              <a:t>:</a:t>
            </a:r>
          </a:p>
          <a:p>
            <a:pPr marL="740664" indent="-283464" algn="just"/>
            <a:r>
              <a:rPr lang="en-US" sz="1700"/>
              <a:t>1.</a:t>
            </a:r>
            <a:r>
              <a:rPr lang="en-US" sz="1700">
                <a:latin typeface="Gill Sans MT"/>
              </a:rPr>
              <a:t>High churn among long-term customers (90-130 weeks) highlights potential missed recurring revenue opportunities.</a:t>
            </a:r>
          </a:p>
        </p:txBody>
      </p:sp>
    </p:spTree>
    <p:extLst>
      <p:ext uri="{BB962C8B-B14F-4D97-AF65-F5344CB8AC3E}">
        <p14:creationId xmlns:p14="http://schemas.microsoft.com/office/powerpoint/2010/main" val="343708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Recommendations</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16</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609F69-DC89-DBE6-6B9C-466F363215DC}"/>
              </a:ext>
            </a:extLst>
          </p:cNvPr>
          <p:cNvSpPr txBox="1"/>
          <p:nvPr/>
        </p:nvSpPr>
        <p:spPr>
          <a:xfrm>
            <a:off x="435245" y="1330395"/>
            <a:ext cx="11326368"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t>1.</a:t>
            </a:r>
            <a:r>
              <a:rPr lang="en-US" sz="1700" b="1">
                <a:latin typeface="Gill Sans MT"/>
              </a:rPr>
              <a:t>Enhance Customer Service</a:t>
            </a:r>
            <a:r>
              <a:rPr lang="en-US" sz="1700">
                <a:latin typeface="Gill Sans MT"/>
              </a:rPr>
              <a:t>:</a:t>
            </a:r>
          </a:p>
          <a:p>
            <a:pPr marL="740664" indent="-283464"/>
            <a:r>
              <a:rPr lang="en-US" sz="1700"/>
              <a:t>1.</a:t>
            </a:r>
            <a:r>
              <a:rPr lang="en-US" sz="1700">
                <a:latin typeface="Gill Sans MT"/>
              </a:rPr>
              <a:t>Prioritize resolving issues for customers with repeated service calls (4+).</a:t>
            </a:r>
          </a:p>
          <a:p>
            <a:pPr marL="740664" indent="-283464"/>
            <a:r>
              <a:rPr lang="en-US" sz="1700"/>
              <a:t>2.</a:t>
            </a:r>
            <a:r>
              <a:rPr lang="en-US" sz="1700">
                <a:latin typeface="Gill Sans MT"/>
              </a:rPr>
              <a:t>Provide better training for customer service teams to address root causes promptly.</a:t>
            </a:r>
          </a:p>
          <a:p>
            <a:pPr marL="457200"/>
            <a:endParaRPr lang="en-US"/>
          </a:p>
          <a:p>
            <a:r>
              <a:rPr lang="en-US" sz="1700"/>
              <a:t>2.</a:t>
            </a:r>
            <a:r>
              <a:rPr lang="en-US" sz="1700" b="1">
                <a:latin typeface="Gill Sans MT"/>
              </a:rPr>
              <a:t>Billing and Plan Adjustments</a:t>
            </a:r>
            <a:r>
              <a:rPr lang="en-US" sz="1700">
                <a:latin typeface="Gill Sans MT"/>
              </a:rPr>
              <a:t>:</a:t>
            </a:r>
          </a:p>
          <a:p>
            <a:pPr marL="740664" indent="-283464"/>
            <a:r>
              <a:rPr lang="en-US" sz="1700"/>
              <a:t>1.</a:t>
            </a:r>
            <a:r>
              <a:rPr lang="en-US" sz="1700">
                <a:latin typeface="Gill Sans MT"/>
              </a:rPr>
              <a:t>Introduce transparent billing policies to minimize overage fees.</a:t>
            </a:r>
          </a:p>
          <a:p>
            <a:pPr marL="740664" indent="-283464"/>
            <a:r>
              <a:rPr lang="en-US" sz="1700"/>
              <a:t>2.</a:t>
            </a:r>
            <a:r>
              <a:rPr lang="en-US" sz="1700">
                <a:latin typeface="Gill Sans MT"/>
              </a:rPr>
              <a:t>Offer tailored plans with affordable options to reduce dissatisfaction.</a:t>
            </a:r>
          </a:p>
          <a:p>
            <a:pPr marL="457200"/>
            <a:endParaRPr lang="en-US"/>
          </a:p>
          <a:p>
            <a:r>
              <a:rPr lang="en-US" sz="1700"/>
              <a:t>3.</a:t>
            </a:r>
            <a:r>
              <a:rPr lang="en-US" sz="1700" b="1">
                <a:latin typeface="Gill Sans MT"/>
              </a:rPr>
              <a:t>Proactive Customer Retention Strategies</a:t>
            </a:r>
            <a:r>
              <a:rPr lang="en-US" sz="1700">
                <a:latin typeface="Gill Sans MT"/>
              </a:rPr>
              <a:t>:</a:t>
            </a:r>
          </a:p>
          <a:p>
            <a:pPr marL="740664" indent="-283464"/>
            <a:r>
              <a:rPr lang="en-US" sz="1700"/>
              <a:t>1.</a:t>
            </a:r>
            <a:r>
              <a:rPr lang="en-US" sz="1700">
                <a:latin typeface="Gill Sans MT"/>
              </a:rPr>
              <a:t>Identify and engage at-risk customers early using predictive models.</a:t>
            </a:r>
          </a:p>
          <a:p>
            <a:pPr marL="740664" indent="-283464"/>
            <a:r>
              <a:rPr lang="en-US" sz="1700"/>
              <a:t>2.</a:t>
            </a:r>
            <a:r>
              <a:rPr lang="en-US" sz="1700">
                <a:latin typeface="Gill Sans MT"/>
              </a:rPr>
              <a:t>Provide loyalty incentives for long-term customers, such as discounted plans or added benefits.</a:t>
            </a:r>
          </a:p>
          <a:p>
            <a:pPr marL="457200"/>
            <a:endParaRPr lang="en-US"/>
          </a:p>
          <a:p>
            <a:r>
              <a:rPr lang="en-US" sz="1700"/>
              <a:t>4.</a:t>
            </a:r>
            <a:r>
              <a:rPr lang="en-US" sz="1700" b="1">
                <a:latin typeface="Gill Sans MT"/>
              </a:rPr>
              <a:t>Targeted Communication</a:t>
            </a:r>
            <a:r>
              <a:rPr lang="en-US" sz="1700">
                <a:latin typeface="Gill Sans MT"/>
              </a:rPr>
              <a:t>:</a:t>
            </a:r>
          </a:p>
          <a:p>
            <a:pPr marL="740664" indent="-283464"/>
            <a:r>
              <a:rPr lang="en-US" sz="1700"/>
              <a:t>1.</a:t>
            </a:r>
            <a:r>
              <a:rPr lang="en-US" sz="1700">
                <a:latin typeface="Gill Sans MT"/>
              </a:rPr>
              <a:t>Focus on high-usage customers (day minutes and roaming) to offer personalized recommendations and plans.</a:t>
            </a:r>
          </a:p>
          <a:p>
            <a:pPr marL="457200"/>
            <a:endParaRPr lang="en-US"/>
          </a:p>
          <a:p>
            <a:r>
              <a:rPr lang="en-US" sz="1700"/>
              <a:t>5.</a:t>
            </a:r>
            <a:r>
              <a:rPr lang="en-US" sz="1700" b="1">
                <a:latin typeface="Gill Sans MT"/>
              </a:rPr>
              <a:t>Monitoring and Feedback</a:t>
            </a:r>
            <a:r>
              <a:rPr lang="en-US" sz="1700">
                <a:latin typeface="Gill Sans MT"/>
              </a:rPr>
              <a:t>:</a:t>
            </a:r>
          </a:p>
          <a:p>
            <a:pPr marL="740664" indent="-283464"/>
            <a:r>
              <a:rPr lang="en-US" sz="1700"/>
              <a:t>1.</a:t>
            </a:r>
            <a:r>
              <a:rPr lang="en-US" sz="1700">
                <a:latin typeface="Gill Sans MT"/>
              </a:rPr>
              <a:t>Implement real-time churn monitoring dashboards for quick action.</a:t>
            </a:r>
          </a:p>
          <a:p>
            <a:pPr marL="740664" indent="-283464"/>
            <a:r>
              <a:rPr lang="en-US" sz="1700"/>
              <a:t>2.</a:t>
            </a:r>
            <a:r>
              <a:rPr lang="en-US" sz="1700">
                <a:latin typeface="Gill Sans MT"/>
              </a:rPr>
              <a:t>Collect customer feedback to understand dissatisfaction and prevent churn triggers.</a:t>
            </a:r>
          </a:p>
        </p:txBody>
      </p:sp>
    </p:spTree>
    <p:extLst>
      <p:ext uri="{BB962C8B-B14F-4D97-AF65-F5344CB8AC3E}">
        <p14:creationId xmlns:p14="http://schemas.microsoft.com/office/powerpoint/2010/main" val="245995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Conclusion</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17</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A23B3F-C511-DD5A-2482-8301E4F1FCF4}"/>
              </a:ext>
            </a:extLst>
          </p:cNvPr>
          <p:cNvSpPr txBox="1"/>
          <p:nvPr/>
        </p:nvSpPr>
        <p:spPr>
          <a:xfrm>
            <a:off x="378459" y="1257300"/>
            <a:ext cx="1146302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latin typeface="STXinwei"/>
              <a:ea typeface="Calibri"/>
              <a:cs typeface="Calibri"/>
            </a:endParaRPr>
          </a:p>
          <a:p>
            <a:r>
              <a:rPr lang="en-US" dirty="0">
                <a:latin typeface="Gill Sans MT"/>
                <a:ea typeface="+mn-lt"/>
                <a:cs typeface="+mn-lt"/>
              </a:rPr>
              <a:t>This project demonstrates the critical role of data-driven insights in addressing customer churn in the telecom industry. Key findings reveal that factors such as frequent customer service calls, high overage fees, and extended call durations significantly impact churn. Notably, customers who contacted customer service nine or more times showed a 100% churn rate, underscoring dissatisfaction as a major driver of attrition.</a:t>
            </a:r>
          </a:p>
          <a:p>
            <a:endParaRPr lang="en-US" dirty="0">
              <a:latin typeface="Gill Sans MT"/>
              <a:ea typeface="+mn-lt"/>
              <a:cs typeface="+mn-lt"/>
            </a:endParaRPr>
          </a:p>
          <a:p>
            <a:r>
              <a:rPr lang="en-US" dirty="0">
                <a:latin typeface="Gill Sans MT"/>
                <a:ea typeface="+mn-lt"/>
                <a:cs typeface="+mn-lt"/>
              </a:rPr>
              <a:t>Advanced modeling techniques, including Logistic Regression, Decision Trees, and Neural Networks, have pinpointed the most influential predictors of churn, enabling the identification of at-risk customers with high accuracy. The bimodal distribution of day minutes and higher roaming usage among churned customers further emphasize the need for tailored interventions.</a:t>
            </a:r>
            <a:endParaRPr lang="en-US">
              <a:latin typeface="Gill Sans MT"/>
              <a:ea typeface="Calibri"/>
              <a:cs typeface="Calibri"/>
            </a:endParaRPr>
          </a:p>
          <a:p>
            <a:endParaRPr lang="en-US" dirty="0">
              <a:latin typeface="Gill Sans MT"/>
              <a:ea typeface="+mn-lt"/>
              <a:cs typeface="+mn-lt"/>
            </a:endParaRPr>
          </a:p>
          <a:p>
            <a:r>
              <a:rPr lang="en-US" dirty="0">
                <a:latin typeface="Gill Sans MT"/>
                <a:ea typeface="+mn-lt"/>
                <a:cs typeface="+mn-lt"/>
              </a:rPr>
              <a:t>These insights empower the company to implement proactive strategies, such as enhancing customer service, addressing pain points promptly, and offering personalized plans to meet customer needs. By leveraging these findings, the company can reduce churn, strengthen customer loyalty, and drive sustainable growth.</a:t>
            </a:r>
          </a:p>
          <a:p>
            <a:endParaRPr lang="en-US" dirty="0">
              <a:latin typeface="Gill Sans MT"/>
              <a:ea typeface="Calibri"/>
              <a:cs typeface="Calibri"/>
            </a:endParaRPr>
          </a:p>
          <a:p>
            <a:endParaRPr lang="en-US" dirty="0">
              <a:ea typeface="Calibri"/>
              <a:cs typeface="Calibri"/>
            </a:endParaRPr>
          </a:p>
          <a:p>
            <a:pPr algn="l"/>
            <a:endParaRPr lang="en-US" dirty="0">
              <a:ea typeface="Calibri"/>
              <a:cs typeface="Calibri"/>
            </a:endParaRPr>
          </a:p>
        </p:txBody>
      </p:sp>
    </p:spTree>
    <p:extLst>
      <p:ext uri="{BB962C8B-B14F-4D97-AF65-F5344CB8AC3E}">
        <p14:creationId xmlns:p14="http://schemas.microsoft.com/office/powerpoint/2010/main" val="326708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panose="020B0A02040204020203" pitchFamily="34" charset="0"/>
                <a:ea typeface="Segoe UI Black" panose="020B0A02040204020203" pitchFamily="34" charset="0"/>
              </a:rPr>
              <a:t>Agenda</a:t>
            </a:r>
          </a:p>
        </p:txBody>
      </p:sp>
      <p:sp>
        <p:nvSpPr>
          <p:cNvPr id="3" name="Content Placeholder 2">
            <a:extLst>
              <a:ext uri="{FF2B5EF4-FFF2-40B4-BE49-F238E27FC236}">
                <a16:creationId xmlns:a16="http://schemas.microsoft.com/office/drawing/2014/main" id="{60E327EA-2E97-6368-F095-88EF746F989D}"/>
              </a:ext>
            </a:extLst>
          </p:cNvPr>
          <p:cNvSpPr>
            <a:spLocks noGrp="1"/>
          </p:cNvSpPr>
          <p:nvPr>
            <p:ph idx="1"/>
          </p:nvPr>
        </p:nvSpPr>
        <p:spPr>
          <a:xfrm>
            <a:off x="363793" y="1446673"/>
            <a:ext cx="11474245" cy="4730290"/>
          </a:xfrm>
        </p:spPr>
        <p:txBody>
          <a:bodyPr vert="horz" lIns="91440" tIns="45720" rIns="91440" bIns="45720" rtlCol="0" anchor="t">
            <a:normAutofit/>
          </a:bodyPr>
          <a:lstStyle/>
          <a:p>
            <a:r>
              <a:rPr lang="en-US" sz="1800" dirty="0">
                <a:latin typeface="Gill Sans MT"/>
              </a:rPr>
              <a:t>Introduction </a:t>
            </a:r>
            <a:endParaRPr lang="en-US" dirty="0">
              <a:ea typeface="Calibri" panose="020F0502020204030204"/>
              <a:cs typeface="Calibri" panose="020F0502020204030204"/>
            </a:endParaRPr>
          </a:p>
          <a:p>
            <a:pPr lvl="1"/>
            <a:r>
              <a:rPr lang="en-US" sz="1600" dirty="0">
                <a:latin typeface="Gill Sans MT"/>
              </a:rPr>
              <a:t>Business Problem Statement </a:t>
            </a:r>
            <a:endParaRPr lang="en-US" sz="1600">
              <a:latin typeface="Calibri" panose="020F0502020204030204"/>
              <a:ea typeface="Calibri"/>
              <a:cs typeface="Calibri"/>
            </a:endParaRPr>
          </a:p>
          <a:p>
            <a:pPr lvl="1"/>
            <a:r>
              <a:rPr lang="en-US" sz="1600" dirty="0">
                <a:latin typeface="Gill Sans MT"/>
              </a:rPr>
              <a:t>Objective</a:t>
            </a:r>
            <a:endParaRPr lang="en-US" sz="1600" dirty="0">
              <a:ea typeface="Calibri"/>
              <a:cs typeface="Calibri"/>
            </a:endParaRPr>
          </a:p>
          <a:p>
            <a:r>
              <a:rPr lang="en-US" sz="1800" dirty="0">
                <a:latin typeface="Gill Sans MT"/>
              </a:rPr>
              <a:t>Data Overview</a:t>
            </a:r>
            <a:endParaRPr lang="en-US" sz="1800" dirty="0">
              <a:latin typeface="Gill Sans MT" panose="020B0502020104020203" pitchFamily="34" charset="0"/>
            </a:endParaRPr>
          </a:p>
          <a:p>
            <a:r>
              <a:rPr lang="en-US" sz="1800" dirty="0">
                <a:latin typeface="Gill Sans MT"/>
              </a:rPr>
              <a:t>Steps of Project</a:t>
            </a:r>
            <a:endParaRPr lang="en-US" sz="1800" dirty="0">
              <a:latin typeface="Gill Sans MT" panose="020B0502020104020203" pitchFamily="34" charset="0"/>
            </a:endParaRPr>
          </a:p>
          <a:p>
            <a:pPr lvl="1"/>
            <a:r>
              <a:rPr lang="en-US" sz="1600" dirty="0">
                <a:latin typeface="Gill Sans MT"/>
              </a:rPr>
              <a:t>Data Preprocessing</a:t>
            </a:r>
            <a:endParaRPr lang="en-US" sz="1600">
              <a:latin typeface="Gill Sans MT" panose="020B0502020104020203" pitchFamily="34" charset="0"/>
            </a:endParaRPr>
          </a:p>
          <a:p>
            <a:pPr lvl="1"/>
            <a:r>
              <a:rPr lang="en-US" sz="1600" dirty="0">
                <a:latin typeface="Gill Sans MT"/>
              </a:rPr>
              <a:t>Exploratory Data Analysis</a:t>
            </a:r>
            <a:endParaRPr lang="en-US" sz="1600">
              <a:latin typeface="Gill Sans MT" panose="020B0502020104020203" pitchFamily="34" charset="0"/>
            </a:endParaRPr>
          </a:p>
          <a:p>
            <a:pPr lvl="1"/>
            <a:r>
              <a:rPr lang="en-US" sz="1600" dirty="0">
                <a:latin typeface="Gill Sans MT"/>
              </a:rPr>
              <a:t>Modelling Processes  </a:t>
            </a:r>
            <a:endParaRPr lang="en-US" sz="1600">
              <a:latin typeface="Gill Sans MT" panose="020B0502020104020203" pitchFamily="34" charset="0"/>
            </a:endParaRPr>
          </a:p>
          <a:p>
            <a:pPr lvl="2"/>
            <a:r>
              <a:rPr lang="en-US" sz="1400" dirty="0">
                <a:latin typeface="Gill Sans MT"/>
              </a:rPr>
              <a:t>Logistic Regression, Decision Trees and Neural Networks</a:t>
            </a:r>
            <a:endParaRPr lang="en-US" sz="1100" dirty="0">
              <a:latin typeface="Gill Sans MT" panose="020B0502020104020203" pitchFamily="34" charset="0"/>
            </a:endParaRPr>
          </a:p>
          <a:p>
            <a:r>
              <a:rPr lang="en-US" sz="1800" dirty="0">
                <a:latin typeface="Gill Sans MT"/>
              </a:rPr>
              <a:t>Feature Importance</a:t>
            </a:r>
            <a:endParaRPr lang="en-US" sz="1800" dirty="0">
              <a:latin typeface="Gill Sans MT" panose="020B0502020104020203" pitchFamily="34" charset="0"/>
            </a:endParaRPr>
          </a:p>
          <a:p>
            <a:r>
              <a:rPr lang="en-US" sz="1800" dirty="0">
                <a:latin typeface="Gill Sans MT"/>
              </a:rPr>
              <a:t>Business Insights</a:t>
            </a:r>
            <a:endParaRPr lang="en-US" sz="1800" dirty="0">
              <a:latin typeface="Gill Sans MT" panose="020B0502020104020203" pitchFamily="34" charset="0"/>
            </a:endParaRPr>
          </a:p>
          <a:p>
            <a:r>
              <a:rPr lang="en-US" sz="1800" dirty="0">
                <a:latin typeface="Gill Sans MT"/>
              </a:rPr>
              <a:t>Recommendations</a:t>
            </a:r>
            <a:endParaRPr lang="en-US" sz="1800" dirty="0">
              <a:latin typeface="Gill Sans MT" panose="020B0502020104020203" pitchFamily="34" charset="0"/>
            </a:endParaRPr>
          </a:p>
          <a:p>
            <a:r>
              <a:rPr lang="en-US" sz="1800" dirty="0">
                <a:latin typeface="Gill Sans MT"/>
              </a:rPr>
              <a:t>Conclusion</a:t>
            </a:r>
            <a:endParaRPr lang="en-US" sz="1800" dirty="0">
              <a:latin typeface="Gill Sans MT" panose="020B0502020104020203" pitchFamily="34" charset="0"/>
            </a:endParaRPr>
          </a:p>
          <a:p>
            <a:endParaRPr lang="en-US" sz="1800" dirty="0">
              <a:latin typeface="Gill Sans MT" panose="020B0502020104020203" pitchFamily="34" charset="0"/>
            </a:endParaRPr>
          </a:p>
          <a:p>
            <a:endParaRPr lang="en-US" sz="1800" dirty="0">
              <a:latin typeface="Gill Sans MT" panose="020B05020201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2</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white line on a yellow circle&#10;&#10;Description automatically generated">
            <a:extLst>
              <a:ext uri="{FF2B5EF4-FFF2-40B4-BE49-F238E27FC236}">
                <a16:creationId xmlns:a16="http://schemas.microsoft.com/office/drawing/2014/main" id="{A8E235D1-396C-6373-2162-6A72AB534948}"/>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7445512" y="1719469"/>
            <a:ext cx="3628889" cy="3662018"/>
          </a:xfrm>
          <a:prstGeom prst="rect">
            <a:avLst/>
          </a:prstGeom>
        </p:spPr>
      </p:pic>
    </p:spTree>
    <p:extLst>
      <p:ext uri="{BB962C8B-B14F-4D97-AF65-F5344CB8AC3E}">
        <p14:creationId xmlns:p14="http://schemas.microsoft.com/office/powerpoint/2010/main" val="188077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Introduction</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60E327EA-2E97-6368-F095-88EF746F989D}"/>
              </a:ext>
            </a:extLst>
          </p:cNvPr>
          <p:cNvSpPr>
            <a:spLocks noGrp="1"/>
          </p:cNvSpPr>
          <p:nvPr>
            <p:ph idx="1"/>
          </p:nvPr>
        </p:nvSpPr>
        <p:spPr>
          <a:xfrm>
            <a:off x="363793" y="1879465"/>
            <a:ext cx="5600094" cy="4363759"/>
          </a:xfrm>
        </p:spPr>
        <p:txBody>
          <a:bodyPr vert="horz" lIns="91440" tIns="45720" rIns="91440" bIns="45720" rtlCol="0" anchor="t">
            <a:normAutofit/>
          </a:bodyPr>
          <a:lstStyle/>
          <a:p>
            <a:pPr marL="342900" indent="-342900">
              <a:buAutoNum type="arabicPeriod"/>
            </a:pPr>
            <a:r>
              <a:rPr lang="en-US" sz="1800" dirty="0">
                <a:latin typeface="Gill Sans MT"/>
              </a:rPr>
              <a:t>To predict customer churn and identify key factors contributing to churn within a telecom company.</a:t>
            </a:r>
            <a:endParaRPr lang="en-US" sz="1800" dirty="0">
              <a:latin typeface="Gill Sans MT" panose="020B0502020104020203" pitchFamily="34" charset="0"/>
            </a:endParaRPr>
          </a:p>
          <a:p>
            <a:pPr marL="342900" indent="-342900">
              <a:buAutoNum type="arabicPeriod"/>
            </a:pPr>
            <a:r>
              <a:rPr lang="en-US" sz="1800" dirty="0">
                <a:latin typeface="Gill Sans MT"/>
              </a:rPr>
              <a:t>Use data mining concepts taught in class like -</a:t>
            </a:r>
            <a:endParaRPr lang="en-US" sz="1800" dirty="0">
              <a:latin typeface="Gill Sans MT" panose="020B0502020104020203" pitchFamily="34" charset="0"/>
            </a:endParaRPr>
          </a:p>
          <a:p>
            <a:pPr marL="800100" lvl="1" indent="-342900">
              <a:buAutoNum type="arabicPeriod"/>
            </a:pPr>
            <a:r>
              <a:rPr lang="en-US" sz="1600" dirty="0">
                <a:latin typeface="Gill Sans MT"/>
              </a:rPr>
              <a:t>Logistic Regression</a:t>
            </a:r>
            <a:endParaRPr lang="en-US" sz="1600">
              <a:latin typeface="Gill Sans MT" panose="020B0502020104020203" pitchFamily="34" charset="0"/>
            </a:endParaRPr>
          </a:p>
          <a:p>
            <a:pPr marL="800100" lvl="1" indent="-342900">
              <a:buAutoNum type="arabicPeriod"/>
            </a:pPr>
            <a:r>
              <a:rPr lang="en-US" sz="1600" dirty="0">
                <a:latin typeface="Gill Sans MT"/>
              </a:rPr>
              <a:t>Decision Trees </a:t>
            </a:r>
          </a:p>
          <a:p>
            <a:pPr marL="800100" lvl="1" indent="-342900">
              <a:buAutoNum type="arabicPeriod"/>
            </a:pPr>
            <a:r>
              <a:rPr lang="en-US" sz="1600" dirty="0">
                <a:latin typeface="Gill Sans MT"/>
              </a:rPr>
              <a:t>Neural </a:t>
            </a:r>
            <a:r>
              <a:rPr lang="en-US" sz="1600">
                <a:latin typeface="Gill Sans MT"/>
              </a:rPr>
              <a:t>Networks</a:t>
            </a:r>
            <a:endParaRPr lang="en-US" sz="1600">
              <a:latin typeface="Gill Sans MT" panose="020B0502020104020203" pitchFamily="34" charset="0"/>
            </a:endParaRPr>
          </a:p>
          <a:p>
            <a:pPr marL="342900" indent="-342900">
              <a:buAutoNum type="arabicPeriod"/>
            </a:pPr>
            <a:r>
              <a:rPr lang="en-US" sz="1800" dirty="0">
                <a:latin typeface="Gill Sans MT"/>
              </a:rPr>
              <a:t>Identify the most significant factors associated with churn. </a:t>
            </a:r>
          </a:p>
          <a:p>
            <a:pPr marL="342900" indent="-342900">
              <a:buAutoNum type="arabicPeriod"/>
            </a:pPr>
            <a:r>
              <a:rPr lang="en-US" sz="1800">
                <a:latin typeface="Gill Sans MT"/>
              </a:rPr>
              <a:t>Generate visualizations in R, to digest data easily.</a:t>
            </a:r>
          </a:p>
          <a:p>
            <a:pPr marL="342900" indent="-342900">
              <a:buAutoNum type="arabicPeriod"/>
            </a:pPr>
            <a:r>
              <a:rPr lang="en-US" sz="1800" dirty="0">
                <a:latin typeface="Gill Sans MT"/>
              </a:rPr>
              <a:t>Leverage insights from the data to reduce churn and </a:t>
            </a:r>
            <a:r>
              <a:rPr lang="en-US" sz="1800">
                <a:latin typeface="Gill Sans MT"/>
              </a:rPr>
              <a:t>improve customer retention strategies.</a:t>
            </a:r>
          </a:p>
          <a:p>
            <a:pPr marL="0" indent="0">
              <a:buNone/>
            </a:pPr>
            <a:endParaRPr lang="en-US" sz="1800" dirty="0">
              <a:latin typeface="Gill Sans MT" panose="020B05020201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3</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C04AA4F-982B-1330-988F-BCADC160216E}"/>
              </a:ext>
            </a:extLst>
          </p:cNvPr>
          <p:cNvSpPr txBox="1"/>
          <p:nvPr/>
        </p:nvSpPr>
        <p:spPr>
          <a:xfrm>
            <a:off x="6220161" y="1805777"/>
            <a:ext cx="502435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Gill Sans MT"/>
                <a:ea typeface="Calibri"/>
                <a:cs typeface="Calibri"/>
              </a:rPr>
              <a:t>Why Churn Matters?</a:t>
            </a:r>
          </a:p>
          <a:p>
            <a:endParaRPr lang="en-US" dirty="0">
              <a:latin typeface="Gill Sans MT"/>
              <a:ea typeface="Calibri"/>
              <a:cs typeface="Calibri"/>
            </a:endParaRPr>
          </a:p>
          <a:p>
            <a:r>
              <a:rPr lang="en-US" dirty="0">
                <a:latin typeface="Gill Sans MT"/>
                <a:ea typeface="Calibri"/>
                <a:cs typeface="Calibri"/>
              </a:rPr>
              <a:t>Churn matters because it induces:</a:t>
            </a:r>
            <a:endParaRPr lang="en-US" dirty="0"/>
          </a:p>
          <a:p>
            <a:pPr lvl="1"/>
            <a:endParaRPr lang="en-US" dirty="0">
              <a:latin typeface="Gill Sans MT"/>
              <a:ea typeface="Calibri"/>
              <a:cs typeface="Calibri"/>
            </a:endParaRPr>
          </a:p>
          <a:p>
            <a:pPr marL="800100" lvl="1" indent="-342900">
              <a:buAutoNum type="arabicPeriod"/>
            </a:pPr>
            <a:r>
              <a:rPr lang="en-US" dirty="0">
                <a:latin typeface="Gill Sans MT"/>
                <a:ea typeface="Calibri"/>
                <a:cs typeface="Calibri"/>
              </a:rPr>
              <a:t>Loss of recurring revenue streams.</a:t>
            </a:r>
            <a:endParaRPr lang="en-US">
              <a:ea typeface="Calibri"/>
              <a:cs typeface="Calibri"/>
            </a:endParaRPr>
          </a:p>
          <a:p>
            <a:pPr marL="800100" lvl="1" indent="-342900">
              <a:buAutoNum type="arabicPeriod"/>
            </a:pPr>
            <a:r>
              <a:rPr lang="en-US" dirty="0">
                <a:latin typeface="Gill Sans MT"/>
                <a:ea typeface="Calibri"/>
                <a:cs typeface="Calibri"/>
              </a:rPr>
              <a:t>Increased acquisition costs for new customers.</a:t>
            </a:r>
            <a:endParaRPr lang="en-US" dirty="0">
              <a:ea typeface="Calibri" panose="020F0502020204030204"/>
              <a:cs typeface="Calibri" panose="020F0502020204030204"/>
            </a:endParaRPr>
          </a:p>
          <a:p>
            <a:pPr marL="800100" lvl="1" indent="-342900">
              <a:buAutoNum type="arabicPeriod"/>
            </a:pPr>
            <a:r>
              <a:rPr lang="en-US" dirty="0">
                <a:latin typeface="Gill Sans MT"/>
                <a:ea typeface="Calibri"/>
                <a:cs typeface="Calibri"/>
              </a:rPr>
              <a:t>Reduced customer lifetime value (CLV).</a:t>
            </a:r>
            <a:endParaRPr lang="en-US" dirty="0">
              <a:ea typeface="Calibri" panose="020F0502020204030204"/>
              <a:cs typeface="Calibri" panose="020F0502020204030204"/>
            </a:endParaRPr>
          </a:p>
          <a:p>
            <a:pPr marL="800100" lvl="1" indent="-342900">
              <a:buAutoNum type="arabicPeriod"/>
            </a:pPr>
            <a:r>
              <a:rPr lang="en-US" dirty="0">
                <a:latin typeface="Gill Sans MT"/>
                <a:ea typeface="Calibri"/>
                <a:cs typeface="Calibri"/>
              </a:rPr>
              <a:t>Potential harm to brand reputation due to dissatisfaction.</a:t>
            </a:r>
            <a:endParaRPr lang="en-US" dirty="0">
              <a:ea typeface="Calibri" panose="020F0502020204030204"/>
              <a:cs typeface="Calibri" panose="020F0502020204030204"/>
            </a:endParaRPr>
          </a:p>
          <a:p>
            <a:endParaRPr lang="en-US" dirty="0">
              <a:latin typeface="Gill Sans MT"/>
              <a:ea typeface="Calibri"/>
              <a:cs typeface="Calibri"/>
            </a:endParaRPr>
          </a:p>
          <a:p>
            <a:endParaRPr lang="en-US" dirty="0">
              <a:latin typeface="Gill Sans MT"/>
              <a:ea typeface="Calibri"/>
              <a:cs typeface="Calibri"/>
            </a:endParaRPr>
          </a:p>
          <a:p>
            <a:endParaRPr lang="en-US" dirty="0">
              <a:latin typeface="Gill Sans MT"/>
              <a:ea typeface="Calibri"/>
              <a:cs typeface="Calibri"/>
            </a:endParaRPr>
          </a:p>
          <a:p>
            <a:endParaRPr lang="en-US" dirty="0">
              <a:latin typeface="Gill Sans MT"/>
              <a:ea typeface="Calibri"/>
              <a:cs typeface="Calibri"/>
            </a:endParaRPr>
          </a:p>
          <a:p>
            <a:endParaRPr lang="en-US" dirty="0">
              <a:ea typeface="Calibri"/>
              <a:cs typeface="Calibri"/>
            </a:endParaRPr>
          </a:p>
        </p:txBody>
      </p:sp>
      <p:sp>
        <p:nvSpPr>
          <p:cNvPr id="19" name="TextBox 18">
            <a:extLst>
              <a:ext uri="{FF2B5EF4-FFF2-40B4-BE49-F238E27FC236}">
                <a16:creationId xmlns:a16="http://schemas.microsoft.com/office/drawing/2014/main" id="{C165EBB3-FEC7-616C-9DCD-B01BDBC8F627}"/>
              </a:ext>
            </a:extLst>
          </p:cNvPr>
          <p:cNvSpPr txBox="1"/>
          <p:nvPr/>
        </p:nvSpPr>
        <p:spPr>
          <a:xfrm>
            <a:off x="368934" y="1320702"/>
            <a:ext cx="502435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2"/>
                </a:solidFill>
                <a:latin typeface="Gill Sans MT"/>
                <a:ea typeface="Calibri"/>
                <a:cs typeface="Calibri"/>
              </a:rPr>
              <a:t>Objective</a:t>
            </a:r>
          </a:p>
        </p:txBody>
      </p:sp>
      <p:sp>
        <p:nvSpPr>
          <p:cNvPr id="20" name="TextBox 19">
            <a:extLst>
              <a:ext uri="{FF2B5EF4-FFF2-40B4-BE49-F238E27FC236}">
                <a16:creationId xmlns:a16="http://schemas.microsoft.com/office/drawing/2014/main" id="{45AEBB60-6DD4-B0D6-A9FB-809A616D0016}"/>
              </a:ext>
            </a:extLst>
          </p:cNvPr>
          <p:cNvSpPr txBox="1"/>
          <p:nvPr/>
        </p:nvSpPr>
        <p:spPr>
          <a:xfrm>
            <a:off x="6221977" y="1320702"/>
            <a:ext cx="502435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2"/>
                </a:solidFill>
                <a:latin typeface="Gill Sans MT"/>
                <a:ea typeface="Calibri"/>
                <a:cs typeface="Calibri"/>
              </a:rPr>
              <a:t>Business Problem Statement</a:t>
            </a:r>
          </a:p>
        </p:txBody>
      </p:sp>
      <p:sp>
        <p:nvSpPr>
          <p:cNvPr id="21" name="Rectangle 20">
            <a:extLst>
              <a:ext uri="{FF2B5EF4-FFF2-40B4-BE49-F238E27FC236}">
                <a16:creationId xmlns:a16="http://schemas.microsoft.com/office/drawing/2014/main" id="{56F79BDE-F5D4-3A36-95DC-2ABC8015B77C}"/>
              </a:ext>
            </a:extLst>
          </p:cNvPr>
          <p:cNvSpPr/>
          <p:nvPr/>
        </p:nvSpPr>
        <p:spPr>
          <a:xfrm rot="5400000" flipV="1">
            <a:off x="3573557" y="3727431"/>
            <a:ext cx="4846206" cy="3052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93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Data Overview</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60E327EA-2E97-6368-F095-88EF746F989D}"/>
              </a:ext>
            </a:extLst>
          </p:cNvPr>
          <p:cNvSpPr>
            <a:spLocks noGrp="1"/>
          </p:cNvSpPr>
          <p:nvPr>
            <p:ph idx="1"/>
          </p:nvPr>
        </p:nvSpPr>
        <p:spPr>
          <a:xfrm>
            <a:off x="363793" y="1197748"/>
            <a:ext cx="6047570" cy="2796486"/>
          </a:xfrm>
        </p:spPr>
        <p:txBody>
          <a:bodyPr vert="horz" lIns="91440" tIns="45720" rIns="91440" bIns="45720" rtlCol="0" anchor="t">
            <a:noAutofit/>
          </a:bodyPr>
          <a:lstStyle/>
          <a:p>
            <a:pPr marL="0" indent="0" algn="just">
              <a:lnSpc>
                <a:spcPct val="110000"/>
              </a:lnSpc>
              <a:buNone/>
            </a:pPr>
            <a:r>
              <a:rPr lang="en-US" sz="1500" dirty="0">
                <a:latin typeface="Gill Sans MT"/>
              </a:rPr>
              <a:t>This dataset is from a telecom company. It contains customer information and usage data.  The dataset has 3,334 entries &amp; 11 Column</a:t>
            </a:r>
            <a:endParaRPr lang="en-US" sz="1500">
              <a:latin typeface="Gill Sans MT"/>
              <a:ea typeface="Calibri"/>
              <a:cs typeface="Calibri"/>
            </a:endParaRPr>
          </a:p>
          <a:p>
            <a:pPr marL="0" indent="0">
              <a:lnSpc>
                <a:spcPct val="110000"/>
              </a:lnSpc>
              <a:buNone/>
            </a:pPr>
            <a:r>
              <a:rPr lang="en-US" sz="1500" dirty="0">
                <a:latin typeface="Gill Sans MT"/>
              </a:rPr>
              <a:t>Below are some of the main variables we’ll be focusing on: </a:t>
            </a:r>
            <a:endParaRPr lang="en-US" sz="1500">
              <a:latin typeface="Gill Sans MT"/>
              <a:ea typeface="Calibri"/>
              <a:cs typeface="Calibri"/>
            </a:endParaRPr>
          </a:p>
          <a:p>
            <a:pPr marL="285750" indent="-285750">
              <a:lnSpc>
                <a:spcPct val="110000"/>
              </a:lnSpc>
            </a:pPr>
            <a:r>
              <a:rPr lang="en-US" sz="1500" dirty="0">
                <a:latin typeface="Gill Sans MT"/>
              </a:rPr>
              <a:t>Churn: Indicates if the customer left the company or stayed. </a:t>
            </a:r>
            <a:endParaRPr lang="en-US" sz="1500">
              <a:latin typeface="Gill Sans MT"/>
              <a:ea typeface="Calibri"/>
              <a:cs typeface="Calibri"/>
            </a:endParaRPr>
          </a:p>
          <a:p>
            <a:pPr marL="285750" indent="-285750">
              <a:lnSpc>
                <a:spcPct val="110000"/>
              </a:lnSpc>
            </a:pPr>
            <a:r>
              <a:rPr lang="en-US" sz="1500" err="1">
                <a:latin typeface="Gill Sans MT"/>
              </a:rPr>
              <a:t>AccountWeeks</a:t>
            </a:r>
            <a:r>
              <a:rPr lang="en-US" sz="1500" dirty="0">
                <a:latin typeface="Gill Sans MT"/>
              </a:rPr>
              <a:t>: Number of weeks the customer has had an account. </a:t>
            </a:r>
            <a:endParaRPr lang="en-US" sz="1500">
              <a:latin typeface="Gill Sans MT"/>
              <a:ea typeface="Calibri"/>
              <a:cs typeface="Calibri"/>
            </a:endParaRPr>
          </a:p>
          <a:p>
            <a:pPr marL="285750" indent="-285750">
              <a:lnSpc>
                <a:spcPct val="110000"/>
              </a:lnSpc>
            </a:pPr>
            <a:r>
              <a:rPr lang="en-US" sz="1500" err="1">
                <a:latin typeface="Gill Sans MT"/>
              </a:rPr>
              <a:t>ContractRenewal</a:t>
            </a:r>
            <a:r>
              <a:rPr lang="en-US" sz="1500" dirty="0">
                <a:latin typeface="Gill Sans MT"/>
              </a:rPr>
              <a:t>: Shows whether the customer recently renewed their contract. </a:t>
            </a:r>
            <a:endParaRPr lang="en-US" sz="1500">
              <a:latin typeface="Gill Sans MT"/>
              <a:ea typeface="Calibri"/>
              <a:cs typeface="Calibri"/>
            </a:endParaRPr>
          </a:p>
          <a:p>
            <a:pPr marL="285750" indent="-285750">
              <a:lnSpc>
                <a:spcPct val="110000"/>
              </a:lnSpc>
            </a:pPr>
            <a:r>
              <a:rPr lang="en-US" sz="1500" err="1">
                <a:latin typeface="Gill Sans MT"/>
              </a:rPr>
              <a:t>DataPlan</a:t>
            </a:r>
            <a:r>
              <a:rPr lang="en-US" sz="1500" dirty="0">
                <a:latin typeface="Gill Sans MT"/>
              </a:rPr>
              <a:t>: Whether the customer has a data plan. </a:t>
            </a:r>
            <a:endParaRPr lang="en-US" sz="1500">
              <a:latin typeface="Gill Sans MT"/>
              <a:ea typeface="Calibri"/>
              <a:cs typeface="Calibri"/>
            </a:endParaRPr>
          </a:p>
          <a:p>
            <a:pPr marL="0" indent="0">
              <a:lnSpc>
                <a:spcPct val="110000"/>
              </a:lnSpc>
              <a:buNone/>
            </a:pPr>
            <a:endParaRPr lang="en-US" sz="1700" dirty="0">
              <a:latin typeface="Gill Sans MT"/>
              <a:ea typeface="Calibri"/>
              <a:cs typeface="Calibri"/>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4</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table">
            <a:extLst>
              <a:ext uri="{FF2B5EF4-FFF2-40B4-BE49-F238E27FC236}">
                <a16:creationId xmlns:a16="http://schemas.microsoft.com/office/drawing/2014/main" id="{9625563D-C4EC-D8ED-2617-9EDC11A7734B}"/>
              </a:ext>
            </a:extLst>
          </p:cNvPr>
          <p:cNvPicPr>
            <a:picLocks noChangeAspect="1"/>
          </p:cNvPicPr>
          <p:nvPr/>
        </p:nvPicPr>
        <p:blipFill>
          <a:blip r:embed="rId3"/>
          <a:stretch>
            <a:fillRect/>
          </a:stretch>
        </p:blipFill>
        <p:spPr>
          <a:xfrm>
            <a:off x="216243" y="4116519"/>
            <a:ext cx="11821298" cy="2229015"/>
          </a:xfrm>
          <a:prstGeom prst="rect">
            <a:avLst/>
          </a:prstGeom>
        </p:spPr>
      </p:pic>
      <p:sp>
        <p:nvSpPr>
          <p:cNvPr id="16" name="TextBox 15">
            <a:extLst>
              <a:ext uri="{FF2B5EF4-FFF2-40B4-BE49-F238E27FC236}">
                <a16:creationId xmlns:a16="http://schemas.microsoft.com/office/drawing/2014/main" id="{67867874-B978-AE15-C49A-38AADFC4F17D}"/>
              </a:ext>
            </a:extLst>
          </p:cNvPr>
          <p:cNvSpPr txBox="1"/>
          <p:nvPr/>
        </p:nvSpPr>
        <p:spPr>
          <a:xfrm>
            <a:off x="6417568" y="1200705"/>
            <a:ext cx="5589494" cy="28754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Arial"/>
              <a:buChar char="•"/>
            </a:pPr>
            <a:r>
              <a:rPr lang="en-US" sz="1500" dirty="0" err="1">
                <a:latin typeface="Gill Sans MT"/>
              </a:rPr>
              <a:t>DataUsage</a:t>
            </a:r>
            <a:r>
              <a:rPr lang="en-US" sz="1500" dirty="0">
                <a:latin typeface="Gill Sans MT"/>
              </a:rPr>
              <a:t>: Amount of data used by the customer. </a:t>
            </a:r>
          </a:p>
          <a:p>
            <a:pPr marL="285750" indent="-285750">
              <a:lnSpc>
                <a:spcPct val="110000"/>
              </a:lnSpc>
              <a:spcBef>
                <a:spcPts val="1000"/>
              </a:spcBef>
              <a:buFont typeface="Arial"/>
              <a:buChar char="•"/>
            </a:pPr>
            <a:r>
              <a:rPr lang="en-US" sz="1500" dirty="0" err="1">
                <a:latin typeface="Gill Sans MT"/>
              </a:rPr>
              <a:t>CustServCalls</a:t>
            </a:r>
            <a:r>
              <a:rPr lang="en-US" sz="1500" dirty="0">
                <a:latin typeface="Gill Sans MT"/>
              </a:rPr>
              <a:t>: Number of times the customer contacted customer service. </a:t>
            </a:r>
            <a:endParaRPr lang="en-US" sz="1500">
              <a:latin typeface="Gill Sans MT"/>
            </a:endParaRPr>
          </a:p>
          <a:p>
            <a:pPr marL="285750" indent="-285750">
              <a:lnSpc>
                <a:spcPct val="110000"/>
              </a:lnSpc>
              <a:spcBef>
                <a:spcPts val="1000"/>
              </a:spcBef>
              <a:buFont typeface="Arial"/>
              <a:buChar char="•"/>
            </a:pPr>
            <a:r>
              <a:rPr lang="en-US" sz="1500" dirty="0" err="1">
                <a:latin typeface="Gill Sans MT"/>
              </a:rPr>
              <a:t>DayMins</a:t>
            </a:r>
            <a:r>
              <a:rPr lang="en-US" sz="1500" dirty="0">
                <a:latin typeface="Gill Sans MT"/>
              </a:rPr>
              <a:t>: Total minutes used during the day. </a:t>
            </a:r>
          </a:p>
          <a:p>
            <a:pPr marL="285750" indent="-285750">
              <a:lnSpc>
                <a:spcPct val="110000"/>
              </a:lnSpc>
              <a:spcBef>
                <a:spcPts val="1000"/>
              </a:spcBef>
              <a:buFont typeface="Arial"/>
              <a:buChar char="•"/>
            </a:pPr>
            <a:r>
              <a:rPr lang="en-US" sz="1500" dirty="0" err="1">
                <a:latin typeface="Gill Sans MT"/>
              </a:rPr>
              <a:t>DayCalls</a:t>
            </a:r>
            <a:r>
              <a:rPr lang="en-US" sz="1500" dirty="0">
                <a:latin typeface="Gill Sans MT"/>
              </a:rPr>
              <a:t>: Number of calls made during the day. </a:t>
            </a:r>
          </a:p>
          <a:p>
            <a:pPr marL="285750" indent="-285750">
              <a:lnSpc>
                <a:spcPct val="110000"/>
              </a:lnSpc>
              <a:spcBef>
                <a:spcPts val="1000"/>
              </a:spcBef>
              <a:buFont typeface="Arial"/>
              <a:buChar char="•"/>
            </a:pPr>
            <a:r>
              <a:rPr lang="en-US" sz="1500" dirty="0" err="1">
                <a:latin typeface="Gill Sans MT"/>
              </a:rPr>
              <a:t>MonthlyCharge</a:t>
            </a:r>
            <a:r>
              <a:rPr lang="en-US" sz="1500" dirty="0">
                <a:latin typeface="Gill Sans MT"/>
              </a:rPr>
              <a:t>: The customer’s monthly charge. </a:t>
            </a:r>
          </a:p>
          <a:p>
            <a:pPr marL="285750" indent="-285750">
              <a:lnSpc>
                <a:spcPct val="110000"/>
              </a:lnSpc>
              <a:spcBef>
                <a:spcPts val="1000"/>
              </a:spcBef>
              <a:buFont typeface="Arial"/>
              <a:buChar char="•"/>
            </a:pPr>
            <a:r>
              <a:rPr lang="en-US" sz="1500" dirty="0" err="1">
                <a:latin typeface="Gill Sans MT"/>
              </a:rPr>
              <a:t>OverageFee</a:t>
            </a:r>
            <a:r>
              <a:rPr lang="en-US" sz="1500" dirty="0">
                <a:latin typeface="Gill Sans MT"/>
              </a:rPr>
              <a:t>: Charges for usage over the customer’s data plan. </a:t>
            </a:r>
          </a:p>
          <a:p>
            <a:pPr marL="285750" indent="-285750">
              <a:lnSpc>
                <a:spcPct val="110000"/>
              </a:lnSpc>
              <a:spcBef>
                <a:spcPts val="1000"/>
              </a:spcBef>
              <a:buFont typeface="Arial"/>
              <a:buChar char="•"/>
            </a:pPr>
            <a:r>
              <a:rPr lang="en-US" sz="1500" dirty="0" err="1">
                <a:latin typeface="Gill Sans MT"/>
              </a:rPr>
              <a:t>RoamMins</a:t>
            </a:r>
            <a:r>
              <a:rPr lang="en-US" sz="1500" dirty="0">
                <a:latin typeface="Gill Sans MT"/>
              </a:rPr>
              <a:t>: Minutes spent on roaming. </a:t>
            </a:r>
          </a:p>
        </p:txBody>
      </p:sp>
    </p:spTree>
    <p:extLst>
      <p:ext uri="{BB962C8B-B14F-4D97-AF65-F5344CB8AC3E}">
        <p14:creationId xmlns:p14="http://schemas.microsoft.com/office/powerpoint/2010/main" val="215274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Steps of the Project</a:t>
            </a:r>
            <a:endParaRPr lang="en-US" dirty="0"/>
          </a:p>
        </p:txBody>
      </p:sp>
      <p:sp>
        <p:nvSpPr>
          <p:cNvPr id="3" name="Content Placeholder 2">
            <a:extLst>
              <a:ext uri="{FF2B5EF4-FFF2-40B4-BE49-F238E27FC236}">
                <a16:creationId xmlns:a16="http://schemas.microsoft.com/office/drawing/2014/main" id="{60E327EA-2E97-6368-F095-88EF746F989D}"/>
              </a:ext>
            </a:extLst>
          </p:cNvPr>
          <p:cNvSpPr>
            <a:spLocks noGrp="1"/>
          </p:cNvSpPr>
          <p:nvPr>
            <p:ph idx="1"/>
          </p:nvPr>
        </p:nvSpPr>
        <p:spPr>
          <a:xfrm>
            <a:off x="363793" y="2805022"/>
            <a:ext cx="3442354" cy="1820036"/>
          </a:xfrm>
          <a:ln>
            <a:solidFill>
              <a:schemeClr val="accent2">
                <a:lumMod val="40000"/>
                <a:lumOff val="60000"/>
              </a:schemeClr>
            </a:solidFill>
          </a:ln>
        </p:spPr>
        <p:txBody>
          <a:bodyPr vert="horz" lIns="91440" tIns="45720" rIns="91440" bIns="45720" rtlCol="0" anchor="t">
            <a:normAutofit/>
          </a:bodyPr>
          <a:lstStyle/>
          <a:p>
            <a:pPr marL="285750" indent="-285750" algn="just">
              <a:lnSpc>
                <a:spcPct val="110000"/>
              </a:lnSpc>
            </a:pPr>
            <a:r>
              <a:rPr lang="en-US" sz="1800">
                <a:latin typeface="Gill Sans MT"/>
                <a:ea typeface="Calibri"/>
                <a:cs typeface="Calibri"/>
              </a:rPr>
              <a:t>Loading the Dataset</a:t>
            </a:r>
            <a:endParaRPr lang="en-US"/>
          </a:p>
          <a:p>
            <a:pPr marL="285750" indent="-285750" algn="just">
              <a:lnSpc>
                <a:spcPct val="110000"/>
              </a:lnSpc>
            </a:pPr>
            <a:r>
              <a:rPr lang="en-US" sz="1800">
                <a:latin typeface="Gill Sans MT"/>
                <a:ea typeface="Calibri"/>
                <a:cs typeface="Calibri"/>
              </a:rPr>
              <a:t>Handling Missing Data</a:t>
            </a:r>
          </a:p>
          <a:p>
            <a:pPr marL="285750" indent="-285750" algn="just">
              <a:lnSpc>
                <a:spcPct val="110000"/>
              </a:lnSpc>
            </a:pPr>
            <a:r>
              <a:rPr lang="en-US" sz="1800" dirty="0">
                <a:latin typeface="Gill Sans MT"/>
                <a:ea typeface="Calibri"/>
                <a:cs typeface="Calibri"/>
              </a:rPr>
              <a:t>Data Type Conversion</a:t>
            </a:r>
            <a:endParaRPr lang="en-US">
              <a:ea typeface="Calibri" panose="020F0502020204030204"/>
              <a:cs typeface="Calibri" panose="020F0502020204030204"/>
            </a:endParaRPr>
          </a:p>
          <a:p>
            <a:pPr marL="285750" indent="-285750" algn="just">
              <a:lnSpc>
                <a:spcPct val="110000"/>
              </a:lnSpc>
            </a:pPr>
            <a:r>
              <a:rPr lang="en-US" sz="1800">
                <a:latin typeface="Gill Sans MT"/>
                <a:ea typeface="Calibri"/>
                <a:cs typeface="Calibri"/>
              </a:rPr>
              <a:t>Data Normalization</a:t>
            </a:r>
            <a:endParaRPr lang="en-US">
              <a:ea typeface="Calibri" panose="020F0502020204030204"/>
              <a:cs typeface="Calibri" panose="020F0502020204030204"/>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5</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BF9A14-18DB-094B-735C-A75BDA96778D}"/>
              </a:ext>
            </a:extLst>
          </p:cNvPr>
          <p:cNvSpPr/>
          <p:nvPr/>
        </p:nvSpPr>
        <p:spPr>
          <a:xfrm>
            <a:off x="360976" y="2091661"/>
            <a:ext cx="2967262" cy="46924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accent2"/>
                </a:solidFill>
                <a:ea typeface="Calibri"/>
                <a:cs typeface="Calibri"/>
              </a:rPr>
              <a:t>Data Preprocessing</a:t>
            </a:r>
            <a:endParaRPr lang="en-US" b="1">
              <a:solidFill>
                <a:schemeClr val="accent2"/>
              </a:solidFill>
              <a:ea typeface="Calibri"/>
              <a:cs typeface="Calibri"/>
            </a:endParaRPr>
          </a:p>
        </p:txBody>
      </p:sp>
      <p:sp>
        <p:nvSpPr>
          <p:cNvPr id="16" name="Rectangle 15">
            <a:extLst>
              <a:ext uri="{FF2B5EF4-FFF2-40B4-BE49-F238E27FC236}">
                <a16:creationId xmlns:a16="http://schemas.microsoft.com/office/drawing/2014/main" id="{90A169C6-6A4E-2972-7266-50E3C13372E0}"/>
              </a:ext>
            </a:extLst>
          </p:cNvPr>
          <p:cNvSpPr/>
          <p:nvPr/>
        </p:nvSpPr>
        <p:spPr>
          <a:xfrm>
            <a:off x="4613760" y="2091661"/>
            <a:ext cx="2967262" cy="46924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accent2"/>
                </a:solidFill>
                <a:ea typeface="Calibri"/>
                <a:cs typeface="Calibri"/>
              </a:rPr>
              <a:t>Exploratory Data Analysis</a:t>
            </a:r>
          </a:p>
        </p:txBody>
      </p:sp>
      <p:sp>
        <p:nvSpPr>
          <p:cNvPr id="17" name="Rectangle 16">
            <a:extLst>
              <a:ext uri="{FF2B5EF4-FFF2-40B4-BE49-F238E27FC236}">
                <a16:creationId xmlns:a16="http://schemas.microsoft.com/office/drawing/2014/main" id="{FE495F77-A761-75D2-CCBA-7FA4F5B32E72}"/>
              </a:ext>
            </a:extLst>
          </p:cNvPr>
          <p:cNvSpPr/>
          <p:nvPr/>
        </p:nvSpPr>
        <p:spPr>
          <a:xfrm>
            <a:off x="8876840" y="2091661"/>
            <a:ext cx="2967262" cy="46924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accent2"/>
                </a:solidFill>
                <a:ea typeface="Calibri"/>
                <a:cs typeface="Calibri"/>
              </a:rPr>
              <a:t>Modelling Processes</a:t>
            </a:r>
          </a:p>
        </p:txBody>
      </p:sp>
      <p:cxnSp>
        <p:nvCxnSpPr>
          <p:cNvPr id="18" name="Straight Arrow Connector 17">
            <a:extLst>
              <a:ext uri="{FF2B5EF4-FFF2-40B4-BE49-F238E27FC236}">
                <a16:creationId xmlns:a16="http://schemas.microsoft.com/office/drawing/2014/main" id="{637D7FAF-B09F-E525-D2E9-BBDC16B23C3A}"/>
              </a:ext>
            </a:extLst>
          </p:cNvPr>
          <p:cNvCxnSpPr/>
          <p:nvPr/>
        </p:nvCxnSpPr>
        <p:spPr>
          <a:xfrm>
            <a:off x="3535972" y="2319273"/>
            <a:ext cx="856105" cy="35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874394E8-632A-0C4B-54AB-AAB083A98F58}"/>
              </a:ext>
            </a:extLst>
          </p:cNvPr>
          <p:cNvCxnSpPr>
            <a:cxnSpLocks/>
          </p:cNvCxnSpPr>
          <p:nvPr/>
        </p:nvCxnSpPr>
        <p:spPr>
          <a:xfrm>
            <a:off x="7778458" y="2329570"/>
            <a:ext cx="856105" cy="35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Content Placeholder 2">
            <a:extLst>
              <a:ext uri="{FF2B5EF4-FFF2-40B4-BE49-F238E27FC236}">
                <a16:creationId xmlns:a16="http://schemas.microsoft.com/office/drawing/2014/main" id="{4F1624D6-2173-DDB8-C80D-7EB7C7FAADC6}"/>
              </a:ext>
            </a:extLst>
          </p:cNvPr>
          <p:cNvSpPr txBox="1">
            <a:spLocks/>
          </p:cNvSpPr>
          <p:nvPr/>
        </p:nvSpPr>
        <p:spPr>
          <a:xfrm>
            <a:off x="4380663" y="2802963"/>
            <a:ext cx="3409224" cy="2184471"/>
          </a:xfrm>
          <a:prstGeom prst="rect">
            <a:avLst/>
          </a:prstGeom>
          <a:ln>
            <a:solidFill>
              <a:schemeClr val="accent2">
                <a:lumMod val="40000"/>
                <a:lumOff val="60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pPr>
            <a:r>
              <a:rPr lang="en-US" sz="1800" dirty="0">
                <a:latin typeface="Gill Sans MT"/>
                <a:ea typeface="Calibri"/>
                <a:cs typeface="Calibri"/>
              </a:rPr>
              <a:t>Summary Statistics </a:t>
            </a:r>
            <a:endParaRPr lang="en-US"/>
          </a:p>
          <a:p>
            <a:pPr marL="285750" indent="-285750" algn="just">
              <a:lnSpc>
                <a:spcPct val="110000"/>
              </a:lnSpc>
            </a:pPr>
            <a:r>
              <a:rPr lang="en-US" sz="1800" dirty="0">
                <a:latin typeface="Gill Sans MT"/>
                <a:ea typeface="Calibri"/>
                <a:cs typeface="Calibri"/>
              </a:rPr>
              <a:t>Bar Charts</a:t>
            </a:r>
          </a:p>
          <a:p>
            <a:pPr marL="285750" indent="-285750" algn="just">
              <a:lnSpc>
                <a:spcPct val="110000"/>
              </a:lnSpc>
            </a:pPr>
            <a:r>
              <a:rPr lang="en-US" sz="1800" dirty="0">
                <a:latin typeface="Gill Sans MT"/>
                <a:ea typeface="Calibri"/>
                <a:cs typeface="Calibri"/>
              </a:rPr>
              <a:t>Scatterplots</a:t>
            </a:r>
          </a:p>
          <a:p>
            <a:pPr marL="285750" indent="-285750" algn="just">
              <a:lnSpc>
                <a:spcPct val="110000"/>
              </a:lnSpc>
            </a:pPr>
            <a:r>
              <a:rPr lang="en-US" sz="1800" dirty="0">
                <a:latin typeface="Gill Sans MT"/>
                <a:ea typeface="Calibri"/>
                <a:cs typeface="Calibri"/>
              </a:rPr>
              <a:t>Density Plots</a:t>
            </a:r>
          </a:p>
          <a:p>
            <a:pPr marL="285750" indent="-285750" algn="just">
              <a:lnSpc>
                <a:spcPct val="110000"/>
              </a:lnSpc>
            </a:pPr>
            <a:r>
              <a:rPr lang="en-US" sz="1800" dirty="0">
                <a:latin typeface="Gill Sans MT"/>
                <a:ea typeface="Calibri"/>
                <a:cs typeface="Calibri"/>
              </a:rPr>
              <a:t>Histograms</a:t>
            </a:r>
          </a:p>
        </p:txBody>
      </p:sp>
      <p:sp>
        <p:nvSpPr>
          <p:cNvPr id="23" name="Content Placeholder 2">
            <a:extLst>
              <a:ext uri="{FF2B5EF4-FFF2-40B4-BE49-F238E27FC236}">
                <a16:creationId xmlns:a16="http://schemas.microsoft.com/office/drawing/2014/main" id="{A240510C-A7C2-EB5C-6DD2-B2F6EEF24EA7}"/>
              </a:ext>
            </a:extLst>
          </p:cNvPr>
          <p:cNvSpPr txBox="1">
            <a:spLocks/>
          </p:cNvSpPr>
          <p:nvPr/>
        </p:nvSpPr>
        <p:spPr>
          <a:xfrm>
            <a:off x="8337663" y="2802963"/>
            <a:ext cx="3497571" cy="1831080"/>
          </a:xfrm>
          <a:prstGeom prst="rect">
            <a:avLst/>
          </a:prstGeom>
          <a:ln>
            <a:solidFill>
              <a:schemeClr val="accent2">
                <a:lumMod val="40000"/>
                <a:lumOff val="60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pPr>
            <a:r>
              <a:rPr lang="en-US" sz="1800" dirty="0">
                <a:latin typeface="Gill Sans MT"/>
                <a:ea typeface="Calibri"/>
                <a:cs typeface="Calibri"/>
              </a:rPr>
              <a:t>Splitting Data</a:t>
            </a:r>
            <a:endParaRPr lang="en-US" dirty="0"/>
          </a:p>
          <a:p>
            <a:pPr marL="285750" indent="-285750" algn="just">
              <a:lnSpc>
                <a:spcPct val="110000"/>
              </a:lnSpc>
            </a:pPr>
            <a:r>
              <a:rPr lang="en-US" sz="1800" dirty="0">
                <a:latin typeface="Gill Sans MT"/>
                <a:ea typeface="Calibri"/>
                <a:cs typeface="Calibri"/>
              </a:rPr>
              <a:t>Logistic Regression</a:t>
            </a:r>
          </a:p>
          <a:p>
            <a:pPr marL="285750" indent="-285750" algn="just">
              <a:lnSpc>
                <a:spcPct val="110000"/>
              </a:lnSpc>
            </a:pPr>
            <a:r>
              <a:rPr lang="en-US" sz="1800" dirty="0">
                <a:latin typeface="Gill Sans MT"/>
                <a:ea typeface="Calibri"/>
                <a:cs typeface="Calibri"/>
              </a:rPr>
              <a:t>Decision Trees</a:t>
            </a:r>
          </a:p>
          <a:p>
            <a:pPr marL="285750" indent="-285750" algn="just">
              <a:lnSpc>
                <a:spcPct val="110000"/>
              </a:lnSpc>
            </a:pPr>
            <a:r>
              <a:rPr lang="en-US" sz="1800" dirty="0">
                <a:latin typeface="Gill Sans MT"/>
                <a:ea typeface="Calibri"/>
                <a:cs typeface="Calibri"/>
              </a:rPr>
              <a:t>Neural Networks</a:t>
            </a:r>
          </a:p>
        </p:txBody>
      </p:sp>
    </p:spTree>
    <p:extLst>
      <p:ext uri="{BB962C8B-B14F-4D97-AF65-F5344CB8AC3E}">
        <p14:creationId xmlns:p14="http://schemas.microsoft.com/office/powerpoint/2010/main" val="271987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Exploratory Data Analysis</a:t>
            </a:r>
            <a:endParaRPr lang="en-US" sz="3200" b="1" dirty="0">
              <a:solidFill>
                <a:schemeClr val="accent2"/>
              </a:solidFill>
              <a:latin typeface="Segoe UI Black" panose="020B0A02040204020203" pitchFamily="34" charset="0"/>
              <a:ea typeface="Segoe UI Black" panose="020B0A02040204020203" pitchFamily="34" charset="0"/>
            </a:endParaRPr>
          </a:p>
        </p:txBody>
      </p:sp>
      <p:pic>
        <p:nvPicPr>
          <p:cNvPr id="12" name="Content Placeholder 11">
            <a:extLst>
              <a:ext uri="{FF2B5EF4-FFF2-40B4-BE49-F238E27FC236}">
                <a16:creationId xmlns:a16="http://schemas.microsoft.com/office/drawing/2014/main" id="{6E92FF21-F7F2-B265-3158-1D38FF12ED6D}"/>
              </a:ext>
            </a:extLst>
          </p:cNvPr>
          <p:cNvPicPr>
            <a:picLocks noGrp="1" noChangeAspect="1"/>
          </p:cNvPicPr>
          <p:nvPr>
            <p:ph idx="1"/>
          </p:nvPr>
        </p:nvPicPr>
        <p:blipFill>
          <a:blip r:embed="rId2"/>
          <a:srcRect t="-750" r="23554" b="72"/>
          <a:stretch/>
        </p:blipFill>
        <p:spPr>
          <a:xfrm>
            <a:off x="120836" y="1102846"/>
            <a:ext cx="4299851" cy="4258425"/>
          </a:xfrm>
        </p:spPr>
      </p:pic>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6</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graph of red and black dots&#10;&#10;Description automatically generated">
            <a:extLst>
              <a:ext uri="{FF2B5EF4-FFF2-40B4-BE49-F238E27FC236}">
                <a16:creationId xmlns:a16="http://schemas.microsoft.com/office/drawing/2014/main" id="{9FF4FD43-D3B0-59C4-3586-8AED77C5A315}"/>
              </a:ext>
            </a:extLst>
          </p:cNvPr>
          <p:cNvPicPr>
            <a:picLocks noChangeAspect="1"/>
          </p:cNvPicPr>
          <p:nvPr/>
        </p:nvPicPr>
        <p:blipFill>
          <a:blip r:embed="rId4"/>
          <a:srcRect t="-626" r="19646" b="7783"/>
          <a:stretch/>
        </p:blipFill>
        <p:spPr>
          <a:xfrm>
            <a:off x="5467420" y="1104886"/>
            <a:ext cx="6023267" cy="4401794"/>
          </a:xfrm>
          <a:prstGeom prst="rect">
            <a:avLst/>
          </a:prstGeom>
        </p:spPr>
      </p:pic>
      <p:pic>
        <p:nvPicPr>
          <p:cNvPr id="17" name="Picture 16">
            <a:extLst>
              <a:ext uri="{FF2B5EF4-FFF2-40B4-BE49-F238E27FC236}">
                <a16:creationId xmlns:a16="http://schemas.microsoft.com/office/drawing/2014/main" id="{FBF6342F-5D74-26A9-B36B-15B7BA950E33}"/>
              </a:ext>
            </a:extLst>
          </p:cNvPr>
          <p:cNvPicPr>
            <a:picLocks noChangeAspect="1"/>
          </p:cNvPicPr>
          <p:nvPr/>
        </p:nvPicPr>
        <p:blipFill>
          <a:blip r:embed="rId5"/>
          <a:stretch>
            <a:fillRect/>
          </a:stretch>
        </p:blipFill>
        <p:spPr>
          <a:xfrm>
            <a:off x="3929545" y="3427412"/>
            <a:ext cx="1196561" cy="743089"/>
          </a:xfrm>
          <a:prstGeom prst="rect">
            <a:avLst/>
          </a:prstGeom>
        </p:spPr>
      </p:pic>
      <p:pic>
        <p:nvPicPr>
          <p:cNvPr id="19" name="Picture 18" descr="A close-up of a sign&#10;&#10;Description automatically generated">
            <a:extLst>
              <a:ext uri="{FF2B5EF4-FFF2-40B4-BE49-F238E27FC236}">
                <a16:creationId xmlns:a16="http://schemas.microsoft.com/office/drawing/2014/main" id="{0F62F364-B8C7-4552-4688-6B8BFDAB52A1}"/>
              </a:ext>
            </a:extLst>
          </p:cNvPr>
          <p:cNvPicPr>
            <a:picLocks noChangeAspect="1"/>
          </p:cNvPicPr>
          <p:nvPr/>
        </p:nvPicPr>
        <p:blipFill>
          <a:blip r:embed="rId6"/>
          <a:stretch>
            <a:fillRect/>
          </a:stretch>
        </p:blipFill>
        <p:spPr>
          <a:xfrm>
            <a:off x="10685119" y="2793379"/>
            <a:ext cx="1379331" cy="774287"/>
          </a:xfrm>
          <a:prstGeom prst="rect">
            <a:avLst/>
          </a:prstGeom>
        </p:spPr>
      </p:pic>
      <p:sp>
        <p:nvSpPr>
          <p:cNvPr id="22" name="TextBox 21">
            <a:extLst>
              <a:ext uri="{FF2B5EF4-FFF2-40B4-BE49-F238E27FC236}">
                <a16:creationId xmlns:a16="http://schemas.microsoft.com/office/drawing/2014/main" id="{E3078F31-49E3-B3F3-4F79-E3D83C4ECF0F}"/>
              </a:ext>
            </a:extLst>
          </p:cNvPr>
          <p:cNvSpPr txBox="1"/>
          <p:nvPr/>
        </p:nvSpPr>
        <p:spPr>
          <a:xfrm>
            <a:off x="251117" y="5603295"/>
            <a:ext cx="4877795" cy="584775"/>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Gill Sans MT"/>
                <a:ea typeface="Calibri"/>
                <a:cs typeface="Calibri"/>
              </a:rPr>
              <a:t>A high churn rate (37%) of customers who did not renew their contract.</a:t>
            </a:r>
            <a:endParaRPr lang="en-US"/>
          </a:p>
        </p:txBody>
      </p:sp>
      <p:sp>
        <p:nvSpPr>
          <p:cNvPr id="23" name="TextBox 22">
            <a:extLst>
              <a:ext uri="{FF2B5EF4-FFF2-40B4-BE49-F238E27FC236}">
                <a16:creationId xmlns:a16="http://schemas.microsoft.com/office/drawing/2014/main" id="{899957F5-FE8E-2D7A-16E0-DF3EBD0E6DA4}"/>
              </a:ext>
            </a:extLst>
          </p:cNvPr>
          <p:cNvSpPr txBox="1"/>
          <p:nvPr/>
        </p:nvSpPr>
        <p:spPr>
          <a:xfrm>
            <a:off x="5463639" y="5757904"/>
            <a:ext cx="6258229" cy="584775"/>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Gill Sans MT"/>
                <a:ea typeface="Calibri"/>
                <a:cs typeface="Calibri"/>
              </a:rPr>
              <a:t>A high rate for customers who had data plan of 3-4 GB and had a monthly plan of $75+</a:t>
            </a:r>
            <a:endParaRPr lang="en-US"/>
          </a:p>
        </p:txBody>
      </p:sp>
    </p:spTree>
    <p:extLst>
      <p:ext uri="{BB962C8B-B14F-4D97-AF65-F5344CB8AC3E}">
        <p14:creationId xmlns:p14="http://schemas.microsoft.com/office/powerpoint/2010/main" val="359633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100% of Customers left who had 9 service calls</a:t>
            </a: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7</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aph of a customer service call">
            <a:extLst>
              <a:ext uri="{FF2B5EF4-FFF2-40B4-BE49-F238E27FC236}">
                <a16:creationId xmlns:a16="http://schemas.microsoft.com/office/drawing/2014/main" id="{737AAE26-E243-7F6D-42F8-9FC470A132FA}"/>
              </a:ext>
            </a:extLst>
          </p:cNvPr>
          <p:cNvPicPr>
            <a:picLocks noChangeAspect="1"/>
          </p:cNvPicPr>
          <p:nvPr/>
        </p:nvPicPr>
        <p:blipFill>
          <a:blip r:embed="rId3"/>
          <a:stretch>
            <a:fillRect/>
          </a:stretch>
        </p:blipFill>
        <p:spPr>
          <a:xfrm>
            <a:off x="360293" y="1450836"/>
            <a:ext cx="6678545" cy="4442240"/>
          </a:xfrm>
          <a:prstGeom prst="rect">
            <a:avLst/>
          </a:prstGeom>
        </p:spPr>
      </p:pic>
      <p:sp>
        <p:nvSpPr>
          <p:cNvPr id="17" name="TextBox 16">
            <a:extLst>
              <a:ext uri="{FF2B5EF4-FFF2-40B4-BE49-F238E27FC236}">
                <a16:creationId xmlns:a16="http://schemas.microsoft.com/office/drawing/2014/main" id="{338ABF7E-ED85-1615-493A-417669015304}"/>
              </a:ext>
            </a:extLst>
          </p:cNvPr>
          <p:cNvSpPr txBox="1"/>
          <p:nvPr/>
        </p:nvSpPr>
        <p:spPr>
          <a:xfrm>
            <a:off x="7164334" y="2069383"/>
            <a:ext cx="4877795" cy="255454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Gill Sans MT"/>
                <a:ea typeface="Calibri"/>
                <a:cs typeface="Calibri"/>
              </a:rPr>
              <a:t>As the service calls increases, the likeliness that the customer would leave also increases.</a:t>
            </a:r>
          </a:p>
          <a:p>
            <a:pPr marL="285750" indent="-285750">
              <a:buFont typeface="Arial"/>
              <a:buChar char="•"/>
            </a:pPr>
            <a:r>
              <a:rPr lang="en-US" sz="1600" dirty="0">
                <a:latin typeface="Gill Sans MT"/>
                <a:ea typeface="Calibri"/>
                <a:cs typeface="Calibri"/>
              </a:rPr>
              <a:t>Customers who received 9 service calls had a 100% churn rate.</a:t>
            </a:r>
          </a:p>
          <a:p>
            <a:pPr marL="285750" indent="-285750">
              <a:buFont typeface="Arial"/>
              <a:buChar char="•"/>
            </a:pPr>
            <a:r>
              <a:rPr lang="en-US" sz="1600" dirty="0">
                <a:latin typeface="Gill Sans MT"/>
                <a:ea typeface="Calibri"/>
                <a:cs typeface="Calibri"/>
              </a:rPr>
              <a:t>Significant Churn After 4+ Calls.</a:t>
            </a:r>
          </a:p>
          <a:p>
            <a:pPr marL="285750" indent="-285750">
              <a:buFont typeface="Arial"/>
              <a:buChar char="•"/>
            </a:pPr>
            <a:r>
              <a:rPr lang="en-US" sz="1600" dirty="0">
                <a:latin typeface="Gill Sans MT"/>
                <a:ea typeface="Calibri"/>
                <a:cs typeface="Calibri"/>
              </a:rPr>
              <a:t>For customers with 0-3 calls, the vast majority (over 90%) remained as customers.</a:t>
            </a:r>
          </a:p>
          <a:p>
            <a:pPr marL="285750" indent="-285750">
              <a:buFont typeface="Arial"/>
              <a:buChar char="•"/>
            </a:pPr>
            <a:r>
              <a:rPr lang="en-US" sz="1600" dirty="0">
                <a:latin typeface="Gill Sans MT"/>
                <a:ea typeface="Calibri"/>
                <a:cs typeface="Calibri"/>
              </a:rPr>
              <a:t>The data suggests issues or dissatisfaction that prompts multiple service calls may be leading indicators of customer attrition.</a:t>
            </a:r>
          </a:p>
        </p:txBody>
      </p:sp>
      <p:sp>
        <p:nvSpPr>
          <p:cNvPr id="18" name="TextBox 17">
            <a:extLst>
              <a:ext uri="{FF2B5EF4-FFF2-40B4-BE49-F238E27FC236}">
                <a16:creationId xmlns:a16="http://schemas.microsoft.com/office/drawing/2014/main" id="{F08DB5B1-1567-2F3E-953D-D7232669A34D}"/>
              </a:ext>
            </a:extLst>
          </p:cNvPr>
          <p:cNvSpPr txBox="1"/>
          <p:nvPr/>
        </p:nvSpPr>
        <p:spPr>
          <a:xfrm>
            <a:off x="7175377" y="1461991"/>
            <a:ext cx="4524405"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D7D31"/>
                </a:solidFill>
                <a:latin typeface="Gill Sans MT"/>
                <a:ea typeface="Calibri"/>
                <a:cs typeface="Calibri"/>
              </a:rPr>
              <a:t>Key Highlights</a:t>
            </a:r>
          </a:p>
        </p:txBody>
      </p:sp>
      <p:sp>
        <p:nvSpPr>
          <p:cNvPr id="19" name="Rectangle 18">
            <a:extLst>
              <a:ext uri="{FF2B5EF4-FFF2-40B4-BE49-F238E27FC236}">
                <a16:creationId xmlns:a16="http://schemas.microsoft.com/office/drawing/2014/main" id="{12D943E3-C03A-1FAF-0E92-695E9A865D73}"/>
              </a:ext>
            </a:extLst>
          </p:cNvPr>
          <p:cNvSpPr/>
          <p:nvPr/>
        </p:nvSpPr>
        <p:spPr>
          <a:xfrm flipV="1">
            <a:off x="7166576" y="1846772"/>
            <a:ext cx="4675252" cy="2920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6E7AA9B-12A8-8F0F-25D5-277EEA684C65}"/>
              </a:ext>
            </a:extLst>
          </p:cNvPr>
          <p:cNvSpPr/>
          <p:nvPr/>
        </p:nvSpPr>
        <p:spPr>
          <a:xfrm>
            <a:off x="7438858" y="4927036"/>
            <a:ext cx="4361186" cy="1131700"/>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erson wearing a headset">
            <a:extLst>
              <a:ext uri="{FF2B5EF4-FFF2-40B4-BE49-F238E27FC236}">
                <a16:creationId xmlns:a16="http://schemas.microsoft.com/office/drawing/2014/main" id="{15AD07A9-6126-DD69-5436-DE0D2230C01F}"/>
              </a:ext>
            </a:extLst>
          </p:cNvPr>
          <p:cNvPicPr>
            <a:picLocks noChangeAspect="1"/>
          </p:cNvPicPr>
          <p:nvPr/>
        </p:nvPicPr>
        <p:blipFill>
          <a:blip r:embed="rId4"/>
          <a:stretch>
            <a:fillRect/>
          </a:stretch>
        </p:blipFill>
        <p:spPr>
          <a:xfrm>
            <a:off x="7544905" y="5054599"/>
            <a:ext cx="768627" cy="879061"/>
          </a:xfrm>
          <a:prstGeom prst="rect">
            <a:avLst/>
          </a:prstGeom>
        </p:spPr>
      </p:pic>
      <p:sp>
        <p:nvSpPr>
          <p:cNvPr id="23" name="TextBox 22">
            <a:extLst>
              <a:ext uri="{FF2B5EF4-FFF2-40B4-BE49-F238E27FC236}">
                <a16:creationId xmlns:a16="http://schemas.microsoft.com/office/drawing/2014/main" id="{0D3A6B8B-6468-9E27-9698-509E3B4BAD21}"/>
              </a:ext>
            </a:extLst>
          </p:cNvPr>
          <p:cNvSpPr txBox="1"/>
          <p:nvPr/>
        </p:nvSpPr>
        <p:spPr>
          <a:xfrm>
            <a:off x="8427619" y="5021874"/>
            <a:ext cx="33677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55A11"/>
                </a:solidFill>
                <a:latin typeface="Gill Sans MT"/>
                <a:ea typeface="Calibri"/>
                <a:cs typeface="Calibri"/>
              </a:rPr>
              <a:t>The findings imply the importance of resolving customer issues efficiently to minimize repeated interactions and reduce the risk of churn.</a:t>
            </a:r>
            <a:endParaRPr lang="en-US" sz="1600" b="1" dirty="0"/>
          </a:p>
        </p:txBody>
      </p:sp>
    </p:spTree>
    <p:extLst>
      <p:ext uri="{BB962C8B-B14F-4D97-AF65-F5344CB8AC3E}">
        <p14:creationId xmlns:p14="http://schemas.microsoft.com/office/powerpoint/2010/main" val="340903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Dataset has a Churn Rate of 14.19%</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8</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aph of orange bars">
            <a:extLst>
              <a:ext uri="{FF2B5EF4-FFF2-40B4-BE49-F238E27FC236}">
                <a16:creationId xmlns:a16="http://schemas.microsoft.com/office/drawing/2014/main" id="{CBB5820F-A4A8-5496-C834-FD5B9B7E3E18}"/>
              </a:ext>
            </a:extLst>
          </p:cNvPr>
          <p:cNvPicPr>
            <a:picLocks noChangeAspect="1"/>
          </p:cNvPicPr>
          <p:nvPr/>
        </p:nvPicPr>
        <p:blipFill>
          <a:blip r:embed="rId3"/>
          <a:srcRect l="7362" t="650" r="6621" b="4762"/>
          <a:stretch/>
        </p:blipFill>
        <p:spPr>
          <a:xfrm>
            <a:off x="362428" y="1109820"/>
            <a:ext cx="3574933" cy="3371084"/>
          </a:xfrm>
          <a:prstGeom prst="rect">
            <a:avLst/>
          </a:prstGeom>
        </p:spPr>
      </p:pic>
      <p:pic>
        <p:nvPicPr>
          <p:cNvPr id="16" name="Picture 15">
            <a:extLst>
              <a:ext uri="{FF2B5EF4-FFF2-40B4-BE49-F238E27FC236}">
                <a16:creationId xmlns:a16="http://schemas.microsoft.com/office/drawing/2014/main" id="{5F5F4050-767A-5B35-6AEF-E4F5434F338E}"/>
              </a:ext>
            </a:extLst>
          </p:cNvPr>
          <p:cNvPicPr>
            <a:picLocks noChangeAspect="1"/>
          </p:cNvPicPr>
          <p:nvPr/>
        </p:nvPicPr>
        <p:blipFill>
          <a:blip r:embed="rId4"/>
          <a:srcRect l="6947" t="3134" r="9751" b="3445"/>
          <a:stretch/>
        </p:blipFill>
        <p:spPr>
          <a:xfrm>
            <a:off x="4143029" y="1113196"/>
            <a:ext cx="3138935" cy="3552499"/>
          </a:xfrm>
          <a:prstGeom prst="rect">
            <a:avLst/>
          </a:prstGeom>
        </p:spPr>
      </p:pic>
      <p:pic>
        <p:nvPicPr>
          <p:cNvPr id="18" name="Picture 17">
            <a:extLst>
              <a:ext uri="{FF2B5EF4-FFF2-40B4-BE49-F238E27FC236}">
                <a16:creationId xmlns:a16="http://schemas.microsoft.com/office/drawing/2014/main" id="{B3997A4D-041E-7D37-6B63-60F94D2F8D29}"/>
              </a:ext>
            </a:extLst>
          </p:cNvPr>
          <p:cNvPicPr>
            <a:picLocks noChangeAspect="1"/>
          </p:cNvPicPr>
          <p:nvPr/>
        </p:nvPicPr>
        <p:blipFill>
          <a:blip r:embed="rId5"/>
          <a:srcRect l="4196" t="561" r="21686" b="4469"/>
          <a:stretch/>
        </p:blipFill>
        <p:spPr>
          <a:xfrm>
            <a:off x="7377732" y="1114395"/>
            <a:ext cx="4457073" cy="4652013"/>
          </a:xfrm>
          <a:prstGeom prst="rect">
            <a:avLst/>
          </a:prstGeom>
        </p:spPr>
      </p:pic>
      <p:sp>
        <p:nvSpPr>
          <p:cNvPr id="20" name="TextBox 19">
            <a:extLst>
              <a:ext uri="{FF2B5EF4-FFF2-40B4-BE49-F238E27FC236}">
                <a16:creationId xmlns:a16="http://schemas.microsoft.com/office/drawing/2014/main" id="{CF001A2B-60AE-9B0F-1273-E51D47BB9B9B}"/>
              </a:ext>
            </a:extLst>
          </p:cNvPr>
          <p:cNvSpPr txBox="1"/>
          <p:nvPr/>
        </p:nvSpPr>
        <p:spPr>
          <a:xfrm>
            <a:off x="350508" y="4863383"/>
            <a:ext cx="3585709" cy="584775"/>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latin typeface="Gill Sans MT"/>
                <a:ea typeface="Calibri"/>
                <a:cs typeface="Calibri"/>
              </a:rPr>
              <a:t>Customers who had a plan of $55+ had a high churn rate.</a:t>
            </a:r>
            <a:endParaRPr lang="en-US"/>
          </a:p>
        </p:txBody>
      </p:sp>
      <p:sp>
        <p:nvSpPr>
          <p:cNvPr id="22" name="TextBox 21">
            <a:extLst>
              <a:ext uri="{FF2B5EF4-FFF2-40B4-BE49-F238E27FC236}">
                <a16:creationId xmlns:a16="http://schemas.microsoft.com/office/drawing/2014/main" id="{E358FBA2-57DE-9793-8E76-93A9C68AADEF}"/>
              </a:ext>
            </a:extLst>
          </p:cNvPr>
          <p:cNvSpPr txBox="1"/>
          <p:nvPr/>
        </p:nvSpPr>
        <p:spPr>
          <a:xfrm>
            <a:off x="4138421" y="4863382"/>
            <a:ext cx="3585709" cy="584775"/>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latin typeface="Gill Sans MT"/>
                <a:ea typeface="Calibri"/>
                <a:cs typeface="Calibri"/>
              </a:rPr>
              <a:t>483 of out 3333 customers discontinued the service. </a:t>
            </a:r>
            <a:endParaRPr lang="en-US"/>
          </a:p>
        </p:txBody>
      </p:sp>
      <p:sp>
        <p:nvSpPr>
          <p:cNvPr id="24" name="TextBox 23">
            <a:extLst>
              <a:ext uri="{FF2B5EF4-FFF2-40B4-BE49-F238E27FC236}">
                <a16:creationId xmlns:a16="http://schemas.microsoft.com/office/drawing/2014/main" id="{EEABEC65-132D-4251-659C-3C14F3CE2D5D}"/>
              </a:ext>
            </a:extLst>
          </p:cNvPr>
          <p:cNvSpPr txBox="1"/>
          <p:nvPr/>
        </p:nvSpPr>
        <p:spPr>
          <a:xfrm>
            <a:off x="3531031" y="5890425"/>
            <a:ext cx="8323360" cy="338554"/>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latin typeface="Gill Sans MT"/>
                <a:ea typeface="Calibri"/>
                <a:cs typeface="Calibri"/>
              </a:rPr>
              <a:t>Majority of the customers had 90-120 calls per day with a monthly charge of about $45.</a:t>
            </a:r>
            <a:endParaRPr lang="en-US"/>
          </a:p>
        </p:txBody>
      </p:sp>
      <p:sp>
        <p:nvSpPr>
          <p:cNvPr id="17" name="Rectangle 16">
            <a:extLst>
              <a:ext uri="{FF2B5EF4-FFF2-40B4-BE49-F238E27FC236}">
                <a16:creationId xmlns:a16="http://schemas.microsoft.com/office/drawing/2014/main" id="{32B8F238-38A1-1BD0-96C8-E340BAB53CBC}"/>
              </a:ext>
            </a:extLst>
          </p:cNvPr>
          <p:cNvSpPr/>
          <p:nvPr/>
        </p:nvSpPr>
        <p:spPr>
          <a:xfrm>
            <a:off x="359987" y="5600688"/>
            <a:ext cx="2958665" cy="590570"/>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dirty="0">
                <a:solidFill>
                  <a:schemeClr val="accent2">
                    <a:lumMod val="76000"/>
                  </a:schemeClr>
                </a:solidFill>
                <a:latin typeface="Gill Sans MT"/>
                <a:ea typeface="Calibri"/>
                <a:cs typeface="Calibri"/>
              </a:rPr>
              <a:t>14.19%</a:t>
            </a:r>
            <a:r>
              <a:rPr lang="en-US" dirty="0">
                <a:solidFill>
                  <a:schemeClr val="accent2">
                    <a:lumMod val="76000"/>
                  </a:schemeClr>
                </a:solidFill>
                <a:latin typeface="Gill Sans MT"/>
                <a:ea typeface="Calibri"/>
                <a:cs typeface="Calibri"/>
              </a:rPr>
              <a:t>    </a:t>
            </a:r>
            <a:r>
              <a:rPr lang="en-US" sz="1600" b="1" dirty="0">
                <a:solidFill>
                  <a:schemeClr val="accent2">
                    <a:lumMod val="76000"/>
                  </a:schemeClr>
                </a:solidFill>
                <a:latin typeface="Gill Sans MT"/>
                <a:ea typeface="Calibri"/>
                <a:cs typeface="Calibri"/>
              </a:rPr>
              <a:t>Churn Rate</a:t>
            </a:r>
          </a:p>
        </p:txBody>
      </p:sp>
    </p:spTree>
    <p:extLst>
      <p:ext uri="{BB962C8B-B14F-4D97-AF65-F5344CB8AC3E}">
        <p14:creationId xmlns:p14="http://schemas.microsoft.com/office/powerpoint/2010/main" val="272354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A199-FE7B-6754-7B79-ACD631E72FE5}"/>
              </a:ext>
            </a:extLst>
          </p:cNvPr>
          <p:cNvSpPr>
            <a:spLocks noGrp="1"/>
          </p:cNvSpPr>
          <p:nvPr>
            <p:ph type="title"/>
          </p:nvPr>
        </p:nvSpPr>
        <p:spPr>
          <a:xfrm>
            <a:off x="363793" y="365125"/>
            <a:ext cx="11474245" cy="716423"/>
          </a:xfrm>
        </p:spPr>
        <p:txBody>
          <a:bodyPr>
            <a:normAutofit/>
          </a:bodyPr>
          <a:lstStyle/>
          <a:p>
            <a:r>
              <a:rPr lang="en-US" sz="3200" b="1" dirty="0">
                <a:solidFill>
                  <a:schemeClr val="accent2"/>
                </a:solidFill>
                <a:latin typeface="Segoe UI Black"/>
                <a:ea typeface="Segoe UI Black"/>
              </a:rPr>
              <a:t>Customers who had overage fees left the service</a:t>
            </a:r>
            <a:endParaRPr lang="en-US" sz="3200" b="1" dirty="0">
              <a:solidFill>
                <a:schemeClr val="accent2"/>
              </a:solidFill>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9AE95908-6025-12EB-7896-98ED3405A304}"/>
              </a:ext>
            </a:extLst>
          </p:cNvPr>
          <p:cNvSpPr/>
          <p:nvPr/>
        </p:nvSpPr>
        <p:spPr>
          <a:xfrm>
            <a:off x="0" y="677442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7BB049-FA26-F25E-45FF-240096474CA1}"/>
              </a:ext>
            </a:extLst>
          </p:cNvPr>
          <p:cNvSpPr/>
          <p:nvPr/>
        </p:nvSpPr>
        <p:spPr>
          <a:xfrm>
            <a:off x="6683479" y="677442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559E0A-488B-12EE-5FE0-0D76AD1EE7D3}"/>
              </a:ext>
            </a:extLst>
          </p:cNvPr>
          <p:cNvSpPr/>
          <p:nvPr/>
        </p:nvSpPr>
        <p:spPr>
          <a:xfrm>
            <a:off x="9996951" y="677442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29370-DACC-8389-3625-6CFFA58B602E}"/>
              </a:ext>
            </a:extLst>
          </p:cNvPr>
          <p:cNvSpPr/>
          <p:nvPr/>
        </p:nvSpPr>
        <p:spPr>
          <a:xfrm>
            <a:off x="0" y="6409301"/>
            <a:ext cx="9960078" cy="3651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2">
                    <a:lumMod val="50000"/>
                  </a:schemeClr>
                </a:solidFill>
              </a:rPr>
              <a:t>Source: </a:t>
            </a:r>
            <a:r>
              <a:rPr lang="en-US" sz="1200" dirty="0">
                <a:solidFill>
                  <a:schemeClr val="bg2">
                    <a:lumMod val="50000"/>
                  </a:schemeClr>
                </a:solidFill>
              </a:rPr>
              <a:t>Kaggle</a:t>
            </a:r>
          </a:p>
        </p:txBody>
      </p:sp>
      <p:sp>
        <p:nvSpPr>
          <p:cNvPr id="8" name="Slide Number Placeholder 7">
            <a:extLst>
              <a:ext uri="{FF2B5EF4-FFF2-40B4-BE49-F238E27FC236}">
                <a16:creationId xmlns:a16="http://schemas.microsoft.com/office/drawing/2014/main" id="{D764B782-C396-6811-BB2E-1E8DE22787B4}"/>
              </a:ext>
            </a:extLst>
          </p:cNvPr>
          <p:cNvSpPr>
            <a:spLocks noGrp="1"/>
          </p:cNvSpPr>
          <p:nvPr>
            <p:ph type="sldNum" sz="quarter" idx="12"/>
          </p:nvPr>
        </p:nvSpPr>
        <p:spPr>
          <a:xfrm>
            <a:off x="11704066" y="6409301"/>
            <a:ext cx="452286" cy="365125"/>
          </a:xfrm>
          <a:ln>
            <a:noFill/>
          </a:ln>
        </p:spPr>
        <p:style>
          <a:lnRef idx="3">
            <a:schemeClr val="lt1"/>
          </a:lnRef>
          <a:fillRef idx="1">
            <a:schemeClr val="accent2"/>
          </a:fillRef>
          <a:effectRef idx="1">
            <a:schemeClr val="accent2"/>
          </a:effectRef>
          <a:fontRef idx="minor">
            <a:schemeClr val="lt1"/>
          </a:fontRef>
        </p:style>
        <p:txBody>
          <a:bodyPr/>
          <a:lstStyle/>
          <a:p>
            <a:fld id="{22C355D5-45AB-4677-82D2-BC56ED83D45B}" type="slidenum">
              <a:rPr lang="en-US" b="1" smtClean="0">
                <a:solidFill>
                  <a:schemeClr val="bg1"/>
                </a:solidFill>
              </a:rPr>
              <a:t>9</a:t>
            </a:fld>
            <a:endParaRPr lang="en-US" b="1" dirty="0">
              <a:solidFill>
                <a:schemeClr val="bg1"/>
              </a:solidFill>
            </a:endParaRPr>
          </a:p>
        </p:txBody>
      </p:sp>
      <p:pic>
        <p:nvPicPr>
          <p:cNvPr id="2050" name="Picture 2" descr="UTD Logo [University of Texas at Dallas - 03] - PNG Logo Vector Brand ...">
            <a:extLst>
              <a:ext uri="{FF2B5EF4-FFF2-40B4-BE49-F238E27FC236}">
                <a16:creationId xmlns:a16="http://schemas.microsoft.com/office/drawing/2014/main" id="{0B54B6FB-A449-5F96-6882-69B53EEF4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6" b="39155"/>
          <a:stretch/>
        </p:blipFill>
        <p:spPr bwMode="auto">
          <a:xfrm>
            <a:off x="9974822" y="6363930"/>
            <a:ext cx="17145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A08578E-0678-9B47-B3BE-2E95A321A613}"/>
              </a:ext>
            </a:extLst>
          </p:cNvPr>
          <p:cNvSpPr/>
          <p:nvPr/>
        </p:nvSpPr>
        <p:spPr>
          <a:xfrm>
            <a:off x="363793" y="1081548"/>
            <a:ext cx="11520000" cy="36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9C74412-8CA5-3C91-13E7-0806878B0180}"/>
              </a:ext>
            </a:extLst>
          </p:cNvPr>
          <p:cNvSpPr txBox="1"/>
          <p:nvPr/>
        </p:nvSpPr>
        <p:spPr>
          <a:xfrm>
            <a:off x="10687665" y="321539"/>
            <a:ext cx="1140542" cy="307777"/>
          </a:xfrm>
          <a:prstGeom prst="rect">
            <a:avLst/>
          </a:prstGeom>
          <a:solidFill>
            <a:schemeClr val="accent2"/>
          </a:solidFill>
        </p:spPr>
        <p:txBody>
          <a:bodyPr wrap="square" rtlCol="0">
            <a:spAutoFit/>
          </a:bodyPr>
          <a:lstStyle/>
          <a:p>
            <a:pPr algn="ctr"/>
            <a:r>
              <a:rPr lang="en-US" sz="1400" b="1" dirty="0">
                <a:solidFill>
                  <a:schemeClr val="bg1"/>
                </a:solidFill>
              </a:rPr>
              <a:t>BA With R</a:t>
            </a:r>
          </a:p>
        </p:txBody>
      </p:sp>
      <p:sp>
        <p:nvSpPr>
          <p:cNvPr id="15" name="Rectangle 14">
            <a:extLst>
              <a:ext uri="{FF2B5EF4-FFF2-40B4-BE49-F238E27FC236}">
                <a16:creationId xmlns:a16="http://schemas.microsoft.com/office/drawing/2014/main" id="{5D7BD3B6-3E2B-4802-9444-442554C96BEA}"/>
              </a:ext>
            </a:extLst>
          </p:cNvPr>
          <p:cNvSpPr/>
          <p:nvPr/>
        </p:nvSpPr>
        <p:spPr>
          <a:xfrm>
            <a:off x="10687665" y="681038"/>
            <a:ext cx="1140542" cy="3077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BUAN 6356</a:t>
            </a:r>
          </a:p>
        </p:txBody>
      </p:sp>
      <p:sp>
        <p:nvSpPr>
          <p:cNvPr id="9" name="Rectangle 8">
            <a:extLst>
              <a:ext uri="{FF2B5EF4-FFF2-40B4-BE49-F238E27FC236}">
                <a16:creationId xmlns:a16="http://schemas.microsoft.com/office/drawing/2014/main" id="{014FBB52-AC91-BAE1-4E56-064806DDD620}"/>
              </a:ext>
            </a:extLst>
          </p:cNvPr>
          <p:cNvSpPr/>
          <p:nvPr/>
        </p:nvSpPr>
        <p:spPr>
          <a:xfrm>
            <a:off x="0" y="-1196"/>
            <a:ext cx="6646606" cy="835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81C4A-4B75-FBD6-97A4-4CA3E30C8B9F}"/>
              </a:ext>
            </a:extLst>
          </p:cNvPr>
          <p:cNvSpPr/>
          <p:nvPr/>
        </p:nvSpPr>
        <p:spPr>
          <a:xfrm>
            <a:off x="6683479" y="-1196"/>
            <a:ext cx="3276599" cy="8357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F58DF-C886-50B5-C8B5-C171E033D71F}"/>
              </a:ext>
            </a:extLst>
          </p:cNvPr>
          <p:cNvSpPr/>
          <p:nvPr/>
        </p:nvSpPr>
        <p:spPr>
          <a:xfrm>
            <a:off x="10027843" y="-1196"/>
            <a:ext cx="2159401" cy="8357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aph of a customer distribution">
            <a:extLst>
              <a:ext uri="{FF2B5EF4-FFF2-40B4-BE49-F238E27FC236}">
                <a16:creationId xmlns:a16="http://schemas.microsoft.com/office/drawing/2014/main" id="{F6EF9DB7-CA1F-571E-15B2-23EA95981BF5}"/>
              </a:ext>
            </a:extLst>
          </p:cNvPr>
          <p:cNvPicPr>
            <a:picLocks noChangeAspect="1"/>
          </p:cNvPicPr>
          <p:nvPr/>
        </p:nvPicPr>
        <p:blipFill>
          <a:blip r:embed="rId3"/>
          <a:srcRect t="71" r="22404" b="95"/>
          <a:stretch/>
        </p:blipFill>
        <p:spPr>
          <a:xfrm>
            <a:off x="130520" y="1334949"/>
            <a:ext cx="4740421" cy="4197930"/>
          </a:xfrm>
          <a:prstGeom prst="rect">
            <a:avLst/>
          </a:prstGeom>
        </p:spPr>
      </p:pic>
      <p:pic>
        <p:nvPicPr>
          <p:cNvPr id="16" name="Picture 15" descr="A diagram of a number of black and orange dots">
            <a:extLst>
              <a:ext uri="{FF2B5EF4-FFF2-40B4-BE49-F238E27FC236}">
                <a16:creationId xmlns:a16="http://schemas.microsoft.com/office/drawing/2014/main" id="{C97D0C5A-9DF4-60BD-DACC-940C1E500DEB}"/>
              </a:ext>
            </a:extLst>
          </p:cNvPr>
          <p:cNvPicPr>
            <a:picLocks noChangeAspect="1"/>
          </p:cNvPicPr>
          <p:nvPr/>
        </p:nvPicPr>
        <p:blipFill>
          <a:blip r:embed="rId4"/>
          <a:srcRect r="22641" b="262"/>
          <a:stretch/>
        </p:blipFill>
        <p:spPr>
          <a:xfrm>
            <a:off x="5550866" y="1214369"/>
            <a:ext cx="6148869" cy="4440336"/>
          </a:xfrm>
          <a:prstGeom prst="rect">
            <a:avLst/>
          </a:prstGeom>
        </p:spPr>
      </p:pic>
      <p:pic>
        <p:nvPicPr>
          <p:cNvPr id="17" name="Picture 16" descr="A group of squares with black text&#10;&#10;Description automatically generated">
            <a:extLst>
              <a:ext uri="{FF2B5EF4-FFF2-40B4-BE49-F238E27FC236}">
                <a16:creationId xmlns:a16="http://schemas.microsoft.com/office/drawing/2014/main" id="{669B8833-A62B-FAAA-8009-E69035BAD768}"/>
              </a:ext>
            </a:extLst>
          </p:cNvPr>
          <p:cNvPicPr>
            <a:picLocks noChangeAspect="1"/>
          </p:cNvPicPr>
          <p:nvPr/>
        </p:nvPicPr>
        <p:blipFill>
          <a:blip r:embed="rId5"/>
          <a:stretch>
            <a:fillRect/>
          </a:stretch>
        </p:blipFill>
        <p:spPr>
          <a:xfrm>
            <a:off x="3325605" y="2021647"/>
            <a:ext cx="1543050" cy="1047750"/>
          </a:xfrm>
          <a:prstGeom prst="rect">
            <a:avLst/>
          </a:prstGeom>
        </p:spPr>
      </p:pic>
      <p:pic>
        <p:nvPicPr>
          <p:cNvPr id="18" name="Picture 17" descr="A close-up of a sign&#10;&#10;Description automatically generated">
            <a:extLst>
              <a:ext uri="{FF2B5EF4-FFF2-40B4-BE49-F238E27FC236}">
                <a16:creationId xmlns:a16="http://schemas.microsoft.com/office/drawing/2014/main" id="{D795B8C1-0356-BC5A-6793-53B2B3419D49}"/>
              </a:ext>
            </a:extLst>
          </p:cNvPr>
          <p:cNvPicPr>
            <a:picLocks noChangeAspect="1"/>
          </p:cNvPicPr>
          <p:nvPr/>
        </p:nvPicPr>
        <p:blipFill>
          <a:blip r:embed="rId6"/>
          <a:stretch>
            <a:fillRect/>
          </a:stretch>
        </p:blipFill>
        <p:spPr>
          <a:xfrm>
            <a:off x="6289814" y="2152857"/>
            <a:ext cx="1379331" cy="774287"/>
          </a:xfrm>
          <a:prstGeom prst="rect">
            <a:avLst/>
          </a:prstGeom>
        </p:spPr>
      </p:pic>
      <p:sp>
        <p:nvSpPr>
          <p:cNvPr id="20" name="TextBox 19">
            <a:extLst>
              <a:ext uri="{FF2B5EF4-FFF2-40B4-BE49-F238E27FC236}">
                <a16:creationId xmlns:a16="http://schemas.microsoft.com/office/drawing/2014/main" id="{D386DEA2-9894-2F7F-635E-26471953EEDE}"/>
              </a:ext>
            </a:extLst>
          </p:cNvPr>
          <p:cNvSpPr txBox="1"/>
          <p:nvPr/>
        </p:nvSpPr>
        <p:spPr>
          <a:xfrm>
            <a:off x="262160" y="5779991"/>
            <a:ext cx="4877795" cy="584775"/>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latin typeface="Gill Sans MT"/>
                <a:ea typeface="Calibri"/>
                <a:cs typeface="Calibri"/>
              </a:rPr>
              <a:t>Customers who used the service between 90-130 weeks had a high churn rate.</a:t>
            </a:r>
            <a:endParaRPr lang="en-US"/>
          </a:p>
        </p:txBody>
      </p:sp>
      <p:sp>
        <p:nvSpPr>
          <p:cNvPr id="22" name="TextBox 21">
            <a:extLst>
              <a:ext uri="{FF2B5EF4-FFF2-40B4-BE49-F238E27FC236}">
                <a16:creationId xmlns:a16="http://schemas.microsoft.com/office/drawing/2014/main" id="{7A0C63D0-98BD-9245-6382-8650051F2112}"/>
              </a:ext>
            </a:extLst>
          </p:cNvPr>
          <p:cNvSpPr txBox="1"/>
          <p:nvPr/>
        </p:nvSpPr>
        <p:spPr>
          <a:xfrm>
            <a:off x="5461431" y="5534826"/>
            <a:ext cx="6247185" cy="830997"/>
          </a:xfrm>
          <a:prstGeom prst="rect">
            <a:avLst/>
          </a:prstGeom>
          <a:noFill/>
          <a:ln>
            <a:solidFill>
              <a:schemeClr val="accent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latin typeface="Gill Sans MT"/>
                <a:ea typeface="Calibri"/>
                <a:cs typeface="Calibri"/>
              </a:rPr>
              <a:t>The visualization shows a positive relationship between monthly charges and overage fees, suggesting higher-spending customers may also incur more additional charges.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760033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169</Words>
  <Application>Microsoft Office PowerPoint</Application>
  <PresentationFormat>Widescreen</PresentationFormat>
  <Paragraphs>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Agenda</vt:lpstr>
      <vt:lpstr>Introduction</vt:lpstr>
      <vt:lpstr>Data Overview</vt:lpstr>
      <vt:lpstr>Steps of the Project</vt:lpstr>
      <vt:lpstr>Exploratory Data Analysis</vt:lpstr>
      <vt:lpstr>100% of Customers left who had 9 service calls</vt:lpstr>
      <vt:lpstr>Dataset has a Churn Rate of 14.19%</vt:lpstr>
      <vt:lpstr>Customers who had overage fees left the service</vt:lpstr>
      <vt:lpstr>Customers who left did longer calls</vt:lpstr>
      <vt:lpstr>Logistic Regression</vt:lpstr>
      <vt:lpstr>Logistic Regression - 2</vt:lpstr>
      <vt:lpstr>Decision Trees</vt:lpstr>
      <vt:lpstr>Neural Networks</vt:lpstr>
      <vt:lpstr>Business Insights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Manchekar</dc:creator>
  <cp:lastModifiedBy>Akshay Manchekar</cp:lastModifiedBy>
  <cp:revision>807</cp:revision>
  <dcterms:created xsi:type="dcterms:W3CDTF">2024-10-06T05:30:03Z</dcterms:created>
  <dcterms:modified xsi:type="dcterms:W3CDTF">2024-12-01T21:02:54Z</dcterms:modified>
</cp:coreProperties>
</file>