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1626B-8213-474C-881C-4380F58A60D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2872-78B2-43A8-85FC-FAB5B1541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0CEA-C33F-2857-D2AD-BCBC148B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EDAB-C0A4-13C4-CD3E-903C1616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7110-E63C-4580-3367-570015DD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8D8D-4953-4B4A-B1A5-3F476E089E50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6667-B626-78C2-3B42-ABAC99D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6449-A50C-D863-89C0-7CC444FE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35C5-3CC8-940E-0D52-1AAFE049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41E60-C8ED-ECBA-90ED-617A4CFA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357F-565A-8303-73A9-C7C4BC4C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F0A6-433D-4AE4-90D4-CD5D55EF6FAF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D4D0-5014-D4A1-AFD0-F7B846A2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69AE-D749-B640-35C2-602204D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4B400-AE3B-C1B7-01AD-BB797378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850F4-FD34-0067-4800-56F53E939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26AF-722C-BEE4-4775-EE33D901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EA25-675E-432B-8430-911E86D9C839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1B097-CEAE-BC08-040E-BC79E550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7A17-0E8E-33E1-440C-464D4C5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B603-5A0A-A7E2-2819-C31EC60F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3999-3485-BEE0-4AC3-DAD28281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D916-42F1-C03F-1EC3-A910742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F249-12C5-4A37-A46A-B44ED7283CF2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86BB-ED85-4277-547F-ED5A7D7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E110-DD7D-6A7E-5F09-6E9EB663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D33E-3EC2-2C8D-3F5E-7661D230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6CAB-3BFD-1A81-C897-AAA6CE29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1EE7-4D86-2397-7469-E84A718A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0EF1-D210-4228-8953-8DB5894657B6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52BA-B3ED-CFDD-5186-C23F01F3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3D92-468B-2CBF-7053-41C957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0C04-97B7-2DF7-B1F0-EDE52D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B488-BF08-E16C-683A-B1F32483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90EE-2983-A1A8-0F3D-A8FF8B6A1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A058-0914-B1DF-0527-8B220544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728-82B0-429C-9560-557B3AB046C2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DFCD-8AC9-7190-80F2-265904FA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F37F-B7FB-58F2-16C3-1130372E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2983-BB9E-06C8-34B3-F28CC11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89699-9BC9-87F9-7A7C-6665009D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2F91-D04A-DE9A-1721-DC0257F2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EE930-D241-7CEE-AD1A-5EFE2EAF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F51D3-F32B-E7DC-AE53-6302960E4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D6DFE-AE7D-B889-F96A-0635857B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4EDC-1ED5-4845-BDF8-39572C5190C6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578CF-4344-B757-5E49-A265DB29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C49E2-0850-6E7D-89BD-301A2B40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6489-3720-92F6-E948-96887652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8B5DF-9AAB-86C5-E056-C3625812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79F9-FB6E-49BB-ACBF-D614F0015D45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43FAC-3187-B207-F52F-4335895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25BAB-6461-AFB4-250D-201C300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EA49F-DB80-5E13-5DAB-93384B3D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F898-0B7B-4C15-8902-F8DCA3D1468A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FC101-B25C-4871-2882-EF1E2F30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1EE27-F38F-DC73-10F2-7C674266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421-C2A8-99FC-76A3-CAD4BCA0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5192-9F28-31FC-8F1A-30B4BA62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2741F-A4DF-42EF-0EF8-526033BC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F7BA-F38A-9211-575A-D7A135F1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2742-4569-4BDD-B1E3-E45FA546B731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D7860-78E1-3E6C-54DC-F529020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BBC4-3000-48A1-5495-38675F4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973-A3D7-CB1A-ECC7-FDD5224F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051E6-96D1-A2D5-FE4A-7A47531A0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D5B23-1292-6CE8-79B6-4FF96471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CC45-FB41-B2ED-A70D-2FCF887A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DB5-891D-464A-83E1-9EA237DEFBF6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9D977-E0A1-5F7D-6EF3-715BB25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8461-4794-C857-63D3-DF3ADC36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71E06-F168-DDF1-5500-7E8C3CD7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FE06-FDA5-13DF-D6F1-01D91934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5240-CF2E-E7DC-B09D-D1F272D8D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0C20-8EBE-47D8-96B1-8B97A3FD3FB2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C17E-7B49-D1B3-1D61-C4AC0121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2673-E6FF-98D4-1C0A-0E2320961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4BC8-8FEC-4F48-90B0-577A123F3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EE9DE-7637-3C98-AC97-AAF9F7DC55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DFB3-8B42-BE4D-8DFF-EB284930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B4EE3-1346-0C39-540B-3C2C0131DB92}"/>
              </a:ext>
            </a:extLst>
          </p:cNvPr>
          <p:cNvSpPr txBox="1"/>
          <p:nvPr/>
        </p:nvSpPr>
        <p:spPr>
          <a:xfrm>
            <a:off x="344128" y="639097"/>
            <a:ext cx="477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AKSHAY MANCHEKAR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C60AF-3EA5-253C-8259-C946F6CEBA05}"/>
              </a:ext>
            </a:extLst>
          </p:cNvPr>
          <p:cNvSpPr txBox="1"/>
          <p:nvPr/>
        </p:nvSpPr>
        <p:spPr>
          <a:xfrm>
            <a:off x="422786" y="5009536"/>
            <a:ext cx="4778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Video Game Market Analysis</a:t>
            </a:r>
          </a:p>
          <a:p>
            <a:endParaRPr lang="en-US" sz="1400" b="1" dirty="0">
              <a:solidFill>
                <a:schemeClr val="bg1"/>
              </a:solidFill>
              <a:latin typeface="Gill Sans MT" panose="020B05020201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Gill Sans MT" panose="020B05020201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Understanding Gaming Trends and Sales Data</a:t>
            </a:r>
            <a:endParaRPr lang="en-US" sz="2400" b="1" dirty="0">
              <a:solidFill>
                <a:schemeClr val="bg1"/>
              </a:solidFill>
              <a:latin typeface="Gill Sans MT" panose="020B05020201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Gill Sans MT" panose="020B05020201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Gill Sans MT" panose="020B05020201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March 2024</a:t>
            </a:r>
          </a:p>
        </p:txBody>
      </p:sp>
      <p:pic>
        <p:nvPicPr>
          <p:cNvPr id="2050" name="Picture 2" descr="Microsoft Excel logo transparent PNG 22101030 PNG">
            <a:extLst>
              <a:ext uri="{FF2B5EF4-FFF2-40B4-BE49-F238E27FC236}">
                <a16:creationId xmlns:a16="http://schemas.microsoft.com/office/drawing/2014/main" id="{F5B2C737-48CB-8EE7-50C1-1A8B178C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993" y="475615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analytics circular Royalty Free Vector Image">
            <a:extLst>
              <a:ext uri="{FF2B5EF4-FFF2-40B4-BE49-F238E27FC236}">
                <a16:creationId xmlns:a16="http://schemas.microsoft.com/office/drawing/2014/main" id="{067C6842-493C-D240-223B-665E3CE42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73" b="11827"/>
          <a:stretch/>
        </p:blipFill>
        <p:spPr bwMode="auto">
          <a:xfrm>
            <a:off x="4095136" y="437722"/>
            <a:ext cx="7258664" cy="61011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7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35DA25-B9B2-EEB6-1928-3722A7B51B0E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D4902D-4829-9AD6-D096-D3084CD5F652}"/>
              </a:ext>
            </a:extLst>
          </p:cNvPr>
          <p:cNvCxnSpPr>
            <a:cxnSpLocks/>
          </p:cNvCxnSpPr>
          <p:nvPr/>
        </p:nvCxnSpPr>
        <p:spPr>
          <a:xfrm>
            <a:off x="599768" y="630247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C24CA-3735-87FE-B30F-7DD6EA4EAF9E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4B2360-715B-51AE-89F6-B6C92B5C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2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198FE-1CF2-A417-F9FE-52E90A0277E0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5DEA-14B6-11C5-6627-2EBD4A2FFF55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02460E-9953-7953-D120-D0A3AED9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04" y="1631464"/>
            <a:ext cx="368903" cy="389983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7A37D1A-7853-B7EE-71C3-C5B1A3959A00}"/>
              </a:ext>
            </a:extLst>
          </p:cNvPr>
          <p:cNvSpPr/>
          <p:nvPr/>
        </p:nvSpPr>
        <p:spPr>
          <a:xfrm>
            <a:off x="599768" y="1818316"/>
            <a:ext cx="455999" cy="443104"/>
          </a:xfrm>
          <a:prstGeom prst="ellipse">
            <a:avLst/>
          </a:prstGeom>
          <a:solidFill>
            <a:schemeClr val="tx1"/>
          </a:solidFill>
          <a:ln>
            <a:solidFill>
              <a:schemeClr val="dk1">
                <a:shade val="15000"/>
                <a:alpha val="94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3A08F1-D264-CC85-F884-952BDAADB53C}"/>
              </a:ext>
            </a:extLst>
          </p:cNvPr>
          <p:cNvSpPr/>
          <p:nvPr/>
        </p:nvSpPr>
        <p:spPr>
          <a:xfrm>
            <a:off x="599767" y="2486889"/>
            <a:ext cx="455999" cy="443104"/>
          </a:xfrm>
          <a:prstGeom prst="ellipse">
            <a:avLst/>
          </a:prstGeom>
          <a:solidFill>
            <a:schemeClr val="tx1"/>
          </a:solidFill>
          <a:ln>
            <a:solidFill>
              <a:schemeClr val="dk1">
                <a:shade val="15000"/>
                <a:alpha val="94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EF1717-5F05-F28B-7869-0A85C6344A0E}"/>
              </a:ext>
            </a:extLst>
          </p:cNvPr>
          <p:cNvSpPr/>
          <p:nvPr/>
        </p:nvSpPr>
        <p:spPr>
          <a:xfrm>
            <a:off x="599767" y="3121091"/>
            <a:ext cx="455999" cy="443104"/>
          </a:xfrm>
          <a:prstGeom prst="ellipse">
            <a:avLst/>
          </a:prstGeom>
          <a:solidFill>
            <a:schemeClr val="tx1"/>
          </a:solidFill>
          <a:ln>
            <a:solidFill>
              <a:schemeClr val="dk1">
                <a:shade val="15000"/>
                <a:alpha val="94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ill Sans MT" panose="020B0502020104020203" pitchFamily="34" charset="0"/>
              </a:rPr>
              <a:t>03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F89E54-9288-A863-BC41-5FDF0E0C7D62}"/>
              </a:ext>
            </a:extLst>
          </p:cNvPr>
          <p:cNvSpPr/>
          <p:nvPr/>
        </p:nvSpPr>
        <p:spPr>
          <a:xfrm>
            <a:off x="599766" y="3750336"/>
            <a:ext cx="455999" cy="443104"/>
          </a:xfrm>
          <a:prstGeom prst="ellipse">
            <a:avLst/>
          </a:prstGeom>
          <a:solidFill>
            <a:schemeClr val="tx1"/>
          </a:solidFill>
          <a:ln>
            <a:solidFill>
              <a:schemeClr val="dk1">
                <a:shade val="15000"/>
                <a:alpha val="94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ill Sans MT" panose="020B0502020104020203" pitchFamily="34" charset="0"/>
              </a:rPr>
              <a:t>04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EB8D-9525-4429-C6F1-542CAAAB26E5}"/>
              </a:ext>
            </a:extLst>
          </p:cNvPr>
          <p:cNvSpPr/>
          <p:nvPr/>
        </p:nvSpPr>
        <p:spPr>
          <a:xfrm>
            <a:off x="599766" y="4379581"/>
            <a:ext cx="455999" cy="443104"/>
          </a:xfrm>
          <a:prstGeom prst="ellipse">
            <a:avLst/>
          </a:prstGeom>
          <a:solidFill>
            <a:schemeClr val="tx1"/>
          </a:solidFill>
          <a:ln>
            <a:solidFill>
              <a:schemeClr val="dk1">
                <a:shade val="15000"/>
                <a:alpha val="94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ill Sans MT" panose="020B0502020104020203" pitchFamily="34" charset="0"/>
              </a:rPr>
              <a:t>05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EF0B1-E4FF-4A26-CF9D-8FE0BD75357D}"/>
              </a:ext>
            </a:extLst>
          </p:cNvPr>
          <p:cNvSpPr/>
          <p:nvPr/>
        </p:nvSpPr>
        <p:spPr>
          <a:xfrm>
            <a:off x="599766" y="5008826"/>
            <a:ext cx="455999" cy="443104"/>
          </a:xfrm>
          <a:prstGeom prst="ellipse">
            <a:avLst/>
          </a:prstGeom>
          <a:solidFill>
            <a:schemeClr val="tx1"/>
          </a:solidFill>
          <a:ln>
            <a:solidFill>
              <a:schemeClr val="dk1">
                <a:shade val="15000"/>
                <a:alpha val="94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ill Sans MT" panose="020B0502020104020203" pitchFamily="34" charset="0"/>
              </a:rPr>
              <a:t>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F4E081-5950-4C2C-D3FD-5C472D3D78EA}"/>
              </a:ext>
            </a:extLst>
          </p:cNvPr>
          <p:cNvSpPr txBox="1"/>
          <p:nvPr/>
        </p:nvSpPr>
        <p:spPr>
          <a:xfrm>
            <a:off x="1521205" y="1887801"/>
            <a:ext cx="2804989" cy="31280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8CC68-5B4F-5180-2986-4B4F301BF5D3}"/>
              </a:ext>
            </a:extLst>
          </p:cNvPr>
          <p:cNvSpPr txBox="1"/>
          <p:nvPr/>
        </p:nvSpPr>
        <p:spPr>
          <a:xfrm>
            <a:off x="1521205" y="2515265"/>
            <a:ext cx="2804989" cy="31280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Platform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29C68E-B234-9E62-5173-A4BDEB00314D}"/>
              </a:ext>
            </a:extLst>
          </p:cNvPr>
          <p:cNvSpPr txBox="1"/>
          <p:nvPr/>
        </p:nvSpPr>
        <p:spPr>
          <a:xfrm>
            <a:off x="1521205" y="3142729"/>
            <a:ext cx="2804989" cy="31280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Publisher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954E3-A2BC-3824-D72E-169C348BC8FE}"/>
              </a:ext>
            </a:extLst>
          </p:cNvPr>
          <p:cNvSpPr txBox="1"/>
          <p:nvPr/>
        </p:nvSpPr>
        <p:spPr>
          <a:xfrm>
            <a:off x="1521205" y="3770193"/>
            <a:ext cx="2804989" cy="31280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Genre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7F58B4-5D25-663E-03C5-1D3B4776794E}"/>
              </a:ext>
            </a:extLst>
          </p:cNvPr>
          <p:cNvSpPr txBox="1"/>
          <p:nvPr/>
        </p:nvSpPr>
        <p:spPr>
          <a:xfrm>
            <a:off x="1521205" y="4397657"/>
            <a:ext cx="2804989" cy="31280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Regional and Year Wise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1B4C5F-F422-A1BB-C0F0-825FFBF6B679}"/>
              </a:ext>
            </a:extLst>
          </p:cNvPr>
          <p:cNvSpPr txBox="1"/>
          <p:nvPr/>
        </p:nvSpPr>
        <p:spPr>
          <a:xfrm>
            <a:off x="1521205" y="5025120"/>
            <a:ext cx="2804989" cy="31280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EA930F6-EF09-28F3-D9BF-7ABB8559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59411"/>
              </p:ext>
            </p:extLst>
          </p:nvPr>
        </p:nvGraphicFramePr>
        <p:xfrm>
          <a:off x="4326194" y="1209366"/>
          <a:ext cx="1281471" cy="42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71">
                  <a:extLst>
                    <a:ext uri="{9D8B030D-6E8A-4147-A177-3AD203B41FA5}">
                      <a16:colId xmlns:a16="http://schemas.microsoft.com/office/drawing/2014/main" val="7400844"/>
                    </a:ext>
                  </a:extLst>
                </a:gridCol>
              </a:tblGrid>
              <a:tr h="5470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Slide Number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4925"/>
                  </a:ext>
                </a:extLst>
              </a:tr>
              <a:tr h="615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285159"/>
                  </a:ext>
                </a:extLst>
              </a:tr>
              <a:tr h="615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12825"/>
                  </a:ext>
                </a:extLst>
              </a:tr>
              <a:tr h="615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460596"/>
                  </a:ext>
                </a:extLst>
              </a:tr>
              <a:tr h="615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993566"/>
                  </a:ext>
                </a:extLst>
              </a:tr>
              <a:tr h="615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663469"/>
                  </a:ext>
                </a:extLst>
              </a:tr>
              <a:tr h="615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0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75FC-4D86-E2C5-93C5-62D119FED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EE09F43-8D8A-DE37-5794-B2176AA30A4B}"/>
              </a:ext>
            </a:extLst>
          </p:cNvPr>
          <p:cNvSpPr/>
          <p:nvPr/>
        </p:nvSpPr>
        <p:spPr>
          <a:xfrm>
            <a:off x="599768" y="5616513"/>
            <a:ext cx="11257935" cy="57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87C19-5171-AE6E-2999-B47150973E79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0680A4-8F65-B4A1-0FEC-9DF08FC090E9}"/>
              </a:ext>
            </a:extLst>
          </p:cNvPr>
          <p:cNvCxnSpPr>
            <a:cxnSpLocks/>
          </p:cNvCxnSpPr>
          <p:nvPr/>
        </p:nvCxnSpPr>
        <p:spPr>
          <a:xfrm>
            <a:off x="599768" y="630247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FCACE-7AF9-9380-C113-43908A13E713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9CEBFD-900C-0653-3294-DD144D72A8B0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Overview of Video Game Market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42D224-FD5A-3BCA-8A2E-9F36956F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3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B13D0-3559-8BE9-EA79-3F96FABF7BDF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AA6B9-90FF-7AC0-FCD8-6145DA9CA50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2" y="1421618"/>
            <a:ext cx="2084400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3531E-0D68-0711-37A7-686963A176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98" y="2827489"/>
            <a:ext cx="20844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26A45-5DB0-738C-BD37-1EF310CF6C4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2" y="4308838"/>
            <a:ext cx="2084400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1FDFAA-B44C-41EF-2E9F-CA3C42E7B48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2" y="2865877"/>
            <a:ext cx="2084400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F8D1A0-FE7A-ECF5-C8E0-A7F4A36C923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98" y="1371089"/>
            <a:ext cx="20844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B93545-15A4-D760-E606-F4729B94FDA1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r="2469"/>
          <a:stretch/>
        </p:blipFill>
        <p:spPr>
          <a:xfrm>
            <a:off x="6120598" y="4283890"/>
            <a:ext cx="2084399" cy="10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398062-6C91-E5A5-0A52-012A42FDA8D6}"/>
              </a:ext>
            </a:extLst>
          </p:cNvPr>
          <p:cNvSpPr txBox="1"/>
          <p:nvPr/>
        </p:nvSpPr>
        <p:spPr>
          <a:xfrm>
            <a:off x="3279055" y="1708436"/>
            <a:ext cx="269436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WII Sports has been the top selling game since its launch till 2017.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AD7A-17B5-FAA0-5079-5C52856FA837}"/>
              </a:ext>
            </a:extLst>
          </p:cNvPr>
          <p:cNvSpPr txBox="1"/>
          <p:nvPr/>
        </p:nvSpPr>
        <p:spPr>
          <a:xfrm>
            <a:off x="3279054" y="3105833"/>
            <a:ext cx="2694361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Nintendo has the highest revenue of $1371M.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5F93-7B93-2165-0085-B742077B53EF}"/>
              </a:ext>
            </a:extLst>
          </p:cNvPr>
          <p:cNvSpPr txBox="1"/>
          <p:nvPr/>
        </p:nvSpPr>
        <p:spPr>
          <a:xfrm>
            <a:off x="3279053" y="4513277"/>
            <a:ext cx="2694361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Action Genre of games are popular among gamers.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32235-D75E-64C4-843E-78345963F9E3}"/>
              </a:ext>
            </a:extLst>
          </p:cNvPr>
          <p:cNvSpPr txBox="1"/>
          <p:nvPr/>
        </p:nvSpPr>
        <p:spPr>
          <a:xfrm>
            <a:off x="8749908" y="1631336"/>
            <a:ext cx="2694361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2008 had seen a massive sales of all genres of video games.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F37656-D343-1379-5920-ACD1442977FE}"/>
              </a:ext>
            </a:extLst>
          </p:cNvPr>
          <p:cNvSpPr txBox="1"/>
          <p:nvPr/>
        </p:nvSpPr>
        <p:spPr>
          <a:xfrm>
            <a:off x="8758827" y="3105832"/>
            <a:ext cx="269436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Till 2017, PS2 has the most amount of game releases &amp; compatibility.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C946A2-8C80-E189-861C-1A77B4CF7A67}"/>
              </a:ext>
            </a:extLst>
          </p:cNvPr>
          <p:cNvSpPr txBox="1"/>
          <p:nvPr/>
        </p:nvSpPr>
        <p:spPr>
          <a:xfrm>
            <a:off x="8758828" y="4504816"/>
            <a:ext cx="269436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Every year, North America Region tops the list of amount of games sold.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224E7-25D3-BB2B-387E-94303E6619A1}"/>
              </a:ext>
            </a:extLst>
          </p:cNvPr>
          <p:cNvCxnSpPr>
            <a:cxnSpLocks/>
          </p:cNvCxnSpPr>
          <p:nvPr/>
        </p:nvCxnSpPr>
        <p:spPr>
          <a:xfrm rot="10800000">
            <a:off x="2714650" y="2031601"/>
            <a:ext cx="4665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B0315-2B8A-5A73-AC0E-4488A3CDBB26}"/>
              </a:ext>
            </a:extLst>
          </p:cNvPr>
          <p:cNvCxnSpPr>
            <a:cxnSpLocks/>
          </p:cNvCxnSpPr>
          <p:nvPr/>
        </p:nvCxnSpPr>
        <p:spPr>
          <a:xfrm rot="10800000">
            <a:off x="2723883" y="3437201"/>
            <a:ext cx="4665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B13EF8-7BAC-ACAD-B3EC-A10A7A1E1B11}"/>
              </a:ext>
            </a:extLst>
          </p:cNvPr>
          <p:cNvCxnSpPr>
            <a:cxnSpLocks/>
          </p:cNvCxnSpPr>
          <p:nvPr/>
        </p:nvCxnSpPr>
        <p:spPr>
          <a:xfrm rot="10800000">
            <a:off x="2723883" y="4836442"/>
            <a:ext cx="4665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3F001F-69B7-2769-6575-1E942C607554}"/>
              </a:ext>
            </a:extLst>
          </p:cNvPr>
          <p:cNvCxnSpPr>
            <a:cxnSpLocks/>
          </p:cNvCxnSpPr>
          <p:nvPr/>
        </p:nvCxnSpPr>
        <p:spPr>
          <a:xfrm rot="10800000">
            <a:off x="8205000" y="1954935"/>
            <a:ext cx="4665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0AA421-7DCC-C697-0527-75BB5C039D6F}"/>
              </a:ext>
            </a:extLst>
          </p:cNvPr>
          <p:cNvCxnSpPr>
            <a:cxnSpLocks/>
          </p:cNvCxnSpPr>
          <p:nvPr/>
        </p:nvCxnSpPr>
        <p:spPr>
          <a:xfrm rot="10800000">
            <a:off x="8204999" y="3405877"/>
            <a:ext cx="4665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DA3CE7-4F3B-A642-0CE2-BE53A81DABDC}"/>
              </a:ext>
            </a:extLst>
          </p:cNvPr>
          <p:cNvCxnSpPr>
            <a:cxnSpLocks/>
          </p:cNvCxnSpPr>
          <p:nvPr/>
        </p:nvCxnSpPr>
        <p:spPr>
          <a:xfrm rot="10800000">
            <a:off x="8239506" y="4836442"/>
            <a:ext cx="43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5E72E4-0DFF-81EB-F100-B8AB98DF34CD}"/>
              </a:ext>
            </a:extLst>
          </p:cNvPr>
          <p:cNvSpPr txBox="1"/>
          <p:nvPr/>
        </p:nvSpPr>
        <p:spPr>
          <a:xfrm>
            <a:off x="1302026" y="5751798"/>
            <a:ext cx="1055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The best tip for a game developer is to develop a action game, targeting the North American audience in order to garner massive profits ! </a:t>
            </a:r>
          </a:p>
        </p:txBody>
      </p:sp>
      <p:pic>
        <p:nvPicPr>
          <p:cNvPr id="7170" name="Picture 2" descr="Advise, details, i, info, information, more, tooltip icon - Download on ...">
            <a:extLst>
              <a:ext uri="{FF2B5EF4-FFF2-40B4-BE49-F238E27FC236}">
                <a16:creationId xmlns:a16="http://schemas.microsoft.com/office/drawing/2014/main" id="{2C47A8E4-6D72-6FB3-66F3-9961CEE6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71" y="5695808"/>
            <a:ext cx="386671" cy="4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EC6D-51BB-8ABC-311D-DE222BCA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86B08-BE15-4DD5-8816-57214CE89B4B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492330-3595-2339-539D-BD2373410143}"/>
              </a:ext>
            </a:extLst>
          </p:cNvPr>
          <p:cNvCxnSpPr>
            <a:cxnSpLocks/>
          </p:cNvCxnSpPr>
          <p:nvPr/>
        </p:nvCxnSpPr>
        <p:spPr>
          <a:xfrm>
            <a:off x="599768" y="630247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BC3944-2BA5-AD86-75BC-D99CC4E23AF0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82D47-83FF-5217-535E-1E6D13E838B9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PS2 witnesses the most game releases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49B34-325D-A828-8590-A7B2E96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4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34E65-610C-BEA3-1844-E9708D8D7100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9DC08F-0CC2-364F-1C21-67648459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9" y="1432614"/>
            <a:ext cx="7162001" cy="471859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DD0E7C-F874-64C0-A942-A084E8E16F9F}"/>
              </a:ext>
            </a:extLst>
          </p:cNvPr>
          <p:cNvCxnSpPr>
            <a:cxnSpLocks/>
          </p:cNvCxnSpPr>
          <p:nvPr/>
        </p:nvCxnSpPr>
        <p:spPr>
          <a:xfrm>
            <a:off x="7777316" y="1553497"/>
            <a:ext cx="3722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8ADEEC-50BB-B681-E10F-88F10EA1D252}"/>
              </a:ext>
            </a:extLst>
          </p:cNvPr>
          <p:cNvSpPr txBox="1"/>
          <p:nvPr/>
        </p:nvSpPr>
        <p:spPr>
          <a:xfrm>
            <a:off x="8409031" y="1130293"/>
            <a:ext cx="2282479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Key Highlights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1919E-F290-150E-C290-66A08EEA2715}"/>
              </a:ext>
            </a:extLst>
          </p:cNvPr>
          <p:cNvSpPr txBox="1"/>
          <p:nvPr/>
        </p:nvSpPr>
        <p:spPr>
          <a:xfrm>
            <a:off x="7777316" y="1779018"/>
            <a:ext cx="3722258" cy="332398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PS2 and Xbox 360 are the market leaders as of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PS2 has games worth of $1230M.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PlayStation consoles have more exclusive games than their Xbox counterpart, thereby driving up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WII platform, a subsidiary of Nintendo is also in the Top 4 platforms, generating a revenue of $909M.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WII platform is only compatible with Nintendo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GBA, 3DS, N64, SNES, GC are platforms of the past and no new games on these platforms are released as of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C05E-03E7-C17D-58CB-B4784194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FD52F-1176-F976-B4A0-7D070098B782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B3DED-DFC4-0C77-EC35-780BE5309091}"/>
              </a:ext>
            </a:extLst>
          </p:cNvPr>
          <p:cNvCxnSpPr>
            <a:cxnSpLocks/>
          </p:cNvCxnSpPr>
          <p:nvPr/>
        </p:nvCxnSpPr>
        <p:spPr>
          <a:xfrm>
            <a:off x="599768" y="630247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BC62F6-41AE-F952-791A-EE63C88CF60F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1EB89D-9707-A627-7AFC-FAA1C99DCB74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Nintendo Tops the Charts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895DD6-878A-4C15-9974-29446FCC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5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B37A2-725A-4943-A02E-9A241D7EB929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6139F-CCA3-3D28-E3B1-807F49CE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1236417"/>
            <a:ext cx="3893574" cy="3434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09702-0CB6-FD64-7E21-50A6368B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42" y="1244871"/>
            <a:ext cx="3893574" cy="3429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11E51-68F2-07EA-8DFA-44128835E029}"/>
              </a:ext>
            </a:extLst>
          </p:cNvPr>
          <p:cNvSpPr txBox="1"/>
          <p:nvPr/>
        </p:nvSpPr>
        <p:spPr>
          <a:xfrm>
            <a:off x="0" y="4665747"/>
            <a:ext cx="2694361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Key Highlights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212B0-521B-C30E-CECC-42B31D5E46B8}"/>
              </a:ext>
            </a:extLst>
          </p:cNvPr>
          <p:cNvSpPr txBox="1"/>
          <p:nvPr/>
        </p:nvSpPr>
        <p:spPr>
          <a:xfrm>
            <a:off x="599768" y="5028353"/>
            <a:ext cx="10772631" cy="116955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Nintendo has the highest revenue ($1371M), followed by EA, Activision and SONY.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Most of Nintendo’s revenue is generated from roleplaying, sports and racing genre of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best selling game of Nintendo is WII Sports, which is also the world’s best seller.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Nintendo has a market share of approximately 17%.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CB7339-D9AD-2433-9093-997A11D30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871" y="1103686"/>
            <a:ext cx="3313463" cy="35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6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D153C-EB7D-5AD5-0C73-06BF956F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3129B0-7CD5-BFE7-8902-85D53FCD3093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5D6CFD-4A93-719D-9A16-6B139CCEA78B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B0E56-EB50-361B-9974-14AC7068BCD8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Action Genre of games are the most popular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0B94C0F-AD3E-D583-1B35-FBC2B9FE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6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F3E67-26AE-8900-2205-ADABA0E61ECE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E8B09F3-FA2F-DE29-3651-6B561DE0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9" y="1058114"/>
            <a:ext cx="4531663" cy="34548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7DB93-85A2-C29B-2C9B-B99E7DDE9CB8}"/>
              </a:ext>
            </a:extLst>
          </p:cNvPr>
          <p:cNvSpPr txBox="1"/>
          <p:nvPr/>
        </p:nvSpPr>
        <p:spPr>
          <a:xfrm>
            <a:off x="1518608" y="4550919"/>
            <a:ext cx="2187196" cy="160043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Action genre of games are sold the most., followed by sports and shooter.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FE47C2-74F2-CAB1-D7A9-9EB9B948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77" y="1058113"/>
            <a:ext cx="7079226" cy="345489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AD609E-0DD6-9B4B-06D4-15BF9E2F201C}"/>
              </a:ext>
            </a:extLst>
          </p:cNvPr>
          <p:cNvSpPr/>
          <p:nvPr/>
        </p:nvSpPr>
        <p:spPr>
          <a:xfrm>
            <a:off x="496051" y="4546041"/>
            <a:ext cx="684071" cy="77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552E7-0B7C-2D94-FF15-F4BE333E610C}"/>
              </a:ext>
            </a:extLst>
          </p:cNvPr>
          <p:cNvSpPr txBox="1"/>
          <p:nvPr/>
        </p:nvSpPr>
        <p:spPr>
          <a:xfrm>
            <a:off x="5594558" y="4529263"/>
            <a:ext cx="2187196" cy="160043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WII Sports is the best selling game, followed by GTA V and Mario Kart</a:t>
            </a:r>
          </a:p>
          <a:p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45CCA4-869E-4F8A-627B-B7E6559F9E4B}"/>
              </a:ext>
            </a:extLst>
          </p:cNvPr>
          <p:cNvSpPr/>
          <p:nvPr/>
        </p:nvSpPr>
        <p:spPr>
          <a:xfrm>
            <a:off x="4572001" y="4524385"/>
            <a:ext cx="684071" cy="77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37C6E-FA9F-E730-D6F4-93196567CD06}"/>
              </a:ext>
            </a:extLst>
          </p:cNvPr>
          <p:cNvSpPr txBox="1"/>
          <p:nvPr/>
        </p:nvSpPr>
        <p:spPr>
          <a:xfrm>
            <a:off x="9670508" y="4524385"/>
            <a:ext cx="2187196" cy="116955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MT" panose="020B0502020104020203" pitchFamily="34" charset="0"/>
                <a:cs typeface="Times New Roman" panose="02020603050405020304" pitchFamily="18" charset="0"/>
              </a:rPr>
              <a:t>7 out of the top 15 are action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B6A28D-F80A-6DCE-BE13-3991681954DC}"/>
              </a:ext>
            </a:extLst>
          </p:cNvPr>
          <p:cNvSpPr/>
          <p:nvPr/>
        </p:nvSpPr>
        <p:spPr>
          <a:xfrm>
            <a:off x="8647951" y="4519507"/>
            <a:ext cx="684071" cy="77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Gill Sans MT" panose="020B0502020104020203" pitchFamily="34" charset="0"/>
              </a:rPr>
              <a:t>03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A923FA-1BEE-F694-A317-5CB52D28ED84}"/>
              </a:ext>
            </a:extLst>
          </p:cNvPr>
          <p:cNvCxnSpPr>
            <a:cxnSpLocks/>
          </p:cNvCxnSpPr>
          <p:nvPr/>
        </p:nvCxnSpPr>
        <p:spPr>
          <a:xfrm>
            <a:off x="599768" y="634139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9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29B6E-E619-6109-0A8B-1748BBF4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933A3B-4CEB-29F2-84A3-4B9BFB1947AF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752153-C5D9-3837-ED30-2C419CC82F16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A4199-3E61-637E-F5F9-4339306AB01B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North America Tops the Sales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06033E-87CB-F056-2837-D2266C14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7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6C457-AA5F-7A66-EB38-BF108D8A1DA5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1D518D-0012-0426-55A3-2A54617CFF9E}"/>
              </a:ext>
            </a:extLst>
          </p:cNvPr>
          <p:cNvCxnSpPr>
            <a:cxnSpLocks/>
          </p:cNvCxnSpPr>
          <p:nvPr/>
        </p:nvCxnSpPr>
        <p:spPr>
          <a:xfrm>
            <a:off x="599768" y="634139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FECA908-9203-93E1-377E-AB84FC6E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6" y="3834582"/>
            <a:ext cx="4199391" cy="237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70F65-7875-D0BE-7441-057BF08C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1196943"/>
            <a:ext cx="11094838" cy="2637638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865A69F-D705-91E6-B061-D7C84423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59287"/>
              </p:ext>
            </p:extLst>
          </p:nvPr>
        </p:nvGraphicFramePr>
        <p:xfrm>
          <a:off x="4749388" y="3849532"/>
          <a:ext cx="6685527" cy="2128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85527">
                  <a:extLst>
                    <a:ext uri="{9D8B030D-6E8A-4147-A177-3AD203B41FA5}">
                      <a16:colId xmlns:a16="http://schemas.microsoft.com/office/drawing/2014/main" val="2954005160"/>
                    </a:ext>
                  </a:extLst>
                </a:gridCol>
              </a:tblGrid>
              <a:tr h="532120">
                <a:tc>
                  <a:txBody>
                    <a:bodyPr/>
                    <a:lstStyle/>
                    <a:p>
                      <a:r>
                        <a:rPr lang="en-US" sz="1400" dirty="0"/>
                        <a:t>Key Insights</a:t>
                      </a:r>
                      <a:endParaRPr lang="en-US" sz="14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685712"/>
                  </a:ext>
                </a:extLst>
              </a:tr>
              <a:tr h="5321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MT" panose="020B0502020104020203" pitchFamily="34" charset="0"/>
                        </a:rPr>
                        <a:t>$ 3894M worth of games were sold in North America from 1985-2017.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251397"/>
                  </a:ext>
                </a:extLst>
              </a:tr>
              <a:tr h="5321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MT" panose="020B0502020104020203" pitchFamily="34" charset="0"/>
                        </a:rPr>
                        <a:t>2008 saw a boom in video game sales ($140M).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75898"/>
                  </a:ext>
                </a:extLst>
              </a:tr>
              <a:tr h="5321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Gill Sans MT" panose="020B0502020104020203" pitchFamily="34" charset="0"/>
                        </a:rPr>
                        <a:t>From 1996, video game sales started to increase steadily.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69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33B5-2DA3-E81A-E969-F52A6A81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B48666-8EE6-FCF8-204D-7455E6B4C213}"/>
              </a:ext>
            </a:extLst>
          </p:cNvPr>
          <p:cNvSpPr/>
          <p:nvPr/>
        </p:nvSpPr>
        <p:spPr>
          <a:xfrm rot="5400000">
            <a:off x="-3291351" y="3291349"/>
            <a:ext cx="6858001" cy="2753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E51FF7-4A7A-4344-E4A7-E14441A8DB89}"/>
              </a:ext>
            </a:extLst>
          </p:cNvPr>
          <p:cNvCxnSpPr>
            <a:cxnSpLocks/>
          </p:cNvCxnSpPr>
          <p:nvPr/>
        </p:nvCxnSpPr>
        <p:spPr>
          <a:xfrm>
            <a:off x="599768" y="958644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563421-AD5A-66A0-776A-03A0B638A563}"/>
              </a:ext>
            </a:extLst>
          </p:cNvPr>
          <p:cNvSpPr txBox="1"/>
          <p:nvPr/>
        </p:nvSpPr>
        <p:spPr>
          <a:xfrm>
            <a:off x="599768" y="26313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17FFFAD-0DEA-9C77-2775-6B29F21D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812" y="6356350"/>
            <a:ext cx="498987" cy="365125"/>
          </a:xfrm>
        </p:spPr>
        <p:txBody>
          <a:bodyPr/>
          <a:lstStyle/>
          <a:p>
            <a:fld id="{7F6D4BC8-8FEC-4F48-90B0-577A123F3C75}" type="slidenum">
              <a:rPr lang="en-US" b="1" smtClean="0"/>
              <a:t>8</a:t>
            </a:fld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FFCD9-A2D9-5A69-54FF-0026704BCE05}"/>
              </a:ext>
            </a:extLst>
          </p:cNvPr>
          <p:cNvSpPr txBox="1"/>
          <p:nvPr/>
        </p:nvSpPr>
        <p:spPr>
          <a:xfrm>
            <a:off x="4975122" y="6475254"/>
            <a:ext cx="2241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VIDEO GAME MARKET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F1DF69-C009-CD03-FF50-B89559E16C21}"/>
              </a:ext>
            </a:extLst>
          </p:cNvPr>
          <p:cNvCxnSpPr>
            <a:cxnSpLocks/>
          </p:cNvCxnSpPr>
          <p:nvPr/>
        </p:nvCxnSpPr>
        <p:spPr>
          <a:xfrm>
            <a:off x="599768" y="6341397"/>
            <a:ext cx="112579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529DCB-4950-3BE3-B666-D6732D6E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9" y="837678"/>
            <a:ext cx="11667231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6B5BB-41FF-FF01-06C4-CA05CF61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4BC8-8FEC-4F48-90B0-577A123F3C75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88910-711E-D120-975A-0523FABF3126}"/>
              </a:ext>
            </a:extLst>
          </p:cNvPr>
          <p:cNvSpPr/>
          <p:nvPr/>
        </p:nvSpPr>
        <p:spPr>
          <a:xfrm>
            <a:off x="2279374" y="3360839"/>
            <a:ext cx="1808922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72E078-1F7E-0E8B-182E-D7452769C29D}"/>
              </a:ext>
            </a:extLst>
          </p:cNvPr>
          <p:cNvSpPr/>
          <p:nvPr/>
        </p:nvSpPr>
        <p:spPr>
          <a:xfrm>
            <a:off x="10228542" y="5610916"/>
            <a:ext cx="1808922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2D4EB-1B30-8546-84A4-778D65B94757}"/>
              </a:ext>
            </a:extLst>
          </p:cNvPr>
          <p:cNvSpPr/>
          <p:nvPr/>
        </p:nvSpPr>
        <p:spPr>
          <a:xfrm>
            <a:off x="8524400" y="5610045"/>
            <a:ext cx="452452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016104-1FF2-2162-44B0-242DD7130FC1}"/>
              </a:ext>
            </a:extLst>
          </p:cNvPr>
          <p:cNvSpPr/>
          <p:nvPr/>
        </p:nvSpPr>
        <p:spPr>
          <a:xfrm>
            <a:off x="7532303" y="5610045"/>
            <a:ext cx="308433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DEBF0-54FE-4C06-DD7B-A306AB468749}"/>
              </a:ext>
            </a:extLst>
          </p:cNvPr>
          <p:cNvSpPr/>
          <p:nvPr/>
        </p:nvSpPr>
        <p:spPr>
          <a:xfrm>
            <a:off x="277626" y="1950725"/>
            <a:ext cx="1808922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0B0F5-965B-B331-9A2E-643B495893EE}"/>
              </a:ext>
            </a:extLst>
          </p:cNvPr>
          <p:cNvSpPr/>
          <p:nvPr/>
        </p:nvSpPr>
        <p:spPr>
          <a:xfrm>
            <a:off x="1995948" y="2399072"/>
            <a:ext cx="9918425" cy="14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CE516C-D78E-4F6D-B0A6-FA5D33030E54}"/>
              </a:ext>
            </a:extLst>
          </p:cNvPr>
          <p:cNvSpPr/>
          <p:nvPr/>
        </p:nvSpPr>
        <p:spPr>
          <a:xfrm>
            <a:off x="275200" y="4534558"/>
            <a:ext cx="572865" cy="745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D392FF-4EA9-AFD4-AE23-01A8C566B7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9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448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Manchekar</dc:creator>
  <cp:lastModifiedBy>Akshay Manchekar</cp:lastModifiedBy>
  <cp:revision>1</cp:revision>
  <dcterms:created xsi:type="dcterms:W3CDTF">2024-03-06T08:25:51Z</dcterms:created>
  <dcterms:modified xsi:type="dcterms:W3CDTF">2024-03-06T13:51:01Z</dcterms:modified>
</cp:coreProperties>
</file>