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A95E5D7-6960-4DA7-B332-946429FF60D6}">
  <a:tblStyle styleId="{6A95E5D7-6960-4DA7-B332-946429FF60D6}"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364e0df9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364e0df9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1773aaf5c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121773aaf5c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1773aaf5c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121773aaf5c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364e0df9a_0_1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12364e0df9a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364e0df9a_0_2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12364e0df9a_0_2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1773aad0f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121773aad0f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1b81eb5877_1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11b81eb5877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2364e0df9a_0_2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12364e0df9a_0_2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3a7a5898b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123a7a5898b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2364e0df9a_0_2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12364e0df9a_0_2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364e0df9a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12364e0df9a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b81eb5877_1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11b81eb5877_1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3a7a5898b_1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123a7a5898b_1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3a7a5898b_1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123a7a5898b_1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1773aaf5c_2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121773aaf5c_2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364e0df9a_0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12364e0df9a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1773aaf5c_1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121773aaf5c_1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1773aaf5c_2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121773aaf5c_2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13.png"/><Relationship Id="rId7"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nvSpPr>
        <p:spPr>
          <a:xfrm>
            <a:off x="471800" y="1739400"/>
            <a:ext cx="7688100" cy="1664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900">
                <a:solidFill>
                  <a:srgbClr val="4A86E8"/>
                </a:solidFill>
                <a:latin typeface="Lato"/>
                <a:ea typeface="Lato"/>
                <a:cs typeface="Lato"/>
                <a:sym typeface="Lato"/>
              </a:rPr>
              <a:t>Automation Software for Pharma Sector (B2B)</a:t>
            </a:r>
            <a:r>
              <a:rPr b="1" lang="en" sz="2900">
                <a:solidFill>
                  <a:srgbClr val="0097A7"/>
                </a:solidFill>
                <a:latin typeface="Lato"/>
                <a:ea typeface="Lato"/>
                <a:cs typeface="Lato"/>
                <a:sym typeface="Lato"/>
              </a:rPr>
              <a:t>.</a:t>
            </a:r>
            <a:br>
              <a:rPr lang="en" sz="4700">
                <a:solidFill>
                  <a:srgbClr val="0097A7"/>
                </a:solidFill>
                <a:latin typeface="Lato"/>
                <a:ea typeface="Lato"/>
                <a:cs typeface="Lato"/>
                <a:sym typeface="Lato"/>
              </a:rPr>
            </a:br>
            <a:br>
              <a:rPr i="1" lang="en" sz="2800">
                <a:solidFill>
                  <a:srgbClr val="4A86E8"/>
                </a:solidFill>
                <a:latin typeface="Lato"/>
                <a:ea typeface="Lato"/>
                <a:cs typeface="Lato"/>
                <a:sym typeface="Lato"/>
              </a:rPr>
            </a:br>
            <a:endParaRPr sz="4680">
              <a:solidFill>
                <a:srgbClr val="4A86E8"/>
              </a:solidFill>
              <a:latin typeface="Lato"/>
              <a:ea typeface="Lato"/>
              <a:cs typeface="Lato"/>
              <a:sym typeface="Lato"/>
            </a:endParaRPr>
          </a:p>
          <a:p>
            <a:pPr indent="0" lvl="0" marL="0" rtl="0" algn="l">
              <a:spcBef>
                <a:spcPts val="0"/>
              </a:spcBef>
              <a:spcAft>
                <a:spcPts val="0"/>
              </a:spcAft>
              <a:buNone/>
            </a:pPr>
            <a:r>
              <a:t/>
            </a:r>
            <a:endParaRPr sz="4140">
              <a:solidFill>
                <a:srgbClr val="4A86E8"/>
              </a:solidFill>
              <a:latin typeface="Lato"/>
              <a:ea typeface="Lato"/>
              <a:cs typeface="Lato"/>
              <a:sym typeface="Lato"/>
            </a:endParaRPr>
          </a:p>
          <a:p>
            <a:pPr indent="0" lvl="0" marL="0" rtl="0" algn="ctr">
              <a:lnSpc>
                <a:spcPct val="115000"/>
              </a:lnSpc>
              <a:spcBef>
                <a:spcPts val="0"/>
              </a:spcBef>
              <a:spcAft>
                <a:spcPts val="0"/>
              </a:spcAft>
              <a:buNone/>
            </a:pPr>
            <a:br>
              <a:rPr b="1" i="1" lang="en" sz="900">
                <a:latin typeface="Lato"/>
                <a:ea typeface="Lato"/>
                <a:cs typeface="Lato"/>
                <a:sym typeface="Lato"/>
              </a:rPr>
            </a:br>
            <a:endParaRPr b="1" sz="2780">
              <a:solidFill>
                <a:srgbClr val="262626"/>
              </a:solidFill>
              <a:latin typeface="Lato"/>
              <a:ea typeface="Lato"/>
              <a:cs typeface="Lato"/>
              <a:sym typeface="Lato"/>
            </a:endParaRPr>
          </a:p>
          <a:p>
            <a:pPr indent="0" lvl="0" marL="0" rtl="0" algn="l">
              <a:spcBef>
                <a:spcPts val="0"/>
              </a:spcBef>
              <a:spcAft>
                <a:spcPts val="0"/>
              </a:spcAft>
              <a:buNone/>
            </a:pPr>
            <a:r>
              <a:t/>
            </a:r>
            <a:endParaRPr b="1" sz="2240">
              <a:solidFill>
                <a:srgbClr val="1A1A1A"/>
              </a:solidFill>
              <a:latin typeface="Lato"/>
              <a:ea typeface="Lato"/>
              <a:cs typeface="Lato"/>
              <a:sym typeface="Lato"/>
            </a:endParaRPr>
          </a:p>
        </p:txBody>
      </p:sp>
      <p:sp>
        <p:nvSpPr>
          <p:cNvPr id="87" name="Google Shape;87;p13"/>
          <p:cNvSpPr txBox="1"/>
          <p:nvPr/>
        </p:nvSpPr>
        <p:spPr>
          <a:xfrm>
            <a:off x="-353875" y="3044811"/>
            <a:ext cx="8877300" cy="2022900"/>
          </a:xfrm>
          <a:prstGeom prst="rect">
            <a:avLst/>
          </a:prstGeom>
          <a:noFill/>
          <a:ln>
            <a:noFill/>
          </a:ln>
        </p:spPr>
        <p:txBody>
          <a:bodyPr anchorCtr="0" anchor="t" bIns="91425" lIns="91425" spcFirstLastPara="1" rIns="91425" wrap="square" tIns="91425">
            <a:normAutofit fontScale="40000" lnSpcReduction="20000"/>
          </a:bodyPr>
          <a:lstStyle/>
          <a:p>
            <a:pPr indent="457200" lvl="0" marL="0" rtl="0" algn="ctr">
              <a:spcBef>
                <a:spcPts val="0"/>
              </a:spcBef>
              <a:spcAft>
                <a:spcPts val="0"/>
              </a:spcAft>
              <a:buNone/>
            </a:pPr>
            <a:r>
              <a:rPr b="1" lang="en" sz="3052">
                <a:latin typeface="Lato"/>
                <a:ea typeface="Lato"/>
                <a:cs typeface="Lato"/>
                <a:sym typeface="Lato"/>
              </a:rPr>
              <a:t>Presented By:</a:t>
            </a:r>
            <a:endParaRPr b="1" sz="3052">
              <a:latin typeface="Lato"/>
              <a:ea typeface="Lato"/>
              <a:cs typeface="Lato"/>
              <a:sym typeface="Lato"/>
            </a:endParaRPr>
          </a:p>
          <a:p>
            <a:pPr indent="457200" lvl="0" marL="0" rtl="0" algn="ctr">
              <a:spcBef>
                <a:spcPts val="0"/>
              </a:spcBef>
              <a:spcAft>
                <a:spcPts val="0"/>
              </a:spcAft>
              <a:buNone/>
            </a:pPr>
            <a:r>
              <a:t/>
            </a:r>
            <a:endParaRPr b="1" sz="3052">
              <a:latin typeface="Lato"/>
              <a:ea typeface="Lato"/>
              <a:cs typeface="Lato"/>
              <a:sym typeface="Lato"/>
            </a:endParaRPr>
          </a:p>
          <a:p>
            <a:pPr indent="457200" lvl="0" marL="0" rtl="0" algn="ctr">
              <a:spcBef>
                <a:spcPts val="0"/>
              </a:spcBef>
              <a:spcAft>
                <a:spcPts val="0"/>
              </a:spcAft>
              <a:buNone/>
            </a:pPr>
            <a:r>
              <a:rPr b="1" lang="en" sz="3052">
                <a:latin typeface="Lato"/>
                <a:ea typeface="Lato"/>
                <a:cs typeface="Lato"/>
                <a:sym typeface="Lato"/>
              </a:rPr>
              <a:t>Group No .: TY 16</a:t>
            </a:r>
            <a:endParaRPr b="1" sz="3052">
              <a:latin typeface="Lato"/>
              <a:ea typeface="Lato"/>
              <a:cs typeface="Lato"/>
              <a:sym typeface="Lato"/>
            </a:endParaRPr>
          </a:p>
          <a:p>
            <a:pPr indent="0" lvl="0" marL="3200400" rtl="0" algn="l">
              <a:spcBef>
                <a:spcPts val="0"/>
              </a:spcBef>
              <a:spcAft>
                <a:spcPts val="0"/>
              </a:spcAft>
              <a:buNone/>
            </a:pPr>
            <a:r>
              <a:rPr b="1" lang="en" sz="3052">
                <a:latin typeface="Lato"/>
                <a:ea typeface="Lato"/>
                <a:cs typeface="Lato"/>
                <a:sym typeface="Lato"/>
              </a:rPr>
              <a:t>Roll No 	GR No 	  Name</a:t>
            </a:r>
            <a:endParaRPr sz="3052">
              <a:latin typeface="Lato"/>
              <a:ea typeface="Lato"/>
              <a:cs typeface="Lato"/>
              <a:sym typeface="Lato"/>
            </a:endParaRPr>
          </a:p>
          <a:p>
            <a:pPr indent="-311150" lvl="0" marL="457200" rtl="0" algn="just">
              <a:spcBef>
                <a:spcPts val="0"/>
              </a:spcBef>
              <a:spcAft>
                <a:spcPts val="0"/>
              </a:spcAft>
              <a:buNone/>
            </a:pPr>
            <a:r>
              <a:rPr lang="en" sz="3052">
                <a:solidFill>
                  <a:srgbClr val="1A9988"/>
                </a:solidFill>
                <a:latin typeface="Lato"/>
                <a:ea typeface="Lato"/>
                <a:cs typeface="Lato"/>
                <a:sym typeface="Lato"/>
              </a:rPr>
              <a:t>							</a:t>
            </a:r>
            <a:r>
              <a:rPr lang="en" sz="3052">
                <a:solidFill>
                  <a:srgbClr val="1A1A1A"/>
                </a:solidFill>
                <a:latin typeface="Lato"/>
                <a:ea typeface="Lato"/>
                <a:cs typeface="Lato"/>
                <a:sym typeface="Lato"/>
              </a:rPr>
              <a:t>[11] 	           [11910676] 	 Akshay Matre</a:t>
            </a:r>
            <a:endParaRPr sz="3052">
              <a:solidFill>
                <a:srgbClr val="1A1A1A"/>
              </a:solidFill>
              <a:latin typeface="Lato"/>
              <a:ea typeface="Lato"/>
              <a:cs typeface="Lato"/>
              <a:sym typeface="Lato"/>
            </a:endParaRPr>
          </a:p>
          <a:p>
            <a:pPr indent="-311150" lvl="0" marL="457200" rtl="0" algn="just">
              <a:spcBef>
                <a:spcPts val="0"/>
              </a:spcBef>
              <a:spcAft>
                <a:spcPts val="0"/>
              </a:spcAft>
              <a:buNone/>
            </a:pPr>
            <a:r>
              <a:rPr lang="en" sz="3052">
                <a:solidFill>
                  <a:srgbClr val="1A1A1A"/>
                </a:solidFill>
                <a:latin typeface="Lato"/>
                <a:ea typeface="Lato"/>
                <a:cs typeface="Lato"/>
                <a:sym typeface="Lato"/>
              </a:rPr>
              <a:t>							[26] 	           [</a:t>
            </a:r>
            <a:r>
              <a:rPr lang="en" sz="3052">
                <a:latin typeface="Lato"/>
                <a:ea typeface="Lato"/>
                <a:cs typeface="Lato"/>
                <a:sym typeface="Lato"/>
              </a:rPr>
              <a:t>12020095</a:t>
            </a:r>
            <a:r>
              <a:rPr lang="en" sz="3052">
                <a:solidFill>
                  <a:srgbClr val="1A1A1A"/>
                </a:solidFill>
                <a:latin typeface="Lato"/>
                <a:ea typeface="Lato"/>
                <a:cs typeface="Lato"/>
                <a:sym typeface="Lato"/>
              </a:rPr>
              <a:t>] 	 Bhagyashri Bagul</a:t>
            </a:r>
            <a:endParaRPr sz="3052">
              <a:solidFill>
                <a:srgbClr val="1A1A1A"/>
              </a:solidFill>
              <a:latin typeface="Lato"/>
              <a:ea typeface="Lato"/>
              <a:cs typeface="Lato"/>
              <a:sym typeface="Lato"/>
            </a:endParaRPr>
          </a:p>
          <a:p>
            <a:pPr indent="-311150" lvl="0" marL="457200" rtl="0" algn="just">
              <a:spcBef>
                <a:spcPts val="0"/>
              </a:spcBef>
              <a:spcAft>
                <a:spcPts val="0"/>
              </a:spcAft>
              <a:buNone/>
            </a:pPr>
            <a:r>
              <a:rPr lang="en" sz="3052">
                <a:solidFill>
                  <a:srgbClr val="1A1A1A"/>
                </a:solidFill>
                <a:latin typeface="Lato"/>
                <a:ea typeface="Lato"/>
                <a:cs typeface="Lato"/>
                <a:sym typeface="Lato"/>
              </a:rPr>
              <a:t>							[69] 	           [</a:t>
            </a:r>
            <a:r>
              <a:rPr lang="en" sz="3052">
                <a:latin typeface="Lato"/>
                <a:ea typeface="Lato"/>
                <a:cs typeface="Lato"/>
                <a:sym typeface="Lato"/>
              </a:rPr>
              <a:t>12020256</a:t>
            </a:r>
            <a:r>
              <a:rPr lang="en" sz="3052">
                <a:solidFill>
                  <a:srgbClr val="1A1A1A"/>
                </a:solidFill>
                <a:latin typeface="Lato"/>
                <a:ea typeface="Lato"/>
                <a:cs typeface="Lato"/>
                <a:sym typeface="Lato"/>
              </a:rPr>
              <a:t>]         Samiksha Dhumal</a:t>
            </a:r>
            <a:endParaRPr sz="3052">
              <a:solidFill>
                <a:srgbClr val="1A1A1A"/>
              </a:solidFill>
              <a:latin typeface="Lato"/>
              <a:ea typeface="Lato"/>
              <a:cs typeface="Lato"/>
              <a:sym typeface="Lato"/>
            </a:endParaRPr>
          </a:p>
          <a:p>
            <a:pPr indent="-311150" lvl="0" marL="457200" rtl="0" algn="just">
              <a:spcBef>
                <a:spcPts val="0"/>
              </a:spcBef>
              <a:spcAft>
                <a:spcPts val="0"/>
              </a:spcAft>
              <a:buNone/>
            </a:pPr>
            <a:r>
              <a:rPr lang="en" sz="3052">
                <a:solidFill>
                  <a:srgbClr val="1A1A1A"/>
                </a:solidFill>
                <a:latin typeface="Lato"/>
                <a:ea typeface="Lato"/>
                <a:cs typeface="Lato"/>
                <a:sym typeface="Lato"/>
              </a:rPr>
              <a:t>							[74] 	           [12020191] 	 Akshay Gade</a:t>
            </a:r>
            <a:endParaRPr sz="3052">
              <a:solidFill>
                <a:srgbClr val="595959"/>
              </a:solidFill>
              <a:latin typeface="Lato"/>
              <a:ea typeface="Lato"/>
              <a:cs typeface="Lato"/>
              <a:sym typeface="Lato"/>
            </a:endParaRPr>
          </a:p>
          <a:p>
            <a:pPr indent="-311150" lvl="0" marL="457200" rtl="0" algn="just">
              <a:spcBef>
                <a:spcPts val="0"/>
              </a:spcBef>
              <a:spcAft>
                <a:spcPts val="0"/>
              </a:spcAft>
              <a:buNone/>
            </a:pPr>
            <a:r>
              <a:rPr lang="en" sz="3052">
                <a:solidFill>
                  <a:srgbClr val="1A1A1A"/>
                </a:solidFill>
                <a:latin typeface="Lato"/>
                <a:ea typeface="Lato"/>
                <a:cs typeface="Lato"/>
                <a:sym typeface="Lato"/>
              </a:rPr>
              <a:t> </a:t>
            </a:r>
            <a:r>
              <a:rPr lang="en" sz="3052">
                <a:latin typeface="Lato"/>
                <a:ea typeface="Lato"/>
                <a:cs typeface="Lato"/>
                <a:sym typeface="Lato"/>
              </a:rPr>
              <a:t>	</a:t>
            </a:r>
            <a:endParaRPr sz="3052">
              <a:solidFill>
                <a:srgbClr val="595959"/>
              </a:solidFill>
              <a:latin typeface="Lato"/>
              <a:ea typeface="Lato"/>
              <a:cs typeface="Lato"/>
              <a:sym typeface="Lato"/>
            </a:endParaRPr>
          </a:p>
          <a:p>
            <a:pPr indent="-311150" lvl="0" marL="457200" rtl="0" algn="ctr">
              <a:spcBef>
                <a:spcPts val="0"/>
              </a:spcBef>
              <a:spcAft>
                <a:spcPts val="0"/>
              </a:spcAft>
              <a:buNone/>
            </a:pPr>
            <a:r>
              <a:rPr b="1" lang="en" sz="3052">
                <a:solidFill>
                  <a:srgbClr val="3A1500"/>
                </a:solidFill>
                <a:latin typeface="Lato"/>
                <a:ea typeface="Lato"/>
                <a:cs typeface="Lato"/>
                <a:sym typeface="Lato"/>
              </a:rPr>
              <a:t>                         Under the Guidance of: </a:t>
            </a:r>
            <a:r>
              <a:rPr lang="en" sz="3052">
                <a:latin typeface="Lato"/>
                <a:ea typeface="Lato"/>
                <a:cs typeface="Lato"/>
                <a:sym typeface="Lato"/>
              </a:rPr>
              <a:t>Prof. Kirti Korabu</a:t>
            </a:r>
            <a:endParaRPr sz="3052">
              <a:solidFill>
                <a:srgbClr val="595959"/>
              </a:solidFill>
              <a:latin typeface="Lato"/>
              <a:ea typeface="Lato"/>
              <a:cs typeface="Lato"/>
              <a:sym typeface="Lato"/>
            </a:endParaRPr>
          </a:p>
          <a:p>
            <a:pPr indent="-311150" lvl="0" marL="457200" rtl="0" algn="ctr">
              <a:spcBef>
                <a:spcPts val="0"/>
              </a:spcBef>
              <a:spcAft>
                <a:spcPts val="0"/>
              </a:spcAft>
              <a:buNone/>
            </a:pPr>
            <a:r>
              <a:t/>
            </a:r>
            <a:endParaRPr>
              <a:solidFill>
                <a:srgbClr val="3A1500"/>
              </a:solidFill>
            </a:endParaRPr>
          </a:p>
          <a:p>
            <a:pPr indent="-311150" lvl="0" marL="457200" rtl="0" algn="just">
              <a:spcBef>
                <a:spcPts val="0"/>
              </a:spcBef>
              <a:spcAft>
                <a:spcPts val="0"/>
              </a:spcAft>
              <a:buNone/>
            </a:pPr>
            <a:r>
              <a:t/>
            </a:r>
            <a:endParaRPr>
              <a:latin typeface="Lato"/>
              <a:ea typeface="Lato"/>
              <a:cs typeface="Lato"/>
              <a:sym typeface="Lato"/>
            </a:endParaRPr>
          </a:p>
          <a:p>
            <a:pPr indent="-311150" lvl="0" marL="457200" rtl="0" algn="just">
              <a:spcBef>
                <a:spcPts val="0"/>
              </a:spcBef>
              <a:spcAft>
                <a:spcPts val="0"/>
              </a:spcAft>
              <a:buNone/>
            </a:pPr>
            <a:r>
              <a:t/>
            </a:r>
            <a:endParaRPr>
              <a:latin typeface="Lato"/>
              <a:ea typeface="Lato"/>
              <a:cs typeface="Lato"/>
              <a:sym typeface="Lato"/>
            </a:endParaRPr>
          </a:p>
        </p:txBody>
      </p:sp>
      <p:sp>
        <p:nvSpPr>
          <p:cNvPr id="88" name="Google Shape;88;p13"/>
          <p:cNvSpPr txBox="1"/>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rgbClr val="595959"/>
                </a:solidFill>
                <a:latin typeface="Lato"/>
                <a:ea typeface="Lato"/>
                <a:cs typeface="Lato"/>
                <a:sym typeface="Lato"/>
              </a:rPr>
              <a:t>‹#›</a:t>
            </a:fld>
            <a:endParaRPr sz="1000">
              <a:solidFill>
                <a:srgbClr val="595959"/>
              </a:solidFill>
              <a:latin typeface="Lato"/>
              <a:ea typeface="Lato"/>
              <a:cs typeface="Lato"/>
              <a:sym typeface="Lato"/>
            </a:endParaRPr>
          </a:p>
        </p:txBody>
      </p:sp>
      <p:sp>
        <p:nvSpPr>
          <p:cNvPr id="89" name="Google Shape;89;p13"/>
          <p:cNvSpPr txBox="1"/>
          <p:nvPr/>
        </p:nvSpPr>
        <p:spPr>
          <a:xfrm>
            <a:off x="311700" y="153275"/>
            <a:ext cx="7328700" cy="1095600"/>
          </a:xfrm>
          <a:prstGeom prst="rect">
            <a:avLst/>
          </a:prstGeom>
          <a:noFill/>
          <a:ln>
            <a:noFill/>
          </a:ln>
        </p:spPr>
        <p:txBody>
          <a:bodyPr anchorCtr="0" anchor="b" bIns="91425" lIns="91425" spcFirstLastPara="1" rIns="91425" wrap="square" tIns="91425">
            <a:normAutofit/>
          </a:bodyPr>
          <a:lstStyle/>
          <a:p>
            <a:pPr indent="0" lvl="0" marL="0" marR="0" rtl="0" algn="ctr">
              <a:lnSpc>
                <a:spcPct val="80000"/>
              </a:lnSpc>
              <a:spcBef>
                <a:spcPts val="0"/>
              </a:spcBef>
              <a:spcAft>
                <a:spcPts val="0"/>
              </a:spcAft>
              <a:buClr>
                <a:srgbClr val="1A1A1A"/>
              </a:buClr>
              <a:buSzPts val="3885"/>
              <a:buFont typeface="Raleway"/>
              <a:buNone/>
            </a:pPr>
            <a:r>
              <a:rPr b="1" i="0" lang="en" u="none" cap="none" strike="noStrike">
                <a:solidFill>
                  <a:srgbClr val="292B2C"/>
                </a:solidFill>
                <a:latin typeface="Lato"/>
                <a:ea typeface="Lato"/>
                <a:cs typeface="Lato"/>
                <a:sym typeface="Lato"/>
              </a:rPr>
              <a:t>Bansilal Ramnath Agarwal Charitable Trust's</a:t>
            </a:r>
            <a:endParaRPr/>
          </a:p>
          <a:p>
            <a:pPr indent="0" lvl="0" marL="0" marR="0" rtl="0" algn="ctr">
              <a:lnSpc>
                <a:spcPct val="80000"/>
              </a:lnSpc>
              <a:spcBef>
                <a:spcPts val="0"/>
              </a:spcBef>
              <a:spcAft>
                <a:spcPts val="0"/>
              </a:spcAft>
              <a:buClr>
                <a:srgbClr val="1A1A1A"/>
              </a:buClr>
              <a:buSzPts val="3885"/>
              <a:buFont typeface="Raleway"/>
              <a:buNone/>
            </a:pPr>
            <a:r>
              <a:rPr b="1" i="0" lang="en" u="none" cap="none" strike="noStrike">
                <a:solidFill>
                  <a:srgbClr val="292B2C"/>
                </a:solidFill>
                <a:latin typeface="Lato"/>
                <a:ea typeface="Lato"/>
                <a:cs typeface="Lato"/>
                <a:sym typeface="Lato"/>
              </a:rPr>
              <a:t>Vishwakarma Institute of Technology</a:t>
            </a:r>
            <a:endParaRPr/>
          </a:p>
          <a:p>
            <a:pPr indent="0" lvl="0" marL="0" marR="0" rtl="0" algn="ctr">
              <a:lnSpc>
                <a:spcPct val="80000"/>
              </a:lnSpc>
              <a:spcBef>
                <a:spcPts val="0"/>
              </a:spcBef>
              <a:spcAft>
                <a:spcPts val="0"/>
              </a:spcAft>
              <a:buClr>
                <a:srgbClr val="1A1A1A"/>
              </a:buClr>
              <a:buSzPts val="3885"/>
              <a:buFont typeface="Raleway"/>
              <a:buNone/>
            </a:pPr>
            <a:r>
              <a:rPr b="1" i="0" lang="en" u="none" cap="none" strike="noStrike">
                <a:solidFill>
                  <a:srgbClr val="5D5F61"/>
                </a:solidFill>
                <a:latin typeface="Lato"/>
                <a:ea typeface="Lato"/>
                <a:cs typeface="Lato"/>
                <a:sym typeface="Lato"/>
              </a:rPr>
              <a:t>(An Autonomous Institute affiliated to Savitribai Phule Pune University)</a:t>
            </a:r>
            <a:endParaRPr b="1" i="0" u="none" cap="none" strike="noStrike">
              <a:solidFill>
                <a:srgbClr val="5D5F61"/>
              </a:solidFill>
              <a:latin typeface="Lato"/>
              <a:ea typeface="Lato"/>
              <a:cs typeface="Lato"/>
              <a:sym typeface="Lato"/>
            </a:endParaRPr>
          </a:p>
        </p:txBody>
      </p:sp>
      <p:pic>
        <p:nvPicPr>
          <p:cNvPr descr="Vishwakarma Institute of Technology, Pune" id="90" name="Google Shape;90;p13"/>
          <p:cNvPicPr preferRelativeResize="0"/>
          <p:nvPr/>
        </p:nvPicPr>
        <p:blipFill rotWithShape="1">
          <a:blip r:embed="rId3">
            <a:alphaModFix/>
          </a:blip>
          <a:srcRect b="0" l="0" r="0" t="0"/>
          <a:stretch/>
        </p:blipFill>
        <p:spPr>
          <a:xfrm>
            <a:off x="7770943" y="82323"/>
            <a:ext cx="752475" cy="990600"/>
          </a:xfrm>
          <a:prstGeom prst="rect">
            <a:avLst/>
          </a:prstGeom>
          <a:noFill/>
          <a:ln>
            <a:noFill/>
          </a:ln>
        </p:spPr>
      </p:pic>
      <p:sp>
        <p:nvSpPr>
          <p:cNvPr id="91" name="Google Shape;91;p13"/>
          <p:cNvSpPr txBox="1"/>
          <p:nvPr/>
        </p:nvSpPr>
        <p:spPr>
          <a:xfrm>
            <a:off x="-1170193" y="4764111"/>
            <a:ext cx="11745900" cy="365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 sz="1200" u="none" cap="none" strike="noStrike">
                <a:solidFill>
                  <a:srgbClr val="667E84"/>
                </a:solidFill>
                <a:latin typeface="Arial"/>
                <a:ea typeface="Arial"/>
                <a:cs typeface="Arial"/>
                <a:sym typeface="Arial"/>
              </a:rPr>
              <a:t>Department of </a:t>
            </a:r>
            <a:r>
              <a:rPr lang="en" sz="1200">
                <a:solidFill>
                  <a:srgbClr val="667E84"/>
                </a:solidFill>
              </a:rPr>
              <a:t>Computer</a:t>
            </a:r>
            <a:r>
              <a:rPr b="0" i="0" lang="en" sz="1200" u="none" cap="none" strike="noStrike">
                <a:solidFill>
                  <a:srgbClr val="1A9988"/>
                </a:solidFill>
                <a:latin typeface="Arial"/>
                <a:ea typeface="Arial"/>
                <a:cs typeface="Arial"/>
                <a:sym typeface="Arial"/>
              </a:rPr>
              <a:t> </a:t>
            </a:r>
            <a:r>
              <a:rPr b="0" i="0" lang="en" sz="1200" u="none" cap="none" strike="noStrike">
                <a:solidFill>
                  <a:srgbClr val="667E84"/>
                </a:solidFill>
                <a:latin typeface="Arial"/>
                <a:ea typeface="Arial"/>
                <a:cs typeface="Arial"/>
                <a:sym typeface="Arial"/>
              </a:rPr>
              <a:t>Engineering, Module </a:t>
            </a:r>
            <a:r>
              <a:rPr lang="en" sz="1200">
                <a:solidFill>
                  <a:srgbClr val="667E84"/>
                </a:solidFill>
              </a:rPr>
              <a:t>6</a:t>
            </a:r>
            <a:r>
              <a:rPr b="0" i="0" lang="en" sz="1200" u="none" cap="none" strike="noStrike">
                <a:solidFill>
                  <a:srgbClr val="667E84"/>
                </a:solidFill>
                <a:latin typeface="Arial"/>
                <a:ea typeface="Arial"/>
                <a:cs typeface="Arial"/>
                <a:sym typeface="Arial"/>
              </a:rPr>
              <a:t>, </a:t>
            </a:r>
            <a:r>
              <a:rPr lang="en" sz="1200">
                <a:solidFill>
                  <a:srgbClr val="667E84"/>
                </a:solidFill>
              </a:rPr>
              <a:t>2022</a:t>
            </a:r>
            <a:endParaRPr b="0" i="0" sz="1200" u="none" cap="none" strike="noStrike">
              <a:solidFill>
                <a:srgbClr val="667E84"/>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2"/>
          <p:cNvSpPr txBox="1"/>
          <p:nvPr>
            <p:ph type="title"/>
          </p:nvPr>
        </p:nvSpPr>
        <p:spPr>
          <a:xfrm>
            <a:off x="672700" y="6606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03174"/>
              <a:buNone/>
            </a:pPr>
            <a:r>
              <a:rPr lang="en" sz="2800">
                <a:solidFill>
                  <a:schemeClr val="dk1"/>
                </a:solidFill>
                <a:latin typeface="Lato"/>
                <a:ea typeface="Lato"/>
                <a:cs typeface="Lato"/>
                <a:sym typeface="Lato"/>
              </a:rPr>
              <a:t>Introduction</a:t>
            </a:r>
            <a:endParaRPr>
              <a:solidFill>
                <a:schemeClr val="dk1"/>
              </a:solidFill>
            </a:endParaRPr>
          </a:p>
        </p:txBody>
      </p:sp>
      <p:sp>
        <p:nvSpPr>
          <p:cNvPr id="172" name="Google Shape;172;p22"/>
          <p:cNvSpPr txBox="1"/>
          <p:nvPr>
            <p:ph idx="1" type="body"/>
          </p:nvPr>
        </p:nvSpPr>
        <p:spPr>
          <a:xfrm>
            <a:off x="605550" y="1441203"/>
            <a:ext cx="7688700" cy="2777400"/>
          </a:xfrm>
          <a:prstGeom prst="rect">
            <a:avLst/>
          </a:prstGeom>
          <a:noFill/>
          <a:ln>
            <a:noFill/>
          </a:ln>
        </p:spPr>
        <p:txBody>
          <a:bodyPr anchorCtr="0" anchor="t" bIns="91425" lIns="91425" spcFirstLastPara="1" rIns="91425" wrap="square" tIns="91425">
            <a:noAutofit/>
          </a:bodyPr>
          <a:lstStyle/>
          <a:p>
            <a:pPr indent="0" lvl="0" marL="146050" rtl="0" algn="l">
              <a:lnSpc>
                <a:spcPct val="150000"/>
              </a:lnSpc>
              <a:spcBef>
                <a:spcPts val="0"/>
              </a:spcBef>
              <a:spcAft>
                <a:spcPts val="0"/>
              </a:spcAft>
              <a:buSzPts val="1300"/>
              <a:buNone/>
            </a:pPr>
            <a:r>
              <a:t/>
            </a:r>
            <a:endParaRPr sz="1600">
              <a:solidFill>
                <a:schemeClr val="dk2"/>
              </a:solidFill>
            </a:endParaRPr>
          </a:p>
          <a:p>
            <a:pPr indent="-330200" lvl="0" marL="457200" rtl="0" algn="just">
              <a:lnSpc>
                <a:spcPct val="150000"/>
              </a:lnSpc>
              <a:spcBef>
                <a:spcPts val="0"/>
              </a:spcBef>
              <a:spcAft>
                <a:spcPts val="0"/>
              </a:spcAft>
              <a:buClr>
                <a:srgbClr val="434343"/>
              </a:buClr>
              <a:buSzPts val="1600"/>
              <a:buChar char="●"/>
            </a:pPr>
            <a:r>
              <a:rPr lang="en" sz="1600">
                <a:solidFill>
                  <a:srgbClr val="434343"/>
                </a:solidFill>
                <a:highlight>
                  <a:srgbClr val="FFFFFF"/>
                </a:highlight>
              </a:rPr>
              <a:t>Automation software for pharma sector is a B2B online cloud-based platform that sells various pharma products like ethical, surgical, generic, homeopathic products not directly to end users but to other businesses / (retail medical stores).</a:t>
            </a:r>
            <a:endParaRPr sz="1600">
              <a:solidFill>
                <a:srgbClr val="434343"/>
              </a:solidFill>
              <a:highlight>
                <a:srgbClr val="FFFFFF"/>
              </a:highlight>
            </a:endParaRPr>
          </a:p>
          <a:p>
            <a:pPr indent="-323850" lvl="0" marL="457200" rtl="0" algn="l">
              <a:spcBef>
                <a:spcPts val="0"/>
              </a:spcBef>
              <a:spcAft>
                <a:spcPts val="0"/>
              </a:spcAft>
              <a:buClr>
                <a:schemeClr val="dk2"/>
              </a:buClr>
              <a:buSzPts val="1500"/>
              <a:buChar char="●"/>
            </a:pPr>
            <a:r>
              <a:rPr lang="en" sz="1500">
                <a:solidFill>
                  <a:schemeClr val="dk2"/>
                </a:solidFill>
              </a:rPr>
              <a:t>Also it will help them to manage their Inventory, Expiry, credits, billing system , sales data  on a single platform.</a:t>
            </a:r>
            <a:endParaRPr sz="1500">
              <a:solidFill>
                <a:schemeClr val="dk2"/>
              </a:solidFill>
            </a:endParaRPr>
          </a:p>
          <a:p>
            <a:pPr indent="0" lvl="0" marL="457200" rtl="0" algn="just">
              <a:lnSpc>
                <a:spcPct val="150000"/>
              </a:lnSpc>
              <a:spcBef>
                <a:spcPts val="1200"/>
              </a:spcBef>
              <a:spcAft>
                <a:spcPts val="0"/>
              </a:spcAft>
              <a:buNone/>
            </a:pPr>
            <a:r>
              <a:t/>
            </a:r>
            <a:endParaRPr sz="1600">
              <a:solidFill>
                <a:srgbClr val="434343"/>
              </a:solidFill>
              <a:highlight>
                <a:srgbClr val="FFFFFF"/>
              </a:highlight>
            </a:endParaRPr>
          </a:p>
          <a:p>
            <a:pPr indent="0" lvl="0" marL="457200" rtl="0" algn="l">
              <a:lnSpc>
                <a:spcPct val="150000"/>
              </a:lnSpc>
              <a:spcBef>
                <a:spcPts val="0"/>
              </a:spcBef>
              <a:spcAft>
                <a:spcPts val="0"/>
              </a:spcAft>
              <a:buNone/>
            </a:pPr>
            <a:r>
              <a:t/>
            </a:r>
            <a:endParaRPr sz="1600">
              <a:solidFill>
                <a:schemeClr val="dk2"/>
              </a:solidFill>
            </a:endParaRPr>
          </a:p>
          <a:p>
            <a:pPr indent="0" lvl="0" marL="0" rtl="0" algn="l">
              <a:lnSpc>
                <a:spcPct val="150000"/>
              </a:lnSpc>
              <a:spcBef>
                <a:spcPts val="0"/>
              </a:spcBef>
              <a:spcAft>
                <a:spcPts val="0"/>
              </a:spcAft>
              <a:buNone/>
            </a:pPr>
            <a:r>
              <a:t/>
            </a:r>
            <a:endParaRPr sz="1600">
              <a:solidFill>
                <a:schemeClr val="dk2"/>
              </a:solidFill>
            </a:endParaRPr>
          </a:p>
          <a:p>
            <a:pPr indent="0" lvl="0" marL="146050" rtl="0" algn="l">
              <a:lnSpc>
                <a:spcPct val="150000"/>
              </a:lnSpc>
              <a:spcBef>
                <a:spcPts val="0"/>
              </a:spcBef>
              <a:spcAft>
                <a:spcPts val="0"/>
              </a:spcAft>
              <a:buSzPts val="1300"/>
              <a:buNone/>
            </a:pPr>
            <a:r>
              <a:rPr lang="en" sz="1600">
                <a:solidFill>
                  <a:schemeClr val="dk2"/>
                </a:solidFill>
              </a:rPr>
              <a:t> </a:t>
            </a:r>
            <a:endParaRPr sz="1600"/>
          </a:p>
          <a:p>
            <a:pPr indent="0" lvl="0" marL="457200" marR="25400" rtl="0" algn="l">
              <a:lnSpc>
                <a:spcPct val="150000"/>
              </a:lnSpc>
              <a:spcBef>
                <a:spcPts val="1400"/>
              </a:spcBef>
              <a:spcAft>
                <a:spcPts val="0"/>
              </a:spcAft>
              <a:buSzPts val="935"/>
              <a:buNone/>
            </a:pPr>
            <a:r>
              <a:t/>
            </a:r>
            <a:endParaRPr sz="1600">
              <a:solidFill>
                <a:schemeClr val="dk2"/>
              </a:solidFill>
              <a:highlight>
                <a:srgbClr val="FFFFFF"/>
              </a:highlight>
            </a:endParaRPr>
          </a:p>
          <a:p>
            <a:pPr indent="0" lvl="0" marL="0" rtl="0" algn="l">
              <a:lnSpc>
                <a:spcPct val="150000"/>
              </a:lnSpc>
              <a:spcBef>
                <a:spcPts val="1100"/>
              </a:spcBef>
              <a:spcAft>
                <a:spcPts val="1200"/>
              </a:spcAft>
              <a:buSzPts val="935"/>
              <a:buNone/>
            </a:pPr>
            <a:r>
              <a:t/>
            </a:r>
            <a:endParaRPr sz="1600">
              <a:solidFill>
                <a:schemeClr val="dk2"/>
              </a:solidFill>
            </a:endParaRPr>
          </a:p>
        </p:txBody>
      </p:sp>
      <p:sp>
        <p:nvSpPr>
          <p:cNvPr id="173" name="Google Shape;173;p22"/>
          <p:cNvSpPr txBox="1"/>
          <p:nvPr/>
        </p:nvSpPr>
        <p:spPr>
          <a:xfrm>
            <a:off x="-1423043" y="4764111"/>
            <a:ext cx="11745900" cy="365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 sz="1200">
                <a:solidFill>
                  <a:srgbClr val="667E84"/>
                </a:solidFill>
              </a:rPr>
              <a:t>Department of Computer</a:t>
            </a:r>
            <a:r>
              <a:rPr lang="en" sz="1200">
                <a:solidFill>
                  <a:schemeClr val="dk1"/>
                </a:solidFill>
              </a:rPr>
              <a:t> </a:t>
            </a:r>
            <a:r>
              <a:rPr lang="en" sz="1200">
                <a:solidFill>
                  <a:srgbClr val="667E84"/>
                </a:solidFill>
              </a:rPr>
              <a:t>Engineering, Module 6, 2022</a:t>
            </a:r>
            <a:endParaRPr sz="1200">
              <a:solidFill>
                <a:srgbClr val="667E84"/>
              </a:solidFill>
            </a:endParaRPr>
          </a:p>
        </p:txBody>
      </p:sp>
      <p:sp>
        <p:nvSpPr>
          <p:cNvPr id="174" name="Google Shape;174;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672700" y="6606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03174"/>
              <a:buNone/>
            </a:pPr>
            <a:r>
              <a:rPr lang="en" sz="2800">
                <a:solidFill>
                  <a:schemeClr val="dk1"/>
                </a:solidFill>
                <a:latin typeface="Lato"/>
                <a:ea typeface="Lato"/>
                <a:cs typeface="Lato"/>
                <a:sym typeface="Lato"/>
              </a:rPr>
              <a:t>Objective</a:t>
            </a:r>
            <a:endParaRPr>
              <a:solidFill>
                <a:schemeClr val="dk1"/>
              </a:solidFill>
            </a:endParaRPr>
          </a:p>
        </p:txBody>
      </p:sp>
      <p:sp>
        <p:nvSpPr>
          <p:cNvPr id="180" name="Google Shape;180;p23"/>
          <p:cNvSpPr txBox="1"/>
          <p:nvPr>
            <p:ph idx="1" type="body"/>
          </p:nvPr>
        </p:nvSpPr>
        <p:spPr>
          <a:xfrm>
            <a:off x="605550" y="1441203"/>
            <a:ext cx="7688700" cy="2777400"/>
          </a:xfrm>
          <a:prstGeom prst="rect">
            <a:avLst/>
          </a:prstGeom>
          <a:noFill/>
          <a:ln>
            <a:noFill/>
          </a:ln>
        </p:spPr>
        <p:txBody>
          <a:bodyPr anchorCtr="0" anchor="t" bIns="91425" lIns="91425" spcFirstLastPara="1" rIns="91425" wrap="square" tIns="91425">
            <a:noAutofit/>
          </a:bodyPr>
          <a:lstStyle/>
          <a:p>
            <a:pPr indent="0" lvl="0" marL="146050" rtl="0" algn="l">
              <a:lnSpc>
                <a:spcPct val="150000"/>
              </a:lnSpc>
              <a:spcBef>
                <a:spcPts val="0"/>
              </a:spcBef>
              <a:spcAft>
                <a:spcPts val="0"/>
              </a:spcAft>
              <a:buSzPts val="1300"/>
              <a:buNone/>
            </a:pPr>
            <a:r>
              <a:t/>
            </a:r>
            <a:endParaRPr sz="1600">
              <a:solidFill>
                <a:schemeClr val="dk2"/>
              </a:solidFill>
            </a:endParaRPr>
          </a:p>
          <a:p>
            <a:pPr indent="-330200" lvl="0" marL="457200" rtl="0" algn="just">
              <a:lnSpc>
                <a:spcPct val="150000"/>
              </a:lnSpc>
              <a:spcBef>
                <a:spcPts val="0"/>
              </a:spcBef>
              <a:spcAft>
                <a:spcPts val="0"/>
              </a:spcAft>
              <a:buClr>
                <a:srgbClr val="434343"/>
              </a:buClr>
              <a:buSzPts val="1600"/>
              <a:buChar char="●"/>
            </a:pPr>
            <a:r>
              <a:rPr lang="en" sz="1600">
                <a:solidFill>
                  <a:srgbClr val="434343"/>
                </a:solidFill>
                <a:highlight>
                  <a:srgbClr val="FFFFFF"/>
                </a:highlight>
              </a:rPr>
              <a:t>To remove traditional flow </a:t>
            </a:r>
            <a:endParaRPr sz="1600">
              <a:solidFill>
                <a:srgbClr val="434343"/>
              </a:solidFill>
              <a:highlight>
                <a:srgbClr val="FFFFFF"/>
              </a:highlight>
            </a:endParaRPr>
          </a:p>
          <a:p>
            <a:pPr indent="-330200" lvl="0" marL="457200" rtl="0" algn="just">
              <a:lnSpc>
                <a:spcPct val="150000"/>
              </a:lnSpc>
              <a:spcBef>
                <a:spcPts val="0"/>
              </a:spcBef>
              <a:spcAft>
                <a:spcPts val="0"/>
              </a:spcAft>
              <a:buClr>
                <a:srgbClr val="434343"/>
              </a:buClr>
              <a:buSzPts val="1600"/>
              <a:buChar char="●"/>
            </a:pPr>
            <a:r>
              <a:rPr lang="en" sz="1600">
                <a:solidFill>
                  <a:srgbClr val="434343"/>
                </a:solidFill>
                <a:highlight>
                  <a:srgbClr val="FFFFFF"/>
                </a:highlight>
              </a:rPr>
              <a:t>To remove the agency member or middle-man</a:t>
            </a:r>
            <a:endParaRPr sz="1600">
              <a:solidFill>
                <a:srgbClr val="434343"/>
              </a:solidFill>
              <a:highlight>
                <a:srgbClr val="FFFFFF"/>
              </a:highlight>
            </a:endParaRPr>
          </a:p>
          <a:p>
            <a:pPr indent="-330200" lvl="0" marL="457200" rtl="0" algn="just">
              <a:lnSpc>
                <a:spcPct val="150000"/>
              </a:lnSpc>
              <a:spcBef>
                <a:spcPts val="0"/>
              </a:spcBef>
              <a:spcAft>
                <a:spcPts val="0"/>
              </a:spcAft>
              <a:buClr>
                <a:srgbClr val="434343"/>
              </a:buClr>
              <a:buSzPts val="1600"/>
              <a:buChar char="●"/>
            </a:pPr>
            <a:r>
              <a:rPr lang="en" sz="1600">
                <a:solidFill>
                  <a:srgbClr val="434343"/>
                </a:solidFill>
                <a:highlight>
                  <a:srgbClr val="FFFFFF"/>
                </a:highlight>
              </a:rPr>
              <a:t>To make it fast, cost effective, available (24*7)</a:t>
            </a:r>
            <a:endParaRPr sz="1600">
              <a:solidFill>
                <a:srgbClr val="434343"/>
              </a:solidFill>
              <a:highlight>
                <a:srgbClr val="FFFFFF"/>
              </a:highlight>
            </a:endParaRPr>
          </a:p>
          <a:p>
            <a:pPr indent="-323850" lvl="0" marL="457200" rtl="0" algn="l">
              <a:spcBef>
                <a:spcPts val="0"/>
              </a:spcBef>
              <a:spcAft>
                <a:spcPts val="0"/>
              </a:spcAft>
              <a:buClr>
                <a:schemeClr val="dk2"/>
              </a:buClr>
              <a:buSzPts val="1500"/>
              <a:buChar char="●"/>
            </a:pPr>
            <a:r>
              <a:rPr lang="en" sz="1500">
                <a:solidFill>
                  <a:schemeClr val="dk2"/>
                </a:solidFill>
              </a:rPr>
              <a:t>To provide automatic bill generator, inventory management, near expiry notifications, etc</a:t>
            </a:r>
            <a:endParaRPr sz="1500">
              <a:solidFill>
                <a:schemeClr val="dk2"/>
              </a:solidFill>
            </a:endParaRPr>
          </a:p>
          <a:p>
            <a:pPr indent="0" lvl="0" marL="457200" rtl="0" algn="just">
              <a:lnSpc>
                <a:spcPct val="150000"/>
              </a:lnSpc>
              <a:spcBef>
                <a:spcPts val="1200"/>
              </a:spcBef>
              <a:spcAft>
                <a:spcPts val="0"/>
              </a:spcAft>
              <a:buNone/>
            </a:pPr>
            <a:r>
              <a:t/>
            </a:r>
            <a:endParaRPr sz="1600">
              <a:solidFill>
                <a:srgbClr val="434343"/>
              </a:solidFill>
              <a:highlight>
                <a:srgbClr val="FFFFFF"/>
              </a:highlight>
            </a:endParaRPr>
          </a:p>
          <a:p>
            <a:pPr indent="0" lvl="0" marL="457200" rtl="0" algn="l">
              <a:lnSpc>
                <a:spcPct val="150000"/>
              </a:lnSpc>
              <a:spcBef>
                <a:spcPts val="0"/>
              </a:spcBef>
              <a:spcAft>
                <a:spcPts val="0"/>
              </a:spcAft>
              <a:buNone/>
            </a:pPr>
            <a:r>
              <a:t/>
            </a:r>
            <a:endParaRPr sz="1600">
              <a:solidFill>
                <a:schemeClr val="dk2"/>
              </a:solidFill>
            </a:endParaRPr>
          </a:p>
          <a:p>
            <a:pPr indent="0" lvl="0" marL="0" rtl="0" algn="l">
              <a:lnSpc>
                <a:spcPct val="150000"/>
              </a:lnSpc>
              <a:spcBef>
                <a:spcPts val="0"/>
              </a:spcBef>
              <a:spcAft>
                <a:spcPts val="0"/>
              </a:spcAft>
              <a:buNone/>
            </a:pPr>
            <a:r>
              <a:t/>
            </a:r>
            <a:endParaRPr sz="1600">
              <a:solidFill>
                <a:schemeClr val="dk2"/>
              </a:solidFill>
            </a:endParaRPr>
          </a:p>
          <a:p>
            <a:pPr indent="0" lvl="0" marL="146050" rtl="0" algn="l">
              <a:lnSpc>
                <a:spcPct val="150000"/>
              </a:lnSpc>
              <a:spcBef>
                <a:spcPts val="0"/>
              </a:spcBef>
              <a:spcAft>
                <a:spcPts val="0"/>
              </a:spcAft>
              <a:buSzPts val="1300"/>
              <a:buNone/>
            </a:pPr>
            <a:r>
              <a:rPr lang="en" sz="1600">
                <a:solidFill>
                  <a:schemeClr val="dk2"/>
                </a:solidFill>
              </a:rPr>
              <a:t> </a:t>
            </a:r>
            <a:endParaRPr sz="1600"/>
          </a:p>
          <a:p>
            <a:pPr indent="0" lvl="0" marL="457200" marR="25400" rtl="0" algn="l">
              <a:lnSpc>
                <a:spcPct val="150000"/>
              </a:lnSpc>
              <a:spcBef>
                <a:spcPts val="1400"/>
              </a:spcBef>
              <a:spcAft>
                <a:spcPts val="0"/>
              </a:spcAft>
              <a:buSzPts val="935"/>
              <a:buNone/>
            </a:pPr>
            <a:r>
              <a:t/>
            </a:r>
            <a:endParaRPr sz="1600">
              <a:solidFill>
                <a:schemeClr val="dk2"/>
              </a:solidFill>
              <a:highlight>
                <a:srgbClr val="FFFFFF"/>
              </a:highlight>
            </a:endParaRPr>
          </a:p>
          <a:p>
            <a:pPr indent="0" lvl="0" marL="0" rtl="0" algn="l">
              <a:lnSpc>
                <a:spcPct val="150000"/>
              </a:lnSpc>
              <a:spcBef>
                <a:spcPts val="1100"/>
              </a:spcBef>
              <a:spcAft>
                <a:spcPts val="1200"/>
              </a:spcAft>
              <a:buSzPts val="935"/>
              <a:buNone/>
            </a:pPr>
            <a:r>
              <a:t/>
            </a:r>
            <a:endParaRPr sz="1600">
              <a:solidFill>
                <a:schemeClr val="dk2"/>
              </a:solidFill>
            </a:endParaRPr>
          </a:p>
        </p:txBody>
      </p:sp>
      <p:sp>
        <p:nvSpPr>
          <p:cNvPr id="181" name="Google Shape;181;p23"/>
          <p:cNvSpPr txBox="1"/>
          <p:nvPr/>
        </p:nvSpPr>
        <p:spPr>
          <a:xfrm>
            <a:off x="-1423043" y="4764111"/>
            <a:ext cx="11745900" cy="365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 sz="1200">
                <a:solidFill>
                  <a:srgbClr val="667E84"/>
                </a:solidFill>
              </a:rPr>
              <a:t>Department of Computer</a:t>
            </a:r>
            <a:r>
              <a:rPr lang="en" sz="1200">
                <a:solidFill>
                  <a:schemeClr val="dk1"/>
                </a:solidFill>
              </a:rPr>
              <a:t> </a:t>
            </a:r>
            <a:r>
              <a:rPr lang="en" sz="1200">
                <a:solidFill>
                  <a:srgbClr val="667E84"/>
                </a:solidFill>
              </a:rPr>
              <a:t>Engineering, Module 6, 2022</a:t>
            </a:r>
            <a:endParaRPr sz="1200">
              <a:solidFill>
                <a:srgbClr val="667E84"/>
              </a:solidFill>
            </a:endParaRPr>
          </a:p>
        </p:txBody>
      </p:sp>
      <p:sp>
        <p:nvSpPr>
          <p:cNvPr id="182" name="Google Shape;182;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txBox="1"/>
          <p:nvPr>
            <p:ph type="title"/>
          </p:nvPr>
        </p:nvSpPr>
        <p:spPr>
          <a:xfrm>
            <a:off x="727650" y="4924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174"/>
              <a:buNone/>
            </a:pPr>
            <a:r>
              <a:rPr lang="en" sz="2800">
                <a:solidFill>
                  <a:schemeClr val="dk1"/>
                </a:solidFill>
              </a:rPr>
              <a:t>Proposed System</a:t>
            </a:r>
            <a:endParaRPr sz="2800">
              <a:solidFill>
                <a:schemeClr val="dk1"/>
              </a:solidFill>
              <a:latin typeface="Lato"/>
              <a:ea typeface="Lato"/>
              <a:cs typeface="Lato"/>
              <a:sym typeface="Lato"/>
            </a:endParaRPr>
          </a:p>
        </p:txBody>
      </p:sp>
      <p:sp>
        <p:nvSpPr>
          <p:cNvPr id="188" name="Google Shape;188;p24"/>
          <p:cNvSpPr txBox="1"/>
          <p:nvPr>
            <p:ph idx="1" type="body"/>
          </p:nvPr>
        </p:nvSpPr>
        <p:spPr>
          <a:xfrm>
            <a:off x="729450" y="1845601"/>
            <a:ext cx="7688700" cy="2764200"/>
          </a:xfrm>
          <a:prstGeom prst="rect">
            <a:avLst/>
          </a:prstGeom>
          <a:noFill/>
          <a:ln>
            <a:noFill/>
          </a:ln>
        </p:spPr>
        <p:txBody>
          <a:bodyPr anchorCtr="0" anchor="t" bIns="91425" lIns="91425" spcFirstLastPara="1" rIns="91425" wrap="square" tIns="91425">
            <a:noAutofit/>
          </a:bodyPr>
          <a:lstStyle/>
          <a:p>
            <a:pPr indent="0" lvl="0" marL="146050" rtl="0" algn="l">
              <a:lnSpc>
                <a:spcPct val="150000"/>
              </a:lnSpc>
              <a:spcBef>
                <a:spcPts val="0"/>
              </a:spcBef>
              <a:spcAft>
                <a:spcPts val="0"/>
              </a:spcAft>
              <a:buSzPts val="1300"/>
              <a:buNone/>
            </a:pPr>
            <a:r>
              <a:t/>
            </a:r>
            <a:endParaRPr sz="1400">
              <a:solidFill>
                <a:schemeClr val="dk2"/>
              </a:solidFill>
            </a:endParaRPr>
          </a:p>
          <a:p>
            <a:pPr indent="0" lvl="0" marL="0" rtl="0" algn="l">
              <a:lnSpc>
                <a:spcPct val="150000"/>
              </a:lnSpc>
              <a:spcBef>
                <a:spcPts val="0"/>
              </a:spcBef>
              <a:spcAft>
                <a:spcPts val="0"/>
              </a:spcAft>
              <a:buNone/>
            </a:pPr>
            <a:r>
              <a:t/>
            </a:r>
            <a:endParaRPr sz="1400">
              <a:solidFill>
                <a:schemeClr val="dk2"/>
              </a:solidFill>
            </a:endParaRPr>
          </a:p>
          <a:p>
            <a:pPr indent="0" lvl="0" marL="0" rtl="0" algn="l">
              <a:lnSpc>
                <a:spcPct val="150000"/>
              </a:lnSpc>
              <a:spcBef>
                <a:spcPts val="0"/>
              </a:spcBef>
              <a:spcAft>
                <a:spcPts val="0"/>
              </a:spcAft>
              <a:buNone/>
            </a:pPr>
            <a:r>
              <a:t/>
            </a:r>
            <a:endParaRPr sz="1400">
              <a:solidFill>
                <a:schemeClr val="dk2"/>
              </a:solidFill>
            </a:endParaRPr>
          </a:p>
          <a:p>
            <a:pPr indent="0" lvl="0" marL="457200" marR="25400" rtl="0" algn="l">
              <a:lnSpc>
                <a:spcPct val="150000"/>
              </a:lnSpc>
              <a:spcBef>
                <a:spcPts val="1400"/>
              </a:spcBef>
              <a:spcAft>
                <a:spcPts val="0"/>
              </a:spcAft>
              <a:buSzPts val="935"/>
              <a:buNone/>
            </a:pPr>
            <a:r>
              <a:t/>
            </a:r>
            <a:endParaRPr sz="1400">
              <a:solidFill>
                <a:schemeClr val="dk2"/>
              </a:solidFill>
              <a:highlight>
                <a:srgbClr val="FFFFFF"/>
              </a:highlight>
            </a:endParaRPr>
          </a:p>
          <a:p>
            <a:pPr indent="0" lvl="0" marL="0" rtl="0" algn="l">
              <a:lnSpc>
                <a:spcPct val="150000"/>
              </a:lnSpc>
              <a:spcBef>
                <a:spcPts val="1100"/>
              </a:spcBef>
              <a:spcAft>
                <a:spcPts val="1200"/>
              </a:spcAft>
              <a:buSzPts val="935"/>
              <a:buNone/>
            </a:pPr>
            <a:r>
              <a:t/>
            </a:r>
            <a:endParaRPr sz="1400">
              <a:solidFill>
                <a:schemeClr val="dk2"/>
              </a:solidFill>
            </a:endParaRPr>
          </a:p>
        </p:txBody>
      </p:sp>
      <p:sp>
        <p:nvSpPr>
          <p:cNvPr id="189" name="Google Shape;189;p24"/>
          <p:cNvSpPr txBox="1"/>
          <p:nvPr/>
        </p:nvSpPr>
        <p:spPr>
          <a:xfrm>
            <a:off x="-1716118" y="4753611"/>
            <a:ext cx="11745900" cy="365100"/>
          </a:xfrm>
          <a:prstGeom prst="rect">
            <a:avLst/>
          </a:prstGeom>
          <a:noFill/>
          <a:ln>
            <a:noFill/>
          </a:ln>
        </p:spPr>
        <p:txBody>
          <a:bodyPr anchorCtr="0" anchor="t" bIns="45700" lIns="91425" spcFirstLastPara="1" rIns="91425" wrap="square" tIns="45700">
            <a:noAutofit/>
          </a:bodyPr>
          <a:lstStyle/>
          <a:p>
            <a:pPr indent="457200" lvl="0" marL="457200" rtl="0" algn="ctr">
              <a:spcBef>
                <a:spcPts val="0"/>
              </a:spcBef>
              <a:spcAft>
                <a:spcPts val="0"/>
              </a:spcAft>
              <a:buNone/>
            </a:pPr>
            <a:r>
              <a:rPr lang="en" sz="1200">
                <a:solidFill>
                  <a:srgbClr val="667E84"/>
                </a:solidFill>
              </a:rPr>
              <a:t>Department of Computer</a:t>
            </a:r>
            <a:r>
              <a:rPr lang="en" sz="1200">
                <a:solidFill>
                  <a:schemeClr val="dk1"/>
                </a:solidFill>
              </a:rPr>
              <a:t> </a:t>
            </a:r>
            <a:r>
              <a:rPr lang="en" sz="1200">
                <a:solidFill>
                  <a:srgbClr val="667E84"/>
                </a:solidFill>
              </a:rPr>
              <a:t>Engineering, Module 6, 2022</a:t>
            </a:r>
            <a:endParaRPr sz="1200">
              <a:solidFill>
                <a:srgbClr val="667E84"/>
              </a:solidFill>
            </a:endParaRPr>
          </a:p>
          <a:p>
            <a:pPr indent="0" lvl="0" marL="0" marR="0" rtl="0" algn="ctr">
              <a:lnSpc>
                <a:spcPct val="100000"/>
              </a:lnSpc>
              <a:spcBef>
                <a:spcPts val="0"/>
              </a:spcBef>
              <a:spcAft>
                <a:spcPts val="0"/>
              </a:spcAft>
              <a:buNone/>
            </a:pPr>
            <a:r>
              <a:t/>
            </a:r>
            <a:endParaRPr sz="1200">
              <a:solidFill>
                <a:srgbClr val="667E84"/>
              </a:solidFill>
            </a:endParaRPr>
          </a:p>
        </p:txBody>
      </p:sp>
      <p:sp>
        <p:nvSpPr>
          <p:cNvPr id="190" name="Google Shape;190;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1" name="Google Shape;191;p24"/>
          <p:cNvPicPr preferRelativeResize="0"/>
          <p:nvPr/>
        </p:nvPicPr>
        <p:blipFill>
          <a:blip r:embed="rId3">
            <a:alphaModFix/>
          </a:blip>
          <a:stretch>
            <a:fillRect/>
          </a:stretch>
        </p:blipFill>
        <p:spPr>
          <a:xfrm>
            <a:off x="849350" y="1293150"/>
            <a:ext cx="7445301" cy="35394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5"/>
          <p:cNvSpPr txBox="1"/>
          <p:nvPr>
            <p:ph type="title"/>
          </p:nvPr>
        </p:nvSpPr>
        <p:spPr>
          <a:xfrm>
            <a:off x="727650" y="6203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174"/>
              <a:buNone/>
            </a:pPr>
            <a:r>
              <a:rPr lang="en" sz="2800">
                <a:solidFill>
                  <a:schemeClr val="dk1"/>
                </a:solidFill>
              </a:rPr>
              <a:t>Tools &amp; </a:t>
            </a:r>
            <a:r>
              <a:rPr lang="en" sz="2800">
                <a:solidFill>
                  <a:schemeClr val="dk1"/>
                </a:solidFill>
              </a:rPr>
              <a:t>Technologies</a:t>
            </a:r>
            <a:r>
              <a:rPr lang="en" sz="2800">
                <a:solidFill>
                  <a:schemeClr val="dk1"/>
                </a:solidFill>
              </a:rPr>
              <a:t>:</a:t>
            </a:r>
            <a:endParaRPr sz="2800">
              <a:solidFill>
                <a:schemeClr val="dk1"/>
              </a:solidFill>
              <a:latin typeface="Lato"/>
              <a:ea typeface="Lato"/>
              <a:cs typeface="Lato"/>
              <a:sym typeface="Lato"/>
            </a:endParaRPr>
          </a:p>
        </p:txBody>
      </p:sp>
      <p:sp>
        <p:nvSpPr>
          <p:cNvPr id="197" name="Google Shape;197;p25"/>
          <p:cNvSpPr txBox="1"/>
          <p:nvPr>
            <p:ph idx="1" type="body"/>
          </p:nvPr>
        </p:nvSpPr>
        <p:spPr>
          <a:xfrm>
            <a:off x="727650" y="1518208"/>
            <a:ext cx="7688700" cy="31275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t/>
            </a:r>
            <a:endParaRPr sz="1600">
              <a:solidFill>
                <a:srgbClr val="333333"/>
              </a:solidFill>
            </a:endParaRPr>
          </a:p>
          <a:p>
            <a:pPr indent="-330200" lvl="0" marL="781050" rtl="0" algn="just">
              <a:lnSpc>
                <a:spcPct val="150000"/>
              </a:lnSpc>
              <a:spcBef>
                <a:spcPts val="0"/>
              </a:spcBef>
              <a:spcAft>
                <a:spcPts val="0"/>
              </a:spcAft>
              <a:buClr>
                <a:srgbClr val="333333"/>
              </a:buClr>
              <a:buSzPts val="1600"/>
              <a:buFont typeface="Lato"/>
              <a:buChar char="●"/>
            </a:pPr>
            <a:r>
              <a:rPr lang="en" sz="1600">
                <a:solidFill>
                  <a:srgbClr val="333333"/>
                </a:solidFill>
              </a:rPr>
              <a:t>1. Operating System: Windows 10</a:t>
            </a:r>
            <a:endParaRPr sz="1600">
              <a:solidFill>
                <a:srgbClr val="333333"/>
              </a:solidFill>
            </a:endParaRPr>
          </a:p>
          <a:p>
            <a:pPr indent="-330200" lvl="0" marL="781050" rtl="0" algn="just">
              <a:lnSpc>
                <a:spcPct val="150000"/>
              </a:lnSpc>
              <a:spcBef>
                <a:spcPts val="0"/>
              </a:spcBef>
              <a:spcAft>
                <a:spcPts val="0"/>
              </a:spcAft>
              <a:buClr>
                <a:srgbClr val="333333"/>
              </a:buClr>
              <a:buSzPts val="1600"/>
              <a:buFont typeface="Lato"/>
              <a:buChar char="●"/>
            </a:pPr>
            <a:r>
              <a:rPr lang="en" sz="1600">
                <a:solidFill>
                  <a:srgbClr val="333333"/>
                </a:solidFill>
              </a:rPr>
              <a:t>2. IDE: Visual Studio Code</a:t>
            </a:r>
            <a:endParaRPr sz="1600">
              <a:solidFill>
                <a:srgbClr val="333333"/>
              </a:solidFill>
            </a:endParaRPr>
          </a:p>
          <a:p>
            <a:pPr indent="-330200" lvl="0" marL="781050" rtl="0" algn="just">
              <a:lnSpc>
                <a:spcPct val="150000"/>
              </a:lnSpc>
              <a:spcBef>
                <a:spcPts val="0"/>
              </a:spcBef>
              <a:spcAft>
                <a:spcPts val="0"/>
              </a:spcAft>
              <a:buClr>
                <a:srgbClr val="333333"/>
              </a:buClr>
              <a:buSzPts val="1600"/>
              <a:buFont typeface="Lato"/>
              <a:buChar char="●"/>
            </a:pPr>
            <a:r>
              <a:rPr lang="en" sz="1600">
                <a:solidFill>
                  <a:srgbClr val="333333"/>
                </a:solidFill>
              </a:rPr>
              <a:t>3. Frontend: React Js, HTML5, CSS3, Bootstrap5 </a:t>
            </a:r>
            <a:endParaRPr sz="1600">
              <a:solidFill>
                <a:srgbClr val="333333"/>
              </a:solidFill>
            </a:endParaRPr>
          </a:p>
          <a:p>
            <a:pPr indent="-330200" lvl="0" marL="781050" rtl="0" algn="just">
              <a:lnSpc>
                <a:spcPct val="150000"/>
              </a:lnSpc>
              <a:spcBef>
                <a:spcPts val="0"/>
              </a:spcBef>
              <a:spcAft>
                <a:spcPts val="0"/>
              </a:spcAft>
              <a:buClr>
                <a:srgbClr val="333333"/>
              </a:buClr>
              <a:buSzPts val="1600"/>
              <a:buFont typeface="Lato"/>
              <a:buChar char="●"/>
            </a:pPr>
            <a:r>
              <a:rPr lang="en" sz="1600">
                <a:solidFill>
                  <a:srgbClr val="333333"/>
                </a:solidFill>
              </a:rPr>
              <a:t>4. Backend: NodeJS, Express JS etc.</a:t>
            </a:r>
            <a:endParaRPr sz="1600">
              <a:solidFill>
                <a:srgbClr val="333333"/>
              </a:solidFill>
            </a:endParaRPr>
          </a:p>
          <a:p>
            <a:pPr indent="-330200" lvl="0" marL="781050" rtl="0" algn="just">
              <a:lnSpc>
                <a:spcPct val="150000"/>
              </a:lnSpc>
              <a:spcBef>
                <a:spcPts val="0"/>
              </a:spcBef>
              <a:spcAft>
                <a:spcPts val="0"/>
              </a:spcAft>
              <a:buClr>
                <a:srgbClr val="333333"/>
              </a:buClr>
              <a:buSzPts val="1600"/>
              <a:buFont typeface="Lato"/>
              <a:buChar char="●"/>
            </a:pPr>
            <a:r>
              <a:rPr lang="en" sz="1600">
                <a:solidFill>
                  <a:srgbClr val="333333"/>
                </a:solidFill>
              </a:rPr>
              <a:t>5. Database: MongoDB</a:t>
            </a:r>
            <a:endParaRPr sz="1600">
              <a:solidFill>
                <a:srgbClr val="333333"/>
              </a:solidFill>
            </a:endParaRPr>
          </a:p>
          <a:p>
            <a:pPr indent="0" lvl="0" marL="781050" rtl="0" algn="just">
              <a:lnSpc>
                <a:spcPct val="150000"/>
              </a:lnSpc>
              <a:spcBef>
                <a:spcPts val="0"/>
              </a:spcBef>
              <a:spcAft>
                <a:spcPts val="0"/>
              </a:spcAft>
              <a:buNone/>
            </a:pPr>
            <a:r>
              <a:t/>
            </a:r>
            <a:endParaRPr sz="1600">
              <a:solidFill>
                <a:srgbClr val="333333"/>
              </a:solidFill>
            </a:endParaRPr>
          </a:p>
          <a:p>
            <a:pPr indent="0" lvl="0" marL="0" rtl="0" algn="l">
              <a:lnSpc>
                <a:spcPct val="150000"/>
              </a:lnSpc>
              <a:spcBef>
                <a:spcPts val="1100"/>
              </a:spcBef>
              <a:spcAft>
                <a:spcPts val="1200"/>
              </a:spcAft>
              <a:buSzPts val="935"/>
              <a:buNone/>
            </a:pPr>
            <a:r>
              <a:t/>
            </a:r>
            <a:endParaRPr sz="1600">
              <a:solidFill>
                <a:schemeClr val="dk2"/>
              </a:solidFill>
            </a:endParaRPr>
          </a:p>
        </p:txBody>
      </p:sp>
      <p:sp>
        <p:nvSpPr>
          <p:cNvPr id="198" name="Google Shape;198;p2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9" name="Google Shape;199;p25"/>
          <p:cNvSpPr txBox="1"/>
          <p:nvPr/>
        </p:nvSpPr>
        <p:spPr>
          <a:xfrm>
            <a:off x="-1431043" y="4764111"/>
            <a:ext cx="11745900" cy="365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 sz="1200">
                <a:solidFill>
                  <a:srgbClr val="667E84"/>
                </a:solidFill>
              </a:rPr>
              <a:t>Department of Computer</a:t>
            </a:r>
            <a:r>
              <a:rPr lang="en" sz="1200">
                <a:solidFill>
                  <a:schemeClr val="dk1"/>
                </a:solidFill>
              </a:rPr>
              <a:t> </a:t>
            </a:r>
            <a:r>
              <a:rPr lang="en" sz="1200">
                <a:solidFill>
                  <a:srgbClr val="667E84"/>
                </a:solidFill>
              </a:rPr>
              <a:t>Engineering, Module 6, 2022</a:t>
            </a:r>
            <a:endParaRPr sz="1200">
              <a:solidFill>
                <a:srgbClr val="667E84"/>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6"/>
          <p:cNvSpPr txBox="1"/>
          <p:nvPr>
            <p:ph type="title"/>
          </p:nvPr>
        </p:nvSpPr>
        <p:spPr>
          <a:xfrm>
            <a:off x="727650" y="6203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174"/>
              <a:buNone/>
            </a:pPr>
            <a:r>
              <a:rPr lang="en" sz="2800">
                <a:solidFill>
                  <a:schemeClr val="dk1"/>
                </a:solidFill>
              </a:rPr>
              <a:t>Future Scope</a:t>
            </a:r>
            <a:endParaRPr sz="2800">
              <a:solidFill>
                <a:schemeClr val="dk1"/>
              </a:solidFill>
              <a:latin typeface="Lato"/>
              <a:ea typeface="Lato"/>
              <a:cs typeface="Lato"/>
              <a:sym typeface="Lato"/>
            </a:endParaRPr>
          </a:p>
        </p:txBody>
      </p:sp>
      <p:sp>
        <p:nvSpPr>
          <p:cNvPr id="205" name="Google Shape;205;p26"/>
          <p:cNvSpPr txBox="1"/>
          <p:nvPr>
            <p:ph idx="1" type="body"/>
          </p:nvPr>
        </p:nvSpPr>
        <p:spPr>
          <a:xfrm>
            <a:off x="541350" y="1335475"/>
            <a:ext cx="8121300" cy="2883000"/>
          </a:xfrm>
          <a:prstGeom prst="rect">
            <a:avLst/>
          </a:prstGeom>
          <a:noFill/>
          <a:ln>
            <a:noFill/>
          </a:ln>
        </p:spPr>
        <p:txBody>
          <a:bodyPr anchorCtr="0" anchor="t" bIns="91425" lIns="91425" spcFirstLastPara="1" rIns="91425" wrap="square" tIns="91425">
            <a:noAutofit/>
          </a:bodyPr>
          <a:lstStyle/>
          <a:p>
            <a:pPr indent="-330200" lvl="0" marL="781050" rtl="0" algn="just">
              <a:lnSpc>
                <a:spcPct val="150000"/>
              </a:lnSpc>
              <a:spcBef>
                <a:spcPts val="0"/>
              </a:spcBef>
              <a:spcAft>
                <a:spcPts val="0"/>
              </a:spcAft>
              <a:buClr>
                <a:srgbClr val="333333"/>
              </a:buClr>
              <a:buSzPts val="1600"/>
              <a:buFont typeface="Lato"/>
              <a:buChar char="●"/>
            </a:pPr>
            <a:r>
              <a:rPr lang="en" sz="1600">
                <a:solidFill>
                  <a:srgbClr val="333333"/>
                </a:solidFill>
              </a:rPr>
              <a:t>We will provide Android Application so they can scan product barcodes easily just by using mobiles camera. </a:t>
            </a:r>
            <a:endParaRPr sz="1600">
              <a:solidFill>
                <a:srgbClr val="333333"/>
              </a:solidFill>
            </a:endParaRPr>
          </a:p>
          <a:p>
            <a:pPr indent="-330200" lvl="0" marL="781050" rtl="0" algn="just">
              <a:lnSpc>
                <a:spcPct val="150000"/>
              </a:lnSpc>
              <a:spcBef>
                <a:spcPts val="0"/>
              </a:spcBef>
              <a:spcAft>
                <a:spcPts val="0"/>
              </a:spcAft>
              <a:buClr>
                <a:srgbClr val="333333"/>
              </a:buClr>
              <a:buSzPts val="1600"/>
              <a:buFont typeface="Noto Sans Symbols"/>
              <a:buChar char="●"/>
            </a:pPr>
            <a:r>
              <a:rPr lang="en" sz="1600">
                <a:solidFill>
                  <a:srgbClr val="333333"/>
                </a:solidFill>
              </a:rPr>
              <a:t>Data A</a:t>
            </a:r>
            <a:r>
              <a:rPr lang="en" sz="1600">
                <a:solidFill>
                  <a:srgbClr val="333333"/>
                </a:solidFill>
              </a:rPr>
              <a:t>nalytics &amp; ML algorithms we will be using for targeting  marketings &amp; also for their business improvement</a:t>
            </a:r>
            <a:endParaRPr sz="1600">
              <a:solidFill>
                <a:srgbClr val="333333"/>
              </a:solidFill>
            </a:endParaRPr>
          </a:p>
          <a:p>
            <a:pPr indent="0" lvl="0" marL="0" rtl="0" algn="l">
              <a:lnSpc>
                <a:spcPct val="150000"/>
              </a:lnSpc>
              <a:spcBef>
                <a:spcPts val="1100"/>
              </a:spcBef>
              <a:spcAft>
                <a:spcPts val="1200"/>
              </a:spcAft>
              <a:buSzPts val="935"/>
              <a:buNone/>
            </a:pPr>
            <a:r>
              <a:t/>
            </a:r>
            <a:endParaRPr sz="1600">
              <a:solidFill>
                <a:schemeClr val="dk2"/>
              </a:solidFill>
            </a:endParaRPr>
          </a:p>
        </p:txBody>
      </p:sp>
      <p:sp>
        <p:nvSpPr>
          <p:cNvPr id="206" name="Google Shape;206;p2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7" name="Google Shape;207;p26"/>
          <p:cNvSpPr txBox="1"/>
          <p:nvPr/>
        </p:nvSpPr>
        <p:spPr>
          <a:xfrm>
            <a:off x="-1300943" y="4764111"/>
            <a:ext cx="11745900" cy="365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 sz="1200">
                <a:solidFill>
                  <a:srgbClr val="667E84"/>
                </a:solidFill>
              </a:rPr>
              <a:t>Department of Computer</a:t>
            </a:r>
            <a:r>
              <a:rPr lang="en" sz="1200">
                <a:solidFill>
                  <a:schemeClr val="dk1"/>
                </a:solidFill>
              </a:rPr>
              <a:t> </a:t>
            </a:r>
            <a:r>
              <a:rPr lang="en" sz="1200">
                <a:solidFill>
                  <a:srgbClr val="667E84"/>
                </a:solidFill>
              </a:rPr>
              <a:t>Engineering, Module 6, 2022</a:t>
            </a:r>
            <a:endParaRPr sz="1200">
              <a:solidFill>
                <a:srgbClr val="667E84"/>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727650" y="6203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174"/>
              <a:buNone/>
            </a:pPr>
            <a:r>
              <a:rPr lang="en" sz="2800">
                <a:solidFill>
                  <a:schemeClr val="dk1"/>
                </a:solidFill>
              </a:rPr>
              <a:t>Work Distribution</a:t>
            </a:r>
            <a:endParaRPr sz="2800">
              <a:solidFill>
                <a:schemeClr val="dk1"/>
              </a:solidFill>
              <a:latin typeface="Lato"/>
              <a:ea typeface="Lato"/>
              <a:cs typeface="Lato"/>
              <a:sym typeface="Lato"/>
            </a:endParaRPr>
          </a:p>
        </p:txBody>
      </p:sp>
      <p:sp>
        <p:nvSpPr>
          <p:cNvPr id="213" name="Google Shape;213;p2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4" name="Google Shape;214;p27"/>
          <p:cNvSpPr txBox="1"/>
          <p:nvPr/>
        </p:nvSpPr>
        <p:spPr>
          <a:xfrm>
            <a:off x="-1300943" y="4764111"/>
            <a:ext cx="11745900" cy="365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 sz="1200">
                <a:solidFill>
                  <a:srgbClr val="667E84"/>
                </a:solidFill>
              </a:rPr>
              <a:t>Department of Computer</a:t>
            </a:r>
            <a:r>
              <a:rPr lang="en" sz="1200">
                <a:solidFill>
                  <a:schemeClr val="dk1"/>
                </a:solidFill>
              </a:rPr>
              <a:t> </a:t>
            </a:r>
            <a:r>
              <a:rPr lang="en" sz="1200">
                <a:solidFill>
                  <a:srgbClr val="667E84"/>
                </a:solidFill>
              </a:rPr>
              <a:t>Engineering, Module 6, 2022</a:t>
            </a:r>
            <a:endParaRPr sz="1200">
              <a:solidFill>
                <a:srgbClr val="667E84"/>
              </a:solidFill>
            </a:endParaRPr>
          </a:p>
        </p:txBody>
      </p:sp>
      <p:pic>
        <p:nvPicPr>
          <p:cNvPr id="215" name="Google Shape;215;p27"/>
          <p:cNvPicPr preferRelativeResize="0"/>
          <p:nvPr/>
        </p:nvPicPr>
        <p:blipFill>
          <a:blip r:embed="rId3">
            <a:alphaModFix/>
          </a:blip>
          <a:stretch>
            <a:fillRect/>
          </a:stretch>
        </p:blipFill>
        <p:spPr>
          <a:xfrm>
            <a:off x="2753050" y="1726850"/>
            <a:ext cx="1615471" cy="1158150"/>
          </a:xfrm>
          <a:prstGeom prst="rect">
            <a:avLst/>
          </a:prstGeom>
          <a:noFill/>
          <a:ln>
            <a:noFill/>
          </a:ln>
        </p:spPr>
      </p:pic>
      <p:pic>
        <p:nvPicPr>
          <p:cNvPr id="216" name="Google Shape;216;p27"/>
          <p:cNvPicPr preferRelativeResize="0"/>
          <p:nvPr/>
        </p:nvPicPr>
        <p:blipFill>
          <a:blip r:embed="rId3">
            <a:alphaModFix/>
          </a:blip>
          <a:stretch>
            <a:fillRect/>
          </a:stretch>
        </p:blipFill>
        <p:spPr>
          <a:xfrm>
            <a:off x="1826425" y="3257325"/>
            <a:ext cx="1811650" cy="1109975"/>
          </a:xfrm>
          <a:prstGeom prst="rect">
            <a:avLst/>
          </a:prstGeom>
          <a:noFill/>
          <a:ln>
            <a:noFill/>
          </a:ln>
        </p:spPr>
      </p:pic>
      <p:pic>
        <p:nvPicPr>
          <p:cNvPr id="217" name="Google Shape;217;p27"/>
          <p:cNvPicPr preferRelativeResize="0"/>
          <p:nvPr/>
        </p:nvPicPr>
        <p:blipFill rotWithShape="1">
          <a:blip r:embed="rId3">
            <a:alphaModFix/>
          </a:blip>
          <a:srcRect b="100000" l="3110" r="-3109" t="-100000"/>
          <a:stretch/>
        </p:blipFill>
        <p:spPr>
          <a:xfrm>
            <a:off x="5358750" y="2055320"/>
            <a:ext cx="2590800" cy="1109975"/>
          </a:xfrm>
          <a:prstGeom prst="rect">
            <a:avLst/>
          </a:prstGeom>
          <a:noFill/>
          <a:ln>
            <a:noFill/>
          </a:ln>
        </p:spPr>
      </p:pic>
      <p:pic>
        <p:nvPicPr>
          <p:cNvPr id="218" name="Google Shape;218;p27"/>
          <p:cNvPicPr preferRelativeResize="0"/>
          <p:nvPr/>
        </p:nvPicPr>
        <p:blipFill>
          <a:blip r:embed="rId3">
            <a:alphaModFix/>
          </a:blip>
          <a:stretch>
            <a:fillRect/>
          </a:stretch>
        </p:blipFill>
        <p:spPr>
          <a:xfrm>
            <a:off x="5748325" y="3269563"/>
            <a:ext cx="1811650" cy="1109975"/>
          </a:xfrm>
          <a:prstGeom prst="rect">
            <a:avLst/>
          </a:prstGeom>
          <a:noFill/>
          <a:ln>
            <a:noFill/>
          </a:ln>
        </p:spPr>
      </p:pic>
      <p:sp>
        <p:nvSpPr>
          <p:cNvPr id="219" name="Google Shape;219;p27"/>
          <p:cNvSpPr txBox="1"/>
          <p:nvPr/>
        </p:nvSpPr>
        <p:spPr>
          <a:xfrm>
            <a:off x="3672925" y="3486000"/>
            <a:ext cx="2128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Lato"/>
                <a:ea typeface="Lato"/>
                <a:cs typeface="Lato"/>
                <a:sym typeface="Lato"/>
              </a:rPr>
              <a:t>       Akshay Matre  </a:t>
            </a:r>
            <a:endParaRPr sz="1600">
              <a:latin typeface="Lato"/>
              <a:ea typeface="Lato"/>
              <a:cs typeface="Lato"/>
              <a:sym typeface="Lato"/>
            </a:endParaRPr>
          </a:p>
          <a:p>
            <a:pPr indent="0" lvl="0" marL="0" rtl="0" algn="l">
              <a:spcBef>
                <a:spcPts val="0"/>
              </a:spcBef>
              <a:spcAft>
                <a:spcPts val="0"/>
              </a:spcAft>
              <a:buNone/>
            </a:pPr>
            <a:r>
              <a:rPr lang="en" sz="1600">
                <a:latin typeface="Lato"/>
                <a:ea typeface="Lato"/>
                <a:cs typeface="Lato"/>
                <a:sym typeface="Lato"/>
              </a:rPr>
              <a:t>&amp; Samiksha  Dhumal</a:t>
            </a:r>
            <a:endParaRPr sz="1600">
              <a:latin typeface="Lato"/>
              <a:ea typeface="Lato"/>
              <a:cs typeface="Lato"/>
              <a:sym typeface="Lato"/>
            </a:endParaRPr>
          </a:p>
        </p:txBody>
      </p:sp>
      <p:sp>
        <p:nvSpPr>
          <p:cNvPr id="220" name="Google Shape;220;p27"/>
          <p:cNvSpPr txBox="1"/>
          <p:nvPr/>
        </p:nvSpPr>
        <p:spPr>
          <a:xfrm>
            <a:off x="3075375" y="2171550"/>
            <a:ext cx="1168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Lato"/>
                <a:ea typeface="Lato"/>
                <a:cs typeface="Lato"/>
                <a:sym typeface="Lato"/>
              </a:rPr>
              <a:t>Client</a:t>
            </a:r>
            <a:endParaRPr b="1" sz="1600">
              <a:latin typeface="Lato"/>
              <a:ea typeface="Lato"/>
              <a:cs typeface="Lato"/>
              <a:sym typeface="Lato"/>
            </a:endParaRPr>
          </a:p>
        </p:txBody>
      </p:sp>
      <p:sp>
        <p:nvSpPr>
          <p:cNvPr id="221" name="Google Shape;221;p27"/>
          <p:cNvSpPr txBox="1"/>
          <p:nvPr/>
        </p:nvSpPr>
        <p:spPr>
          <a:xfrm>
            <a:off x="2524025" y="3624450"/>
            <a:ext cx="1168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Lato"/>
                <a:ea typeface="Lato"/>
                <a:cs typeface="Lato"/>
                <a:sym typeface="Lato"/>
              </a:rPr>
              <a:t>API</a:t>
            </a:r>
            <a:endParaRPr b="1" sz="1600">
              <a:latin typeface="Lato"/>
              <a:ea typeface="Lato"/>
              <a:cs typeface="Lato"/>
              <a:sym typeface="Lato"/>
            </a:endParaRPr>
          </a:p>
        </p:txBody>
      </p:sp>
      <p:sp>
        <p:nvSpPr>
          <p:cNvPr id="222" name="Google Shape;222;p27"/>
          <p:cNvSpPr txBox="1"/>
          <p:nvPr/>
        </p:nvSpPr>
        <p:spPr>
          <a:xfrm>
            <a:off x="6069900" y="3608988"/>
            <a:ext cx="1168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Lato"/>
                <a:ea typeface="Lato"/>
                <a:cs typeface="Lato"/>
                <a:sym typeface="Lato"/>
              </a:rPr>
              <a:t>Database</a:t>
            </a:r>
            <a:endParaRPr b="1" sz="1600">
              <a:latin typeface="Lato"/>
              <a:ea typeface="Lato"/>
              <a:cs typeface="Lato"/>
              <a:sym typeface="Lato"/>
            </a:endParaRPr>
          </a:p>
        </p:txBody>
      </p:sp>
      <p:sp>
        <p:nvSpPr>
          <p:cNvPr id="223" name="Google Shape;223;p27"/>
          <p:cNvSpPr txBox="1"/>
          <p:nvPr/>
        </p:nvSpPr>
        <p:spPr>
          <a:xfrm>
            <a:off x="727650" y="1902300"/>
            <a:ext cx="22578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Lato"/>
                <a:ea typeface="Lato"/>
                <a:cs typeface="Lato"/>
                <a:sym typeface="Lato"/>
              </a:rPr>
              <a:t>Bhagyashri Bagul</a:t>
            </a:r>
            <a:endParaRPr sz="1600">
              <a:latin typeface="Lato"/>
              <a:ea typeface="Lato"/>
              <a:cs typeface="Lato"/>
              <a:sym typeface="Lato"/>
            </a:endParaRPr>
          </a:p>
          <a:p>
            <a:pPr indent="0" lvl="0" marL="0" rtl="0" algn="l">
              <a:spcBef>
                <a:spcPts val="0"/>
              </a:spcBef>
              <a:spcAft>
                <a:spcPts val="0"/>
              </a:spcAft>
              <a:buNone/>
            </a:pPr>
            <a:r>
              <a:rPr lang="en" sz="1600">
                <a:latin typeface="Lato"/>
                <a:ea typeface="Lato"/>
                <a:cs typeface="Lato"/>
                <a:sym typeface="Lato"/>
              </a:rPr>
              <a:t> (Front-end)</a:t>
            </a:r>
            <a:endParaRPr sz="1600">
              <a:latin typeface="Lato"/>
              <a:ea typeface="Lato"/>
              <a:cs typeface="Lato"/>
              <a:sym typeface="Lato"/>
            </a:endParaRPr>
          </a:p>
          <a:p>
            <a:pPr indent="0" lvl="0" marL="0" rtl="0" algn="l">
              <a:spcBef>
                <a:spcPts val="0"/>
              </a:spcBef>
              <a:spcAft>
                <a:spcPts val="0"/>
              </a:spcAft>
              <a:buNone/>
            </a:pPr>
            <a:r>
              <a:rPr lang="en" sz="1600">
                <a:latin typeface="Lato"/>
                <a:ea typeface="Lato"/>
                <a:cs typeface="Lato"/>
                <a:sym typeface="Lato"/>
              </a:rPr>
              <a:t>Samiksha &amp; Akshay </a:t>
            </a:r>
            <a:endParaRPr sz="1600">
              <a:latin typeface="Lato"/>
              <a:ea typeface="Lato"/>
              <a:cs typeface="Lato"/>
              <a:sym typeface="Lato"/>
            </a:endParaRPr>
          </a:p>
          <a:p>
            <a:pPr indent="0" lvl="0" marL="0" rtl="0" algn="l">
              <a:spcBef>
                <a:spcPts val="0"/>
              </a:spcBef>
              <a:spcAft>
                <a:spcPts val="0"/>
              </a:spcAft>
              <a:buNone/>
            </a:pPr>
            <a:r>
              <a:rPr lang="en" sz="1600">
                <a:latin typeface="Lato"/>
                <a:ea typeface="Lato"/>
                <a:cs typeface="Lato"/>
                <a:sym typeface="Lato"/>
              </a:rPr>
              <a:t>(Backend)</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p:txBody>
      </p:sp>
      <p:sp>
        <p:nvSpPr>
          <p:cNvPr id="224" name="Google Shape;224;p27"/>
          <p:cNvSpPr txBox="1"/>
          <p:nvPr/>
        </p:nvSpPr>
        <p:spPr>
          <a:xfrm>
            <a:off x="6587775" y="1940700"/>
            <a:ext cx="3344100" cy="156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latin typeface="Lato"/>
                <a:ea typeface="Lato"/>
                <a:cs typeface="Lato"/>
                <a:sym typeface="Lato"/>
              </a:rPr>
              <a:t>Akshay Gade</a:t>
            </a:r>
            <a:endParaRPr sz="1600">
              <a:latin typeface="Lato"/>
              <a:ea typeface="Lato"/>
              <a:cs typeface="Lato"/>
              <a:sym typeface="Lato"/>
            </a:endParaRPr>
          </a:p>
          <a:p>
            <a:pPr indent="0" lvl="0" marL="0" rtl="0" algn="l">
              <a:lnSpc>
                <a:spcPct val="115000"/>
              </a:lnSpc>
              <a:spcBef>
                <a:spcPts val="0"/>
              </a:spcBef>
              <a:spcAft>
                <a:spcPts val="0"/>
              </a:spcAft>
              <a:buNone/>
            </a:pPr>
            <a:r>
              <a:rPr lang="en" sz="1600">
                <a:latin typeface="Lato"/>
                <a:ea typeface="Lato"/>
                <a:cs typeface="Lato"/>
                <a:sym typeface="Lato"/>
              </a:rPr>
              <a:t> (Front-end)</a:t>
            </a:r>
            <a:endParaRPr sz="1600">
              <a:latin typeface="Lato"/>
              <a:ea typeface="Lato"/>
              <a:cs typeface="Lato"/>
              <a:sym typeface="Lato"/>
            </a:endParaRPr>
          </a:p>
          <a:p>
            <a:pPr indent="0" lvl="0" marL="0" rtl="0" algn="l">
              <a:lnSpc>
                <a:spcPct val="115000"/>
              </a:lnSpc>
              <a:spcBef>
                <a:spcPts val="0"/>
              </a:spcBef>
              <a:spcAft>
                <a:spcPts val="0"/>
              </a:spcAft>
              <a:buNone/>
            </a:pPr>
            <a:r>
              <a:rPr lang="en" sz="1600">
                <a:latin typeface="Lato"/>
                <a:ea typeface="Lato"/>
                <a:cs typeface="Lato"/>
                <a:sym typeface="Lato"/>
              </a:rPr>
              <a:t>Samiksha &amp; Akshay </a:t>
            </a:r>
            <a:endParaRPr sz="1600">
              <a:latin typeface="Lato"/>
              <a:ea typeface="Lato"/>
              <a:cs typeface="Lato"/>
              <a:sym typeface="Lato"/>
            </a:endParaRPr>
          </a:p>
          <a:p>
            <a:pPr indent="0" lvl="0" marL="0" rtl="0" algn="l">
              <a:lnSpc>
                <a:spcPct val="115000"/>
              </a:lnSpc>
              <a:spcBef>
                <a:spcPts val="0"/>
              </a:spcBef>
              <a:spcAft>
                <a:spcPts val="0"/>
              </a:spcAft>
              <a:buNone/>
            </a:pPr>
            <a:r>
              <a:rPr lang="en" sz="1600">
                <a:latin typeface="Lato"/>
                <a:ea typeface="Lato"/>
                <a:cs typeface="Lato"/>
                <a:sym typeface="Lato"/>
              </a:rPr>
              <a:t>(Backend)</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p:txBody>
      </p:sp>
      <p:pic>
        <p:nvPicPr>
          <p:cNvPr id="225" name="Google Shape;225;p27"/>
          <p:cNvPicPr preferRelativeResize="0"/>
          <p:nvPr/>
        </p:nvPicPr>
        <p:blipFill>
          <a:blip r:embed="rId3">
            <a:alphaModFix/>
          </a:blip>
          <a:stretch>
            <a:fillRect/>
          </a:stretch>
        </p:blipFill>
        <p:spPr>
          <a:xfrm>
            <a:off x="4571988" y="1726850"/>
            <a:ext cx="1615471" cy="1158150"/>
          </a:xfrm>
          <a:prstGeom prst="rect">
            <a:avLst/>
          </a:prstGeom>
          <a:noFill/>
          <a:ln>
            <a:noFill/>
          </a:ln>
        </p:spPr>
      </p:pic>
      <p:sp>
        <p:nvSpPr>
          <p:cNvPr id="226" name="Google Shape;226;p27"/>
          <p:cNvSpPr txBox="1"/>
          <p:nvPr/>
        </p:nvSpPr>
        <p:spPr>
          <a:xfrm>
            <a:off x="5072675" y="2171550"/>
            <a:ext cx="1168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Lato"/>
                <a:ea typeface="Lato"/>
                <a:cs typeface="Lato"/>
                <a:sym typeface="Lato"/>
              </a:rPr>
              <a:t>Admin</a:t>
            </a:r>
            <a:endParaRPr b="1" sz="1600">
              <a:latin typeface="Lato"/>
              <a:ea typeface="Lato"/>
              <a:cs typeface="Lato"/>
              <a:sym typeface="La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727650" y="6740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2500">
                <a:solidFill>
                  <a:schemeClr val="dk1"/>
                </a:solidFill>
                <a:latin typeface="Lato"/>
                <a:ea typeface="Lato"/>
                <a:cs typeface="Lato"/>
                <a:sym typeface="Lato"/>
              </a:rPr>
              <a:t>Conclusion</a:t>
            </a:r>
            <a:endParaRPr sz="2500">
              <a:solidFill>
                <a:schemeClr val="dk1"/>
              </a:solidFill>
              <a:latin typeface="Lato"/>
              <a:ea typeface="Lato"/>
              <a:cs typeface="Lato"/>
              <a:sym typeface="Lato"/>
            </a:endParaRPr>
          </a:p>
        </p:txBody>
      </p:sp>
      <p:sp>
        <p:nvSpPr>
          <p:cNvPr id="232" name="Google Shape;232;p28"/>
          <p:cNvSpPr txBox="1"/>
          <p:nvPr>
            <p:ph idx="1" type="body"/>
          </p:nvPr>
        </p:nvSpPr>
        <p:spPr>
          <a:xfrm>
            <a:off x="729450" y="1856125"/>
            <a:ext cx="7688700" cy="22611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300"/>
              <a:buNone/>
            </a:pPr>
            <a:r>
              <a:rPr lang="en" sz="1600">
                <a:solidFill>
                  <a:schemeClr val="dk2"/>
                </a:solidFill>
                <a:highlight>
                  <a:schemeClr val="lt1"/>
                </a:highlight>
              </a:rPr>
              <a:t>This automation </a:t>
            </a:r>
            <a:r>
              <a:rPr lang="en" sz="1600">
                <a:solidFill>
                  <a:schemeClr val="dk2"/>
                </a:solidFill>
                <a:highlight>
                  <a:schemeClr val="lt1"/>
                </a:highlight>
              </a:rPr>
              <a:t>system</a:t>
            </a:r>
            <a:r>
              <a:rPr lang="en" sz="1600">
                <a:solidFill>
                  <a:schemeClr val="dk2"/>
                </a:solidFill>
                <a:highlight>
                  <a:schemeClr val="lt1"/>
                </a:highlight>
              </a:rPr>
              <a:t> will help retailers for  refills stock  quickly and simply with just a few clicks &amp; they can easily manage </a:t>
            </a:r>
            <a:r>
              <a:rPr lang="en" sz="1600">
                <a:solidFill>
                  <a:schemeClr val="dk2"/>
                </a:solidFill>
                <a:highlight>
                  <a:schemeClr val="lt1"/>
                </a:highlight>
              </a:rPr>
              <a:t>their</a:t>
            </a:r>
            <a:r>
              <a:rPr lang="en" sz="1600">
                <a:solidFill>
                  <a:schemeClr val="dk2"/>
                </a:solidFill>
                <a:highlight>
                  <a:schemeClr val="lt1"/>
                </a:highlight>
              </a:rPr>
              <a:t> expiry, bills, credits &amp; will improve their </a:t>
            </a:r>
            <a:r>
              <a:rPr lang="en" sz="1600">
                <a:solidFill>
                  <a:schemeClr val="dk2"/>
                </a:solidFill>
                <a:highlight>
                  <a:schemeClr val="lt1"/>
                </a:highlight>
              </a:rPr>
              <a:t>margin</a:t>
            </a:r>
            <a:r>
              <a:rPr lang="en" sz="1600">
                <a:solidFill>
                  <a:schemeClr val="dk2"/>
                </a:solidFill>
                <a:highlight>
                  <a:schemeClr val="lt1"/>
                </a:highlight>
              </a:rPr>
              <a:t>. &amp; for distributors it saves employee ,software cost &amp; </a:t>
            </a:r>
            <a:r>
              <a:rPr lang="en" sz="1600">
                <a:solidFill>
                  <a:schemeClr val="dk2"/>
                </a:solidFill>
                <a:highlight>
                  <a:schemeClr val="lt1"/>
                </a:highlight>
              </a:rPr>
              <a:t>provide data analytics. &amp; for pharma companies it provides efficient  targeted marketing.</a:t>
            </a:r>
            <a:endParaRPr sz="1600">
              <a:solidFill>
                <a:schemeClr val="dk2"/>
              </a:solidFill>
              <a:highlight>
                <a:schemeClr val="lt1"/>
              </a:highlight>
            </a:endParaRPr>
          </a:p>
          <a:p>
            <a:pPr indent="0" lvl="0" marL="0" rtl="0" algn="just">
              <a:lnSpc>
                <a:spcPct val="150000"/>
              </a:lnSpc>
              <a:spcBef>
                <a:spcPts val="0"/>
              </a:spcBef>
              <a:spcAft>
                <a:spcPts val="0"/>
              </a:spcAft>
              <a:buSzPts val="1300"/>
              <a:buNone/>
            </a:pPr>
            <a:r>
              <a:t/>
            </a:r>
            <a:endParaRPr sz="1600">
              <a:solidFill>
                <a:schemeClr val="dk2"/>
              </a:solidFill>
              <a:highlight>
                <a:schemeClr val="lt1"/>
              </a:highlight>
            </a:endParaRPr>
          </a:p>
        </p:txBody>
      </p:sp>
      <p:sp>
        <p:nvSpPr>
          <p:cNvPr id="233" name="Google Shape;233;p28"/>
          <p:cNvSpPr txBox="1"/>
          <p:nvPr/>
        </p:nvSpPr>
        <p:spPr>
          <a:xfrm>
            <a:off x="-1299143" y="4764111"/>
            <a:ext cx="11745900" cy="365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 sz="1200">
                <a:solidFill>
                  <a:srgbClr val="667E84"/>
                </a:solidFill>
              </a:rPr>
              <a:t>Department of Computer</a:t>
            </a:r>
            <a:r>
              <a:rPr lang="en" sz="1200">
                <a:solidFill>
                  <a:schemeClr val="dk1"/>
                </a:solidFill>
              </a:rPr>
              <a:t> </a:t>
            </a:r>
            <a:r>
              <a:rPr lang="en" sz="1200">
                <a:solidFill>
                  <a:srgbClr val="667E84"/>
                </a:solidFill>
              </a:rPr>
              <a:t>Engineering, Module 6, 2022</a:t>
            </a:r>
            <a:endParaRPr sz="1200">
              <a:solidFill>
                <a:srgbClr val="667E84"/>
              </a:solidFill>
            </a:endParaRPr>
          </a:p>
        </p:txBody>
      </p:sp>
      <p:sp>
        <p:nvSpPr>
          <p:cNvPr id="234" name="Google Shape;234;p2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727650" y="674050"/>
            <a:ext cx="76887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600"/>
              <a:buNone/>
            </a:pPr>
            <a:r>
              <a:rPr lang="en" sz="2500">
                <a:solidFill>
                  <a:schemeClr val="dk1"/>
                </a:solidFill>
                <a:latin typeface="Lato"/>
                <a:ea typeface="Lato"/>
                <a:cs typeface="Lato"/>
                <a:sym typeface="Lato"/>
              </a:rPr>
              <a:t>References</a:t>
            </a:r>
            <a:endParaRPr sz="2500">
              <a:solidFill>
                <a:schemeClr val="dk1"/>
              </a:solidFill>
              <a:latin typeface="Lato"/>
              <a:ea typeface="Lato"/>
              <a:cs typeface="Lato"/>
              <a:sym typeface="Lato"/>
            </a:endParaRPr>
          </a:p>
          <a:p>
            <a:pPr indent="0" lvl="0" marL="0" rtl="0" algn="l">
              <a:lnSpc>
                <a:spcPct val="100000"/>
              </a:lnSpc>
              <a:spcBef>
                <a:spcPts val="0"/>
              </a:spcBef>
              <a:spcAft>
                <a:spcPts val="0"/>
              </a:spcAft>
              <a:buSzPts val="2600"/>
              <a:buNone/>
            </a:pPr>
            <a:r>
              <a:t/>
            </a:r>
            <a:endParaRPr sz="2500">
              <a:solidFill>
                <a:schemeClr val="dk1"/>
              </a:solidFill>
              <a:latin typeface="Lato"/>
              <a:ea typeface="Lato"/>
              <a:cs typeface="Lato"/>
              <a:sym typeface="Lato"/>
            </a:endParaRPr>
          </a:p>
        </p:txBody>
      </p:sp>
      <p:sp>
        <p:nvSpPr>
          <p:cNvPr id="240" name="Google Shape;240;p29"/>
          <p:cNvSpPr txBox="1"/>
          <p:nvPr>
            <p:ph idx="1" type="body"/>
          </p:nvPr>
        </p:nvSpPr>
        <p:spPr>
          <a:xfrm>
            <a:off x="727650" y="1261300"/>
            <a:ext cx="7688700" cy="33339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100">
                <a:solidFill>
                  <a:srgbClr val="000000"/>
                </a:solidFill>
              </a:rPr>
              <a:t>1] Asst.Lect. Asan Baker Kanbar, Hawbir Latif Abdulqadir, Rezhan Mohammad Ahmed “Designing a Computerized Pharmacy Management System with Inventory Stock Alert System”International Journal of Emerging Trends &amp; Technology in Computer Science,Volume 5, Issue 5, September - October 2016</a:t>
            </a:r>
            <a:endParaRPr sz="1100">
              <a:solidFill>
                <a:srgbClr val="000000"/>
              </a:solidFill>
            </a:endParaRPr>
          </a:p>
          <a:p>
            <a:pPr indent="0" lvl="0" marL="0" rtl="0" algn="just">
              <a:lnSpc>
                <a:spcPct val="150000"/>
              </a:lnSpc>
              <a:spcBef>
                <a:spcPts val="0"/>
              </a:spcBef>
              <a:spcAft>
                <a:spcPts val="0"/>
              </a:spcAft>
              <a:buNone/>
            </a:pPr>
            <a:r>
              <a:rPr lang="en" sz="1100">
                <a:solidFill>
                  <a:srgbClr val="000000"/>
                </a:solidFill>
              </a:rPr>
              <a:t>[2] Hewa Majeed Zangana “Design an Information Management System for a Pharmacy ”International Journal of Advanced Research in Computer and Communication Engineering Vol. 7, Issue 10, October 2018 </a:t>
            </a:r>
            <a:endParaRPr sz="1100">
              <a:solidFill>
                <a:srgbClr val="000000"/>
              </a:solidFill>
            </a:endParaRPr>
          </a:p>
          <a:p>
            <a:pPr indent="0" lvl="0" marL="0" marR="228600" rtl="0" algn="just">
              <a:lnSpc>
                <a:spcPct val="150000"/>
              </a:lnSpc>
              <a:spcBef>
                <a:spcPts val="0"/>
              </a:spcBef>
              <a:spcAft>
                <a:spcPts val="0"/>
              </a:spcAft>
              <a:buNone/>
            </a:pPr>
            <a:r>
              <a:rPr lang="en" sz="1100">
                <a:solidFill>
                  <a:srgbClr val="000000"/>
                </a:solidFill>
              </a:rPr>
              <a:t>[3] Khaoula KHLIE,Abdellah ABOUABDELLAH “A study on the performance of the pharmacy information system within the Moroccan hospital sector,2019</a:t>
            </a:r>
            <a:endParaRPr sz="1100">
              <a:solidFill>
                <a:srgbClr val="000000"/>
              </a:solidFill>
            </a:endParaRPr>
          </a:p>
          <a:p>
            <a:pPr indent="0" lvl="0" marL="0" marR="241300" rtl="0" algn="just">
              <a:lnSpc>
                <a:spcPct val="150000"/>
              </a:lnSpc>
              <a:spcBef>
                <a:spcPts val="0"/>
              </a:spcBef>
              <a:spcAft>
                <a:spcPts val="0"/>
              </a:spcAft>
              <a:buNone/>
            </a:pPr>
            <a:r>
              <a:rPr lang="en" sz="1100">
                <a:solidFill>
                  <a:srgbClr val="000000"/>
                </a:solidFill>
              </a:rPr>
              <a:t>[4] B Kurniawan* and M Ikhsan “Building IT-based Pharmacy: Computerized Pharmacy Management” IOP Conference Series: Materials Science and Engineering,2020</a:t>
            </a:r>
            <a:endParaRPr sz="1100">
              <a:solidFill>
                <a:srgbClr val="000000"/>
              </a:solidFill>
            </a:endParaRPr>
          </a:p>
          <a:p>
            <a:pPr indent="0" lvl="0" marL="0" marR="228600" rtl="0" algn="just">
              <a:lnSpc>
                <a:spcPct val="150000"/>
              </a:lnSpc>
              <a:spcBef>
                <a:spcPts val="0"/>
              </a:spcBef>
              <a:spcAft>
                <a:spcPts val="0"/>
              </a:spcAft>
              <a:buNone/>
            </a:pPr>
            <a:r>
              <a:rPr lang="en" sz="1100">
                <a:solidFill>
                  <a:srgbClr val="000000"/>
                </a:solidFill>
              </a:rPr>
              <a:t>[5] Mahyuddin K. M. Nasution  , Shahrul Azman Mohd Noah , Urip Harahap ”Overview of The Pharmacy Management System in a Hospital”,A multifaceted review journal in the field of pharmacy, Vol 11, Issue 11, Nov-Dec 2020</a:t>
            </a:r>
            <a:endParaRPr sz="1100">
              <a:solidFill>
                <a:srgbClr val="000000"/>
              </a:solidFill>
            </a:endParaRPr>
          </a:p>
          <a:p>
            <a:pPr indent="0" lvl="0" marL="0" marR="228600" rtl="0" algn="just">
              <a:lnSpc>
                <a:spcPct val="150000"/>
              </a:lnSpc>
              <a:spcBef>
                <a:spcPts val="0"/>
              </a:spcBef>
              <a:spcAft>
                <a:spcPts val="0"/>
              </a:spcAft>
              <a:buNone/>
            </a:pPr>
            <a:r>
              <a:rPr lang="en" sz="1100">
                <a:solidFill>
                  <a:srgbClr val="000000"/>
                </a:solidFill>
              </a:rPr>
              <a:t>[6] Madhavi Mali, Sandhya Alibade,Rajdeep Parbhane, Aparna Awade, Aruna Yadav “Survey on Pharmacy Management System ”,International Research Journal of Modernization in Engineering Technology and Science”,Volume:03/Issue:12/December-2021</a:t>
            </a:r>
            <a:endParaRPr sz="1600">
              <a:solidFill>
                <a:schemeClr val="dk2"/>
              </a:solidFill>
              <a:highlight>
                <a:schemeClr val="lt1"/>
              </a:highlight>
            </a:endParaRPr>
          </a:p>
        </p:txBody>
      </p:sp>
      <p:sp>
        <p:nvSpPr>
          <p:cNvPr id="241" name="Google Shape;241;p29"/>
          <p:cNvSpPr txBox="1"/>
          <p:nvPr/>
        </p:nvSpPr>
        <p:spPr>
          <a:xfrm>
            <a:off x="-1299143" y="4764111"/>
            <a:ext cx="11745900" cy="365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 sz="1200">
                <a:solidFill>
                  <a:srgbClr val="667E84"/>
                </a:solidFill>
              </a:rPr>
              <a:t>Department of Computer</a:t>
            </a:r>
            <a:r>
              <a:rPr lang="en" sz="1200">
                <a:solidFill>
                  <a:schemeClr val="dk1"/>
                </a:solidFill>
              </a:rPr>
              <a:t> </a:t>
            </a:r>
            <a:r>
              <a:rPr lang="en" sz="1200">
                <a:solidFill>
                  <a:srgbClr val="667E84"/>
                </a:solidFill>
              </a:rPr>
              <a:t>Engineering, Module 6, 2022</a:t>
            </a:r>
            <a:endParaRPr sz="1200">
              <a:solidFill>
                <a:srgbClr val="667E84"/>
              </a:solidFill>
            </a:endParaRPr>
          </a:p>
        </p:txBody>
      </p:sp>
      <p:sp>
        <p:nvSpPr>
          <p:cNvPr id="242" name="Google Shape;242;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2746425" y="2416225"/>
            <a:ext cx="4508400" cy="1134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61904"/>
              <a:buNone/>
            </a:pPr>
            <a:r>
              <a:rPr lang="en" sz="4200"/>
              <a:t>Thank You !</a:t>
            </a:r>
            <a:endParaRPr sz="4200"/>
          </a:p>
          <a:p>
            <a:pPr indent="0" lvl="0" marL="0" rtl="0" algn="ctr">
              <a:lnSpc>
                <a:spcPct val="115000"/>
              </a:lnSpc>
              <a:spcBef>
                <a:spcPts val="0"/>
              </a:spcBef>
              <a:spcAft>
                <a:spcPts val="0"/>
              </a:spcAft>
              <a:buNone/>
            </a:pPr>
            <a:r>
              <a:t/>
            </a:r>
            <a:endParaRPr sz="2400">
              <a:solidFill>
                <a:srgbClr val="000000"/>
              </a:solidFill>
              <a:latin typeface="Calibri"/>
              <a:ea typeface="Calibri"/>
              <a:cs typeface="Calibri"/>
              <a:sym typeface="Calibri"/>
            </a:endParaRPr>
          </a:p>
        </p:txBody>
      </p:sp>
      <p:sp>
        <p:nvSpPr>
          <p:cNvPr id="248" name="Google Shape;248;p30"/>
          <p:cNvSpPr txBox="1"/>
          <p:nvPr/>
        </p:nvSpPr>
        <p:spPr>
          <a:xfrm>
            <a:off x="-1300943" y="4764111"/>
            <a:ext cx="11745900" cy="365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 sz="1200">
                <a:solidFill>
                  <a:srgbClr val="667E84"/>
                </a:solidFill>
              </a:rPr>
              <a:t>Department of Computer</a:t>
            </a:r>
            <a:r>
              <a:rPr lang="en" sz="1200">
                <a:solidFill>
                  <a:schemeClr val="dk1"/>
                </a:solidFill>
              </a:rPr>
              <a:t> </a:t>
            </a:r>
            <a:r>
              <a:rPr lang="en" sz="1200">
                <a:solidFill>
                  <a:srgbClr val="667E84"/>
                </a:solidFill>
              </a:rPr>
              <a:t>Engineering, Module 6, 2022</a:t>
            </a:r>
            <a:endParaRPr sz="1200">
              <a:solidFill>
                <a:srgbClr val="667E84"/>
              </a:solidFill>
            </a:endParaRPr>
          </a:p>
        </p:txBody>
      </p:sp>
      <p:sp>
        <p:nvSpPr>
          <p:cNvPr id="249" name="Google Shape;249;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710400" y="544075"/>
            <a:ext cx="7688700" cy="596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0246"/>
              <a:buNone/>
            </a:pPr>
            <a:r>
              <a:rPr lang="en" sz="3600">
                <a:solidFill>
                  <a:schemeClr val="dk1"/>
                </a:solidFill>
                <a:latin typeface="Lato"/>
                <a:ea typeface="Lato"/>
                <a:cs typeface="Lato"/>
                <a:sym typeface="Lato"/>
              </a:rPr>
              <a:t>Outline</a:t>
            </a:r>
            <a:endParaRPr>
              <a:solidFill>
                <a:schemeClr val="dk1"/>
              </a:solidFill>
              <a:latin typeface="Lato"/>
              <a:ea typeface="Lato"/>
              <a:cs typeface="Lato"/>
              <a:sym typeface="Lato"/>
            </a:endParaRPr>
          </a:p>
        </p:txBody>
      </p:sp>
      <p:sp>
        <p:nvSpPr>
          <p:cNvPr id="97" name="Google Shape;97;p14"/>
          <p:cNvSpPr txBox="1"/>
          <p:nvPr>
            <p:ph idx="1" type="body"/>
          </p:nvPr>
        </p:nvSpPr>
        <p:spPr>
          <a:xfrm>
            <a:off x="710400" y="1161863"/>
            <a:ext cx="7688700" cy="363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Problem Statement</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Literature Survey</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Market Research</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How we overcome existing problem</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Introduction</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Objective</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Proposed System</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System Requirements</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Future Scope</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Work Distribution</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Conclusion</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References</a:t>
            </a:r>
            <a:endParaRPr sz="1600">
              <a:solidFill>
                <a:schemeClr val="dk2"/>
              </a:solidFill>
            </a:endParaRPr>
          </a:p>
          <a:p>
            <a:pPr indent="-228600" lvl="0" marL="457200" rtl="0" algn="l">
              <a:lnSpc>
                <a:spcPct val="115000"/>
              </a:lnSpc>
              <a:spcBef>
                <a:spcPts val="1200"/>
              </a:spcBef>
              <a:spcAft>
                <a:spcPts val="0"/>
              </a:spcAft>
              <a:buSzPts val="5200"/>
              <a:buNone/>
            </a:pPr>
            <a:r>
              <a:t/>
            </a:r>
            <a:endParaRPr sz="1600">
              <a:solidFill>
                <a:schemeClr val="dk2"/>
              </a:solidFill>
            </a:endParaRPr>
          </a:p>
        </p:txBody>
      </p:sp>
      <p:sp>
        <p:nvSpPr>
          <p:cNvPr id="98" name="Google Shape;98;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9" name="Google Shape;99;p14"/>
          <p:cNvSpPr txBox="1"/>
          <p:nvPr/>
        </p:nvSpPr>
        <p:spPr>
          <a:xfrm>
            <a:off x="-1517818" y="4820761"/>
            <a:ext cx="11745900" cy="365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 sz="1200">
                <a:solidFill>
                  <a:srgbClr val="667E84"/>
                </a:solidFill>
              </a:rPr>
              <a:t>Department of Computer</a:t>
            </a:r>
            <a:r>
              <a:rPr lang="en" sz="1200">
                <a:solidFill>
                  <a:schemeClr val="dk1"/>
                </a:solidFill>
              </a:rPr>
              <a:t> </a:t>
            </a:r>
            <a:r>
              <a:rPr lang="en" sz="1200">
                <a:solidFill>
                  <a:srgbClr val="667E84"/>
                </a:solidFill>
              </a:rPr>
              <a:t>Engineering, Module 6, 2022</a:t>
            </a:r>
            <a:endParaRPr sz="1200">
              <a:solidFill>
                <a:srgbClr val="667E84"/>
              </a:solidFill>
            </a:endParaRPr>
          </a:p>
        </p:txBody>
      </p:sp>
      <p:pic>
        <p:nvPicPr>
          <p:cNvPr id="100" name="Google Shape;100;p14"/>
          <p:cNvPicPr preferRelativeResize="0"/>
          <p:nvPr/>
        </p:nvPicPr>
        <p:blipFill>
          <a:blip r:embed="rId3">
            <a:alphaModFix/>
          </a:blip>
          <a:stretch>
            <a:fillRect/>
          </a:stretch>
        </p:blipFill>
        <p:spPr>
          <a:xfrm>
            <a:off x="5083250" y="2137963"/>
            <a:ext cx="2996573" cy="16855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672700" y="6740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174"/>
              <a:buNone/>
            </a:pPr>
            <a:r>
              <a:rPr lang="en" sz="2800">
                <a:solidFill>
                  <a:schemeClr val="dk1"/>
                </a:solidFill>
                <a:latin typeface="Lato"/>
                <a:ea typeface="Lato"/>
                <a:cs typeface="Lato"/>
                <a:sym typeface="Lato"/>
              </a:rPr>
              <a:t>Problem Statement</a:t>
            </a:r>
            <a:endParaRPr>
              <a:solidFill>
                <a:schemeClr val="dk1"/>
              </a:solidFill>
            </a:endParaRPr>
          </a:p>
        </p:txBody>
      </p:sp>
      <p:sp>
        <p:nvSpPr>
          <p:cNvPr id="106" name="Google Shape;106;p15"/>
          <p:cNvSpPr txBox="1"/>
          <p:nvPr>
            <p:ph idx="1" type="body"/>
          </p:nvPr>
        </p:nvSpPr>
        <p:spPr>
          <a:xfrm>
            <a:off x="727650" y="1430127"/>
            <a:ext cx="7688700" cy="3113100"/>
          </a:xfrm>
          <a:prstGeom prst="rect">
            <a:avLst/>
          </a:prstGeom>
          <a:noFill/>
          <a:ln>
            <a:noFill/>
          </a:ln>
        </p:spPr>
        <p:txBody>
          <a:bodyPr anchorCtr="0" anchor="t" bIns="91425" lIns="91425" spcFirstLastPara="1" rIns="91425" wrap="square" tIns="91425">
            <a:noAutofit/>
          </a:bodyPr>
          <a:lstStyle/>
          <a:p>
            <a:pPr indent="-330200" lvl="0" marL="457200" rtl="0" algn="just">
              <a:spcBef>
                <a:spcPts val="1200"/>
              </a:spcBef>
              <a:spcAft>
                <a:spcPts val="0"/>
              </a:spcAft>
              <a:buSzPts val="1600"/>
              <a:buChar char="●"/>
            </a:pPr>
            <a:r>
              <a:rPr lang="en" sz="1600">
                <a:solidFill>
                  <a:srgbClr val="000000"/>
                </a:solidFill>
              </a:rPr>
              <a:t>Pharmacy retailers has to Manage a very large medicines with their sales  records on the billing  papers which is a  tedious task. As per data 10-15% medicines are expired because they couldn't manage their inventory. Ordering new stocks is being carried out in traditional way with the help of salesman’s &amp; in backend with  very large supply chain. Significant amount of money is provided to salesman’s by distributors  who invents their time to order new stocks.</a:t>
            </a:r>
            <a:endParaRPr sz="1600">
              <a:solidFill>
                <a:srgbClr val="000000"/>
              </a:solidFill>
            </a:endParaRPr>
          </a:p>
          <a:p>
            <a:pPr indent="0" lvl="0" marL="0" rtl="0" algn="just">
              <a:spcBef>
                <a:spcPts val="1200"/>
              </a:spcBef>
              <a:spcAft>
                <a:spcPts val="0"/>
              </a:spcAft>
              <a:buNone/>
            </a:pPr>
            <a:r>
              <a:t/>
            </a:r>
            <a:endParaRPr sz="1600">
              <a:solidFill>
                <a:srgbClr val="000000"/>
              </a:solidFill>
            </a:endParaRPr>
          </a:p>
          <a:p>
            <a:pPr indent="0" lvl="0" marL="0" rtl="0" algn="just">
              <a:lnSpc>
                <a:spcPct val="150000"/>
              </a:lnSpc>
              <a:spcBef>
                <a:spcPts val="1200"/>
              </a:spcBef>
              <a:spcAft>
                <a:spcPts val="0"/>
              </a:spcAft>
              <a:buNone/>
            </a:pPr>
            <a:r>
              <a:t/>
            </a:r>
            <a:endParaRPr sz="1600">
              <a:solidFill>
                <a:srgbClr val="333333"/>
              </a:solidFill>
              <a:highlight>
                <a:schemeClr val="lt1"/>
              </a:highlight>
            </a:endParaRPr>
          </a:p>
          <a:p>
            <a:pPr indent="0" lvl="0" marL="457200" rtl="0" algn="just">
              <a:lnSpc>
                <a:spcPct val="150000"/>
              </a:lnSpc>
              <a:spcBef>
                <a:spcPts val="0"/>
              </a:spcBef>
              <a:spcAft>
                <a:spcPts val="0"/>
              </a:spcAft>
              <a:buNone/>
            </a:pPr>
            <a:r>
              <a:t/>
            </a:r>
            <a:endParaRPr sz="1600">
              <a:solidFill>
                <a:schemeClr val="dk2"/>
              </a:solidFill>
            </a:endParaRPr>
          </a:p>
          <a:p>
            <a:pPr indent="0" lvl="0" marL="0" rtl="0" algn="just">
              <a:lnSpc>
                <a:spcPct val="150000"/>
              </a:lnSpc>
              <a:spcBef>
                <a:spcPts val="0"/>
              </a:spcBef>
              <a:spcAft>
                <a:spcPts val="0"/>
              </a:spcAft>
              <a:buNone/>
            </a:pPr>
            <a:r>
              <a:t/>
            </a:r>
            <a:endParaRPr sz="1600">
              <a:solidFill>
                <a:schemeClr val="dk2"/>
              </a:solidFill>
            </a:endParaRPr>
          </a:p>
          <a:p>
            <a:pPr indent="0" lvl="0" marL="146050" rtl="0" algn="just">
              <a:lnSpc>
                <a:spcPct val="150000"/>
              </a:lnSpc>
              <a:spcBef>
                <a:spcPts val="0"/>
              </a:spcBef>
              <a:spcAft>
                <a:spcPts val="0"/>
              </a:spcAft>
              <a:buSzPts val="1300"/>
              <a:buNone/>
            </a:pPr>
            <a:r>
              <a:rPr lang="en" sz="1600">
                <a:solidFill>
                  <a:schemeClr val="dk2"/>
                </a:solidFill>
              </a:rPr>
              <a:t> </a:t>
            </a:r>
            <a:endParaRPr sz="1600"/>
          </a:p>
          <a:p>
            <a:pPr indent="0" lvl="0" marL="457200" marR="25400" rtl="0" algn="just">
              <a:lnSpc>
                <a:spcPct val="150000"/>
              </a:lnSpc>
              <a:spcBef>
                <a:spcPts val="1400"/>
              </a:spcBef>
              <a:spcAft>
                <a:spcPts val="0"/>
              </a:spcAft>
              <a:buSzPts val="935"/>
              <a:buNone/>
            </a:pPr>
            <a:r>
              <a:t/>
            </a:r>
            <a:endParaRPr sz="1600">
              <a:solidFill>
                <a:schemeClr val="dk2"/>
              </a:solidFill>
              <a:highlight>
                <a:srgbClr val="FFFFFF"/>
              </a:highlight>
            </a:endParaRPr>
          </a:p>
          <a:p>
            <a:pPr indent="0" lvl="0" marL="0" rtl="0" algn="just">
              <a:lnSpc>
                <a:spcPct val="150000"/>
              </a:lnSpc>
              <a:spcBef>
                <a:spcPts val="1100"/>
              </a:spcBef>
              <a:spcAft>
                <a:spcPts val="1200"/>
              </a:spcAft>
              <a:buSzPts val="935"/>
              <a:buNone/>
            </a:pPr>
            <a:r>
              <a:t/>
            </a:r>
            <a:endParaRPr sz="1600">
              <a:solidFill>
                <a:schemeClr val="dk2"/>
              </a:solidFill>
            </a:endParaRPr>
          </a:p>
        </p:txBody>
      </p:sp>
      <p:sp>
        <p:nvSpPr>
          <p:cNvPr id="107" name="Google Shape;107;p15"/>
          <p:cNvSpPr txBox="1"/>
          <p:nvPr/>
        </p:nvSpPr>
        <p:spPr>
          <a:xfrm>
            <a:off x="-1355893" y="4764111"/>
            <a:ext cx="11745900" cy="365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 sz="1200">
                <a:solidFill>
                  <a:srgbClr val="667E84"/>
                </a:solidFill>
              </a:rPr>
              <a:t>Department of Computer</a:t>
            </a:r>
            <a:r>
              <a:rPr lang="en" sz="1200">
                <a:solidFill>
                  <a:schemeClr val="dk1"/>
                </a:solidFill>
              </a:rPr>
              <a:t> </a:t>
            </a:r>
            <a:r>
              <a:rPr lang="en" sz="1200">
                <a:solidFill>
                  <a:srgbClr val="667E84"/>
                </a:solidFill>
              </a:rPr>
              <a:t>Engineering, Module 6, 2022</a:t>
            </a:r>
            <a:endParaRPr sz="1200">
              <a:solidFill>
                <a:srgbClr val="667E84"/>
              </a:solidFill>
            </a:endParaRPr>
          </a:p>
        </p:txBody>
      </p:sp>
      <p:sp>
        <p:nvSpPr>
          <p:cNvPr id="108" name="Google Shape;108;p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idx="1" type="body"/>
          </p:nvPr>
        </p:nvSpPr>
        <p:spPr>
          <a:xfrm>
            <a:off x="672689" y="1728588"/>
            <a:ext cx="7688700" cy="2261100"/>
          </a:xfrm>
          <a:prstGeom prst="rect">
            <a:avLst/>
          </a:prstGeom>
          <a:noFill/>
          <a:ln>
            <a:noFill/>
          </a:ln>
        </p:spPr>
        <p:txBody>
          <a:bodyPr anchorCtr="0" anchor="t" bIns="91425" lIns="91425" spcFirstLastPara="1" rIns="91425" wrap="square" tIns="91425">
            <a:noAutofit/>
          </a:bodyPr>
          <a:lstStyle/>
          <a:p>
            <a:pPr indent="0" lvl="0" marL="146050" rtl="0" algn="l">
              <a:lnSpc>
                <a:spcPct val="150000"/>
              </a:lnSpc>
              <a:spcBef>
                <a:spcPts val="0"/>
              </a:spcBef>
              <a:spcAft>
                <a:spcPts val="0"/>
              </a:spcAft>
              <a:buSzPts val="1300"/>
              <a:buNone/>
            </a:pPr>
            <a:r>
              <a:t/>
            </a:r>
            <a:endParaRPr sz="1400">
              <a:solidFill>
                <a:schemeClr val="dk2"/>
              </a:solidFill>
            </a:endParaRPr>
          </a:p>
          <a:p>
            <a:pPr indent="0" lvl="0" marL="457200" rtl="0" algn="l">
              <a:lnSpc>
                <a:spcPct val="150000"/>
              </a:lnSpc>
              <a:spcBef>
                <a:spcPts val="0"/>
              </a:spcBef>
              <a:spcAft>
                <a:spcPts val="0"/>
              </a:spcAft>
              <a:buNone/>
            </a:pPr>
            <a:r>
              <a:t/>
            </a:r>
            <a:endParaRPr sz="1400">
              <a:solidFill>
                <a:schemeClr val="dk2"/>
              </a:solidFill>
            </a:endParaRPr>
          </a:p>
          <a:p>
            <a:pPr indent="0" lvl="0" marL="0" rtl="0" algn="l">
              <a:lnSpc>
                <a:spcPct val="150000"/>
              </a:lnSpc>
              <a:spcBef>
                <a:spcPts val="0"/>
              </a:spcBef>
              <a:spcAft>
                <a:spcPts val="0"/>
              </a:spcAft>
              <a:buNone/>
            </a:pPr>
            <a:r>
              <a:t/>
            </a:r>
            <a:endParaRPr sz="1400">
              <a:solidFill>
                <a:schemeClr val="dk2"/>
              </a:solidFill>
            </a:endParaRPr>
          </a:p>
          <a:p>
            <a:pPr indent="0" lvl="0" marL="146050" rtl="0" algn="l">
              <a:lnSpc>
                <a:spcPct val="150000"/>
              </a:lnSpc>
              <a:spcBef>
                <a:spcPts val="0"/>
              </a:spcBef>
              <a:spcAft>
                <a:spcPts val="0"/>
              </a:spcAft>
              <a:buSzPts val="1300"/>
              <a:buNone/>
            </a:pPr>
            <a:r>
              <a:rPr lang="en" sz="1400">
                <a:solidFill>
                  <a:schemeClr val="dk2"/>
                </a:solidFill>
              </a:rPr>
              <a:t> </a:t>
            </a:r>
            <a:endParaRPr sz="1400"/>
          </a:p>
          <a:p>
            <a:pPr indent="0" lvl="0" marL="457200" marR="25400" rtl="0" algn="l">
              <a:lnSpc>
                <a:spcPct val="150000"/>
              </a:lnSpc>
              <a:spcBef>
                <a:spcPts val="1400"/>
              </a:spcBef>
              <a:spcAft>
                <a:spcPts val="0"/>
              </a:spcAft>
              <a:buSzPts val="935"/>
              <a:buNone/>
            </a:pPr>
            <a:r>
              <a:t/>
            </a:r>
            <a:endParaRPr sz="1400">
              <a:solidFill>
                <a:schemeClr val="dk2"/>
              </a:solidFill>
              <a:highlight>
                <a:srgbClr val="FFFFFF"/>
              </a:highlight>
            </a:endParaRPr>
          </a:p>
          <a:p>
            <a:pPr indent="0" lvl="0" marL="0" rtl="0" algn="l">
              <a:lnSpc>
                <a:spcPct val="150000"/>
              </a:lnSpc>
              <a:spcBef>
                <a:spcPts val="1100"/>
              </a:spcBef>
              <a:spcAft>
                <a:spcPts val="1200"/>
              </a:spcAft>
              <a:buSzPts val="935"/>
              <a:buNone/>
            </a:pPr>
            <a:r>
              <a:t/>
            </a:r>
            <a:endParaRPr sz="1400">
              <a:solidFill>
                <a:schemeClr val="dk2"/>
              </a:solidFill>
            </a:endParaRPr>
          </a:p>
        </p:txBody>
      </p:sp>
      <p:sp>
        <p:nvSpPr>
          <p:cNvPr id="114" name="Google Shape;114;p1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5" name="Google Shape;115;p16"/>
          <p:cNvSpPr txBox="1"/>
          <p:nvPr>
            <p:ph type="title"/>
          </p:nvPr>
        </p:nvSpPr>
        <p:spPr>
          <a:xfrm>
            <a:off x="729450" y="62497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03174"/>
              <a:buNone/>
            </a:pPr>
            <a:r>
              <a:rPr lang="en" sz="2800">
                <a:solidFill>
                  <a:schemeClr val="dk1"/>
                </a:solidFill>
              </a:rPr>
              <a:t>Literature Survey</a:t>
            </a:r>
            <a:endParaRPr sz="2800">
              <a:solidFill>
                <a:schemeClr val="dk1"/>
              </a:solidFill>
              <a:latin typeface="Lato"/>
              <a:ea typeface="Lato"/>
              <a:cs typeface="Lato"/>
              <a:sym typeface="Lato"/>
            </a:endParaRPr>
          </a:p>
          <a:p>
            <a:pPr indent="0" lvl="0" marL="0" rtl="0" algn="l">
              <a:lnSpc>
                <a:spcPct val="100000"/>
              </a:lnSpc>
              <a:spcBef>
                <a:spcPts val="0"/>
              </a:spcBef>
              <a:spcAft>
                <a:spcPts val="0"/>
              </a:spcAft>
              <a:buSzPct val="103174"/>
              <a:buNone/>
            </a:pPr>
            <a:r>
              <a:t/>
            </a:r>
            <a:endParaRPr sz="2800">
              <a:solidFill>
                <a:schemeClr val="dk1"/>
              </a:solidFill>
              <a:latin typeface="Lato"/>
              <a:ea typeface="Lato"/>
              <a:cs typeface="Lato"/>
              <a:sym typeface="Lato"/>
            </a:endParaRPr>
          </a:p>
        </p:txBody>
      </p:sp>
      <p:graphicFrame>
        <p:nvGraphicFramePr>
          <p:cNvPr id="116" name="Google Shape;116;p16"/>
          <p:cNvGraphicFramePr/>
          <p:nvPr/>
        </p:nvGraphicFramePr>
        <p:xfrm>
          <a:off x="729450" y="1510938"/>
          <a:ext cx="3000000" cy="3000000"/>
        </p:xfrm>
        <a:graphic>
          <a:graphicData uri="http://schemas.openxmlformats.org/drawingml/2006/table">
            <a:tbl>
              <a:tblPr>
                <a:noFill/>
                <a:tableStyleId>{6A95E5D7-6960-4DA7-B332-946429FF60D6}</a:tableStyleId>
              </a:tblPr>
              <a:tblGrid>
                <a:gridCol w="546800"/>
                <a:gridCol w="2109100"/>
                <a:gridCol w="1071275"/>
                <a:gridCol w="1238675"/>
                <a:gridCol w="2722850"/>
              </a:tblGrid>
              <a:tr h="689575">
                <a:tc>
                  <a:txBody>
                    <a:bodyPr/>
                    <a:lstStyle/>
                    <a:p>
                      <a:pPr indent="0" lvl="0" marL="0" rtl="0" algn="just">
                        <a:spcBef>
                          <a:spcPts val="0"/>
                        </a:spcBef>
                        <a:spcAft>
                          <a:spcPts val="0"/>
                        </a:spcAft>
                        <a:buNone/>
                      </a:pPr>
                      <a:r>
                        <a:rPr b="1" lang="en" sz="1100">
                          <a:latin typeface="Lato"/>
                          <a:ea typeface="Lato"/>
                          <a:cs typeface="Lato"/>
                          <a:sym typeface="Lato"/>
                        </a:rPr>
                        <a:t>Sr No</a:t>
                      </a:r>
                      <a:endParaRPr b="1" sz="1100">
                        <a:latin typeface="Lato"/>
                        <a:ea typeface="Lato"/>
                        <a:cs typeface="Lato"/>
                        <a:sym typeface="Lato"/>
                      </a:endParaRPr>
                    </a:p>
                  </a:txBody>
                  <a:tcPr marT="63500" marB="63500" marR="63500" marL="63500"/>
                </a:tc>
                <a:tc>
                  <a:txBody>
                    <a:bodyPr/>
                    <a:lstStyle/>
                    <a:p>
                      <a:pPr indent="0" lvl="0" marL="0" rtl="0" algn="just">
                        <a:spcBef>
                          <a:spcPts val="0"/>
                        </a:spcBef>
                        <a:spcAft>
                          <a:spcPts val="0"/>
                        </a:spcAft>
                        <a:buNone/>
                      </a:pPr>
                      <a:r>
                        <a:rPr b="1" lang="en" sz="1100">
                          <a:latin typeface="Lato"/>
                          <a:ea typeface="Lato"/>
                          <a:cs typeface="Lato"/>
                          <a:sym typeface="Lato"/>
                        </a:rPr>
                        <a:t>Paper Title</a:t>
                      </a:r>
                      <a:endParaRPr b="1" sz="1100">
                        <a:latin typeface="Lato"/>
                        <a:ea typeface="Lato"/>
                        <a:cs typeface="Lato"/>
                        <a:sym typeface="Lato"/>
                      </a:endParaRPr>
                    </a:p>
                  </a:txBody>
                  <a:tcPr marT="63500" marB="63500" marR="63500" marL="63500"/>
                </a:tc>
                <a:tc>
                  <a:txBody>
                    <a:bodyPr/>
                    <a:lstStyle/>
                    <a:p>
                      <a:pPr indent="0" lvl="0" marL="0" rtl="0" algn="just">
                        <a:spcBef>
                          <a:spcPts val="0"/>
                        </a:spcBef>
                        <a:spcAft>
                          <a:spcPts val="0"/>
                        </a:spcAft>
                        <a:buNone/>
                      </a:pPr>
                      <a:r>
                        <a:rPr b="1" lang="en" sz="1100">
                          <a:latin typeface="Lato"/>
                          <a:ea typeface="Lato"/>
                          <a:cs typeface="Lato"/>
                          <a:sym typeface="Lato"/>
                        </a:rPr>
                        <a:t>Year</a:t>
                      </a:r>
                      <a:endParaRPr b="1" sz="1100">
                        <a:latin typeface="Lato"/>
                        <a:ea typeface="Lato"/>
                        <a:cs typeface="Lato"/>
                        <a:sym typeface="Lato"/>
                      </a:endParaRPr>
                    </a:p>
                  </a:txBody>
                  <a:tcPr marT="63500" marB="63500" marR="63500" marL="63500"/>
                </a:tc>
                <a:tc>
                  <a:txBody>
                    <a:bodyPr/>
                    <a:lstStyle/>
                    <a:p>
                      <a:pPr indent="0" lvl="0" marL="0" rtl="0" algn="just">
                        <a:spcBef>
                          <a:spcPts val="0"/>
                        </a:spcBef>
                        <a:spcAft>
                          <a:spcPts val="0"/>
                        </a:spcAft>
                        <a:buNone/>
                      </a:pPr>
                      <a:r>
                        <a:rPr b="1" lang="en" sz="1100">
                          <a:latin typeface="Lato"/>
                          <a:ea typeface="Lato"/>
                          <a:cs typeface="Lato"/>
                          <a:sym typeface="Lato"/>
                        </a:rPr>
                        <a:t>Author</a:t>
                      </a:r>
                      <a:endParaRPr b="1" sz="1100">
                        <a:latin typeface="Lato"/>
                        <a:ea typeface="Lato"/>
                        <a:cs typeface="Lato"/>
                        <a:sym typeface="Lato"/>
                      </a:endParaRPr>
                    </a:p>
                  </a:txBody>
                  <a:tcPr marT="63500" marB="63500" marR="63500" marL="63500"/>
                </a:tc>
                <a:tc>
                  <a:txBody>
                    <a:bodyPr/>
                    <a:lstStyle/>
                    <a:p>
                      <a:pPr indent="0" lvl="0" marL="0" rtl="0" algn="just">
                        <a:spcBef>
                          <a:spcPts val="0"/>
                        </a:spcBef>
                        <a:spcAft>
                          <a:spcPts val="0"/>
                        </a:spcAft>
                        <a:buNone/>
                      </a:pPr>
                      <a:r>
                        <a:rPr b="1" lang="en" sz="1100">
                          <a:latin typeface="Lato"/>
                          <a:ea typeface="Lato"/>
                          <a:cs typeface="Lato"/>
                          <a:sym typeface="Lato"/>
                        </a:rPr>
                        <a:t>Summary</a:t>
                      </a:r>
                      <a:endParaRPr b="1" sz="1100">
                        <a:latin typeface="Lato"/>
                        <a:ea typeface="Lato"/>
                        <a:cs typeface="Lato"/>
                        <a:sym typeface="Lato"/>
                      </a:endParaRPr>
                    </a:p>
                  </a:txBody>
                  <a:tcPr marT="63500" marB="63500" marR="63500" marL="63500"/>
                </a:tc>
              </a:tr>
              <a:tr h="2321900">
                <a:tc>
                  <a:txBody>
                    <a:bodyPr/>
                    <a:lstStyle/>
                    <a:p>
                      <a:pPr indent="0" lvl="0" marL="0" rtl="0" algn="just">
                        <a:spcBef>
                          <a:spcPts val="0"/>
                        </a:spcBef>
                        <a:spcAft>
                          <a:spcPts val="0"/>
                        </a:spcAft>
                        <a:buNone/>
                      </a:pPr>
                      <a:r>
                        <a:rPr lang="en" sz="1100">
                          <a:latin typeface="Lato"/>
                          <a:ea typeface="Lato"/>
                          <a:cs typeface="Lato"/>
                          <a:sym typeface="Lato"/>
                        </a:rPr>
                        <a:t>1</a:t>
                      </a:r>
                      <a:endParaRPr sz="1100">
                        <a:latin typeface="Lato"/>
                        <a:ea typeface="Lato"/>
                        <a:cs typeface="Lato"/>
                        <a:sym typeface="Lato"/>
                      </a:endParaRPr>
                    </a:p>
                  </a:txBody>
                  <a:tcPr marT="63500" marB="63500" marR="63500" marL="63500"/>
                </a:tc>
                <a:tc>
                  <a:txBody>
                    <a:bodyPr/>
                    <a:lstStyle/>
                    <a:p>
                      <a:pPr indent="0" lvl="0" marL="0" rtl="0" algn="just">
                        <a:spcBef>
                          <a:spcPts val="0"/>
                        </a:spcBef>
                        <a:spcAft>
                          <a:spcPts val="0"/>
                        </a:spcAft>
                        <a:buNone/>
                      </a:pPr>
                      <a:r>
                        <a:rPr lang="en" sz="1100">
                          <a:latin typeface="Lato"/>
                          <a:ea typeface="Lato"/>
                          <a:cs typeface="Lato"/>
                          <a:sym typeface="Lato"/>
                        </a:rPr>
                        <a:t>Designing a Computerized Pharmacy Management System with Inventory Stock Alert System</a:t>
                      </a:r>
                      <a:endParaRPr sz="1100">
                        <a:latin typeface="Lato"/>
                        <a:ea typeface="Lato"/>
                        <a:cs typeface="Lato"/>
                        <a:sym typeface="Lato"/>
                      </a:endParaRPr>
                    </a:p>
                  </a:txBody>
                  <a:tcPr marT="63500" marB="63500" marR="63500" marL="63500"/>
                </a:tc>
                <a:tc>
                  <a:txBody>
                    <a:bodyPr/>
                    <a:lstStyle/>
                    <a:p>
                      <a:pPr indent="0" lvl="0" marL="0" rtl="0" algn="just">
                        <a:spcBef>
                          <a:spcPts val="0"/>
                        </a:spcBef>
                        <a:spcAft>
                          <a:spcPts val="0"/>
                        </a:spcAft>
                        <a:buNone/>
                      </a:pPr>
                      <a:r>
                        <a:rPr lang="en" sz="1100">
                          <a:latin typeface="Lato"/>
                          <a:ea typeface="Lato"/>
                          <a:cs typeface="Lato"/>
                          <a:sym typeface="Lato"/>
                        </a:rPr>
                        <a:t>2016</a:t>
                      </a:r>
                      <a:endParaRPr sz="1100">
                        <a:latin typeface="Lato"/>
                        <a:ea typeface="Lato"/>
                        <a:cs typeface="Lato"/>
                        <a:sym typeface="Lato"/>
                      </a:endParaRPr>
                    </a:p>
                  </a:txBody>
                  <a:tcPr marT="63500" marB="63500" marR="63500" marL="63500"/>
                </a:tc>
                <a:tc>
                  <a:txBody>
                    <a:bodyPr/>
                    <a:lstStyle/>
                    <a:p>
                      <a:pPr indent="0" lvl="0" marL="0" rtl="0" algn="just">
                        <a:spcBef>
                          <a:spcPts val="0"/>
                        </a:spcBef>
                        <a:spcAft>
                          <a:spcPts val="0"/>
                        </a:spcAft>
                        <a:buNone/>
                      </a:pPr>
                      <a:r>
                        <a:rPr lang="en" sz="1100">
                          <a:latin typeface="Lato"/>
                          <a:ea typeface="Lato"/>
                          <a:cs typeface="Lato"/>
                          <a:sym typeface="Lato"/>
                        </a:rPr>
                        <a:t>Asst.Lect. Asan Baker Kanbar, Hawbir Latif Abdulqadir, Rezhan Mohammad Ahmed</a:t>
                      </a:r>
                      <a:endParaRPr sz="1100">
                        <a:latin typeface="Lato"/>
                        <a:ea typeface="Lato"/>
                        <a:cs typeface="Lato"/>
                        <a:sym typeface="Lato"/>
                      </a:endParaRPr>
                    </a:p>
                  </a:txBody>
                  <a:tcPr marT="63500" marB="63500" marR="63500" marL="63500"/>
                </a:tc>
                <a:tc>
                  <a:txBody>
                    <a:bodyPr/>
                    <a:lstStyle/>
                    <a:p>
                      <a:pPr indent="0" lvl="0" marL="0" rtl="0" algn="just">
                        <a:spcBef>
                          <a:spcPts val="0"/>
                        </a:spcBef>
                        <a:spcAft>
                          <a:spcPts val="0"/>
                        </a:spcAft>
                        <a:buNone/>
                      </a:pPr>
                      <a:r>
                        <a:rPr lang="en" sz="1100">
                          <a:latin typeface="Lato"/>
                          <a:ea typeface="Lato"/>
                          <a:cs typeface="Lato"/>
                          <a:sym typeface="Lato"/>
                        </a:rPr>
                        <a:t>In this paper the system manage most pharmacy related activities in the pharmacy. The primary aim of its is  to improve accuracy and enhance safety and efficiency in the pharmaceutical store. System included BAR CODE facility using the bar code reader,which will detect the expiry date and the other information about the related medicines. </a:t>
                      </a:r>
                      <a:endParaRPr sz="1100">
                        <a:latin typeface="Lato"/>
                        <a:ea typeface="Lato"/>
                        <a:cs typeface="Lato"/>
                        <a:sym typeface="Lato"/>
                      </a:endParaRPr>
                    </a:p>
                  </a:txBody>
                  <a:tcPr marT="63500" marB="63500" marR="63500" marL="635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idx="1" type="body"/>
          </p:nvPr>
        </p:nvSpPr>
        <p:spPr>
          <a:xfrm>
            <a:off x="672689" y="1728588"/>
            <a:ext cx="7688700" cy="2261100"/>
          </a:xfrm>
          <a:prstGeom prst="rect">
            <a:avLst/>
          </a:prstGeom>
          <a:noFill/>
          <a:ln>
            <a:noFill/>
          </a:ln>
        </p:spPr>
        <p:txBody>
          <a:bodyPr anchorCtr="0" anchor="t" bIns="91425" lIns="91425" spcFirstLastPara="1" rIns="91425" wrap="square" tIns="91425">
            <a:noAutofit/>
          </a:bodyPr>
          <a:lstStyle/>
          <a:p>
            <a:pPr indent="0" lvl="0" marL="146050" rtl="0" algn="l">
              <a:lnSpc>
                <a:spcPct val="150000"/>
              </a:lnSpc>
              <a:spcBef>
                <a:spcPts val="0"/>
              </a:spcBef>
              <a:spcAft>
                <a:spcPts val="0"/>
              </a:spcAft>
              <a:buSzPts val="1300"/>
              <a:buNone/>
            </a:pPr>
            <a:r>
              <a:t/>
            </a:r>
            <a:endParaRPr sz="1400">
              <a:solidFill>
                <a:schemeClr val="dk2"/>
              </a:solidFill>
            </a:endParaRPr>
          </a:p>
          <a:p>
            <a:pPr indent="0" lvl="0" marL="457200" rtl="0" algn="l">
              <a:lnSpc>
                <a:spcPct val="150000"/>
              </a:lnSpc>
              <a:spcBef>
                <a:spcPts val="0"/>
              </a:spcBef>
              <a:spcAft>
                <a:spcPts val="0"/>
              </a:spcAft>
              <a:buNone/>
            </a:pPr>
            <a:r>
              <a:t/>
            </a:r>
            <a:endParaRPr sz="1400">
              <a:solidFill>
                <a:schemeClr val="dk2"/>
              </a:solidFill>
            </a:endParaRPr>
          </a:p>
          <a:p>
            <a:pPr indent="0" lvl="0" marL="0" rtl="0" algn="l">
              <a:lnSpc>
                <a:spcPct val="150000"/>
              </a:lnSpc>
              <a:spcBef>
                <a:spcPts val="0"/>
              </a:spcBef>
              <a:spcAft>
                <a:spcPts val="0"/>
              </a:spcAft>
              <a:buNone/>
            </a:pPr>
            <a:r>
              <a:t/>
            </a:r>
            <a:endParaRPr sz="1400">
              <a:solidFill>
                <a:schemeClr val="dk2"/>
              </a:solidFill>
            </a:endParaRPr>
          </a:p>
          <a:p>
            <a:pPr indent="0" lvl="0" marL="146050" rtl="0" algn="l">
              <a:lnSpc>
                <a:spcPct val="150000"/>
              </a:lnSpc>
              <a:spcBef>
                <a:spcPts val="0"/>
              </a:spcBef>
              <a:spcAft>
                <a:spcPts val="0"/>
              </a:spcAft>
              <a:buSzPts val="1300"/>
              <a:buNone/>
            </a:pPr>
            <a:r>
              <a:rPr lang="en" sz="1400">
                <a:solidFill>
                  <a:schemeClr val="dk2"/>
                </a:solidFill>
              </a:rPr>
              <a:t> </a:t>
            </a:r>
            <a:endParaRPr sz="1400"/>
          </a:p>
          <a:p>
            <a:pPr indent="0" lvl="0" marL="457200" marR="25400" rtl="0" algn="l">
              <a:lnSpc>
                <a:spcPct val="150000"/>
              </a:lnSpc>
              <a:spcBef>
                <a:spcPts val="1400"/>
              </a:spcBef>
              <a:spcAft>
                <a:spcPts val="0"/>
              </a:spcAft>
              <a:buSzPts val="935"/>
              <a:buNone/>
            </a:pPr>
            <a:r>
              <a:t/>
            </a:r>
            <a:endParaRPr sz="1400">
              <a:solidFill>
                <a:schemeClr val="dk2"/>
              </a:solidFill>
              <a:highlight>
                <a:srgbClr val="FFFFFF"/>
              </a:highlight>
            </a:endParaRPr>
          </a:p>
          <a:p>
            <a:pPr indent="0" lvl="0" marL="0" rtl="0" algn="l">
              <a:lnSpc>
                <a:spcPct val="150000"/>
              </a:lnSpc>
              <a:spcBef>
                <a:spcPts val="1100"/>
              </a:spcBef>
              <a:spcAft>
                <a:spcPts val="1200"/>
              </a:spcAft>
              <a:buSzPts val="935"/>
              <a:buNone/>
            </a:pPr>
            <a:r>
              <a:t/>
            </a:r>
            <a:endParaRPr sz="1400">
              <a:solidFill>
                <a:schemeClr val="dk2"/>
              </a:solidFill>
            </a:endParaRPr>
          </a:p>
        </p:txBody>
      </p:sp>
      <p:sp>
        <p:nvSpPr>
          <p:cNvPr id="122" name="Google Shape;122;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3" name="Google Shape;123;p17"/>
          <p:cNvSpPr txBox="1"/>
          <p:nvPr>
            <p:ph type="title"/>
          </p:nvPr>
        </p:nvSpPr>
        <p:spPr>
          <a:xfrm>
            <a:off x="729450" y="62497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03174"/>
              <a:buNone/>
            </a:pPr>
            <a:r>
              <a:rPr lang="en" sz="2800">
                <a:solidFill>
                  <a:schemeClr val="dk1"/>
                </a:solidFill>
              </a:rPr>
              <a:t>Literature Survey</a:t>
            </a:r>
            <a:endParaRPr sz="2800">
              <a:solidFill>
                <a:schemeClr val="dk1"/>
              </a:solidFill>
              <a:latin typeface="Lato"/>
              <a:ea typeface="Lato"/>
              <a:cs typeface="Lato"/>
              <a:sym typeface="Lato"/>
            </a:endParaRPr>
          </a:p>
          <a:p>
            <a:pPr indent="0" lvl="0" marL="0" rtl="0" algn="l">
              <a:lnSpc>
                <a:spcPct val="100000"/>
              </a:lnSpc>
              <a:spcBef>
                <a:spcPts val="0"/>
              </a:spcBef>
              <a:spcAft>
                <a:spcPts val="0"/>
              </a:spcAft>
              <a:buSzPct val="103174"/>
              <a:buNone/>
            </a:pPr>
            <a:r>
              <a:t/>
            </a:r>
            <a:endParaRPr sz="2800">
              <a:solidFill>
                <a:schemeClr val="dk1"/>
              </a:solidFill>
              <a:latin typeface="Lato"/>
              <a:ea typeface="Lato"/>
              <a:cs typeface="Lato"/>
              <a:sym typeface="Lato"/>
            </a:endParaRPr>
          </a:p>
        </p:txBody>
      </p:sp>
      <p:graphicFrame>
        <p:nvGraphicFramePr>
          <p:cNvPr id="124" name="Google Shape;124;p17"/>
          <p:cNvGraphicFramePr/>
          <p:nvPr/>
        </p:nvGraphicFramePr>
        <p:xfrm>
          <a:off x="835975" y="1441375"/>
          <a:ext cx="3000000" cy="3000000"/>
        </p:xfrm>
        <a:graphic>
          <a:graphicData uri="http://schemas.openxmlformats.org/drawingml/2006/table">
            <a:tbl>
              <a:tblPr>
                <a:noFill/>
                <a:tableStyleId>{6A95E5D7-6960-4DA7-B332-946429FF60D6}</a:tableStyleId>
              </a:tblPr>
              <a:tblGrid>
                <a:gridCol w="523575"/>
                <a:gridCol w="2019525"/>
                <a:gridCol w="1025775"/>
                <a:gridCol w="1186075"/>
                <a:gridCol w="2607200"/>
              </a:tblGrid>
              <a:tr h="522300">
                <a:tc>
                  <a:txBody>
                    <a:bodyPr/>
                    <a:lstStyle/>
                    <a:p>
                      <a:pPr indent="0" lvl="0" marL="0" rtl="0" algn="just">
                        <a:spcBef>
                          <a:spcPts val="0"/>
                        </a:spcBef>
                        <a:spcAft>
                          <a:spcPts val="0"/>
                        </a:spcAft>
                        <a:buNone/>
                      </a:pPr>
                      <a:r>
                        <a:rPr b="1" lang="en" sz="1100">
                          <a:latin typeface="Lato"/>
                          <a:ea typeface="Lato"/>
                          <a:cs typeface="Lato"/>
                          <a:sym typeface="Lato"/>
                        </a:rPr>
                        <a:t>Sr No</a:t>
                      </a:r>
                      <a:endParaRPr b="1" sz="1100">
                        <a:latin typeface="Lato"/>
                        <a:ea typeface="Lato"/>
                        <a:cs typeface="Lato"/>
                        <a:sym typeface="Lato"/>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b="1" lang="en" sz="1100">
                          <a:latin typeface="Lato"/>
                          <a:ea typeface="Lato"/>
                          <a:cs typeface="Lato"/>
                          <a:sym typeface="Lato"/>
                        </a:rPr>
                        <a:t>Paper Title</a:t>
                      </a:r>
                      <a:endParaRPr b="1" sz="1100">
                        <a:latin typeface="Lato"/>
                        <a:ea typeface="Lato"/>
                        <a:cs typeface="Lato"/>
                        <a:sym typeface="Lato"/>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b="1" lang="en" sz="1100">
                          <a:latin typeface="Lato"/>
                          <a:ea typeface="Lato"/>
                          <a:cs typeface="Lato"/>
                          <a:sym typeface="Lato"/>
                        </a:rPr>
                        <a:t>Year</a:t>
                      </a:r>
                      <a:endParaRPr b="1" sz="1100">
                        <a:latin typeface="Lato"/>
                        <a:ea typeface="Lato"/>
                        <a:cs typeface="Lato"/>
                        <a:sym typeface="Lato"/>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b="1" lang="en" sz="1100">
                          <a:latin typeface="Lato"/>
                          <a:ea typeface="Lato"/>
                          <a:cs typeface="Lato"/>
                          <a:sym typeface="Lato"/>
                        </a:rPr>
                        <a:t>Author</a:t>
                      </a:r>
                      <a:endParaRPr b="1" sz="1100">
                        <a:latin typeface="Lato"/>
                        <a:ea typeface="Lato"/>
                        <a:cs typeface="Lato"/>
                        <a:sym typeface="Lato"/>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b="1" lang="en" sz="1100">
                          <a:latin typeface="Lato"/>
                          <a:ea typeface="Lato"/>
                          <a:cs typeface="Lato"/>
                          <a:sym typeface="Lato"/>
                        </a:rPr>
                        <a:t>Summary</a:t>
                      </a:r>
                      <a:endParaRPr b="1" sz="1100">
                        <a:latin typeface="Lato"/>
                        <a:ea typeface="Lato"/>
                        <a:cs typeface="Lato"/>
                        <a:sym typeface="Lato"/>
                      </a:endParaRPr>
                    </a:p>
                  </a:txBody>
                  <a:tcPr marT="63500" marB="63500" marR="63500" marL="63500">
                    <a:lnB cap="flat" cmpd="sng" w="12700">
                      <a:solidFill>
                        <a:srgbClr val="000000"/>
                      </a:solidFill>
                      <a:prstDash val="solid"/>
                      <a:round/>
                      <a:headEnd len="sm" w="sm" type="none"/>
                      <a:tailEnd len="sm" w="sm" type="none"/>
                    </a:lnB>
                  </a:tcPr>
                </a:tc>
              </a:tr>
              <a:tr h="12700">
                <a:tc>
                  <a:txBody>
                    <a:bodyPr/>
                    <a:lstStyle/>
                    <a:p>
                      <a:pPr indent="0" lvl="0" marL="0" rtl="0" algn="just">
                        <a:spcBef>
                          <a:spcPts val="0"/>
                        </a:spcBef>
                        <a:spcAft>
                          <a:spcPts val="0"/>
                        </a:spcAft>
                        <a:buNone/>
                      </a:pPr>
                      <a:r>
                        <a:rPr lang="en" sz="1100">
                          <a:latin typeface="Lato"/>
                          <a:ea typeface="Lato"/>
                          <a:cs typeface="Lato"/>
                          <a:sym typeface="Lato"/>
                        </a:rPr>
                        <a:t>2</a:t>
                      </a:r>
                      <a:endParaRPr sz="1100">
                        <a:latin typeface="Lato"/>
                        <a:ea typeface="Lato"/>
                        <a:cs typeface="Lato"/>
                        <a:sym typeface="La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100">
                          <a:latin typeface="Lato"/>
                          <a:ea typeface="Lato"/>
                          <a:cs typeface="Lato"/>
                          <a:sym typeface="Lato"/>
                        </a:rPr>
                        <a:t>Design an Information Management System for a Pharmacy </a:t>
                      </a:r>
                      <a:endParaRPr sz="1100">
                        <a:latin typeface="Lato"/>
                        <a:ea typeface="Lato"/>
                        <a:cs typeface="Lato"/>
                        <a:sym typeface="La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100">
                          <a:latin typeface="Lato"/>
                          <a:ea typeface="Lato"/>
                          <a:cs typeface="Lato"/>
                          <a:sym typeface="Lato"/>
                        </a:rPr>
                        <a:t>2018</a:t>
                      </a:r>
                      <a:endParaRPr sz="1100">
                        <a:latin typeface="Lato"/>
                        <a:ea typeface="Lato"/>
                        <a:cs typeface="Lato"/>
                        <a:sym typeface="La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100">
                          <a:latin typeface="Lato"/>
                          <a:ea typeface="Lato"/>
                          <a:cs typeface="Lato"/>
                          <a:sym typeface="Lato"/>
                        </a:rPr>
                        <a:t>Hewa Majeed Zangana</a:t>
                      </a:r>
                      <a:endParaRPr sz="1100">
                        <a:latin typeface="Lato"/>
                        <a:ea typeface="Lato"/>
                        <a:cs typeface="Lato"/>
                        <a:sym typeface="La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100">
                          <a:latin typeface="Lato"/>
                          <a:ea typeface="Lato"/>
                          <a:cs typeface="Lato"/>
                          <a:sym typeface="Lato"/>
                        </a:rPr>
                        <a:t>In this paper the system is basically a computer based system which helps the Pharmacist to improve inventory management, cost, medical safety etc. The system allows the user to enter a manufacturing and expiry date for a particular product or drug during opening stock and sales transaction. The system will also give report showing the list of products expiry after a specified date before the product eventually expires. It also involves manual entry upon arrival of new batches of drugs and upon drug movement out of the pharmacy for a certain period.</a:t>
                      </a:r>
                      <a:endParaRPr sz="1100">
                        <a:latin typeface="Lato"/>
                        <a:ea typeface="Lato"/>
                        <a:cs typeface="Lato"/>
                        <a:sym typeface="La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idx="1" type="body"/>
          </p:nvPr>
        </p:nvSpPr>
        <p:spPr>
          <a:xfrm>
            <a:off x="672689" y="1728588"/>
            <a:ext cx="7688700" cy="2261100"/>
          </a:xfrm>
          <a:prstGeom prst="rect">
            <a:avLst/>
          </a:prstGeom>
          <a:noFill/>
          <a:ln>
            <a:noFill/>
          </a:ln>
        </p:spPr>
        <p:txBody>
          <a:bodyPr anchorCtr="0" anchor="t" bIns="91425" lIns="91425" spcFirstLastPara="1" rIns="91425" wrap="square" tIns="91425">
            <a:noAutofit/>
          </a:bodyPr>
          <a:lstStyle/>
          <a:p>
            <a:pPr indent="0" lvl="0" marL="146050" rtl="0" algn="l">
              <a:lnSpc>
                <a:spcPct val="150000"/>
              </a:lnSpc>
              <a:spcBef>
                <a:spcPts val="0"/>
              </a:spcBef>
              <a:spcAft>
                <a:spcPts val="0"/>
              </a:spcAft>
              <a:buSzPts val="1300"/>
              <a:buNone/>
            </a:pPr>
            <a:r>
              <a:t/>
            </a:r>
            <a:endParaRPr sz="1400">
              <a:solidFill>
                <a:schemeClr val="dk2"/>
              </a:solidFill>
            </a:endParaRPr>
          </a:p>
          <a:p>
            <a:pPr indent="0" lvl="0" marL="457200" rtl="0" algn="l">
              <a:lnSpc>
                <a:spcPct val="150000"/>
              </a:lnSpc>
              <a:spcBef>
                <a:spcPts val="0"/>
              </a:spcBef>
              <a:spcAft>
                <a:spcPts val="0"/>
              </a:spcAft>
              <a:buNone/>
            </a:pPr>
            <a:r>
              <a:t/>
            </a:r>
            <a:endParaRPr sz="1400">
              <a:solidFill>
                <a:schemeClr val="dk2"/>
              </a:solidFill>
            </a:endParaRPr>
          </a:p>
          <a:p>
            <a:pPr indent="0" lvl="0" marL="0" rtl="0" algn="l">
              <a:lnSpc>
                <a:spcPct val="150000"/>
              </a:lnSpc>
              <a:spcBef>
                <a:spcPts val="0"/>
              </a:spcBef>
              <a:spcAft>
                <a:spcPts val="0"/>
              </a:spcAft>
              <a:buNone/>
            </a:pPr>
            <a:r>
              <a:t/>
            </a:r>
            <a:endParaRPr sz="1400">
              <a:solidFill>
                <a:schemeClr val="dk2"/>
              </a:solidFill>
            </a:endParaRPr>
          </a:p>
          <a:p>
            <a:pPr indent="0" lvl="0" marL="146050" rtl="0" algn="l">
              <a:lnSpc>
                <a:spcPct val="150000"/>
              </a:lnSpc>
              <a:spcBef>
                <a:spcPts val="0"/>
              </a:spcBef>
              <a:spcAft>
                <a:spcPts val="0"/>
              </a:spcAft>
              <a:buSzPts val="1300"/>
              <a:buNone/>
            </a:pPr>
            <a:r>
              <a:rPr lang="en" sz="1400">
                <a:solidFill>
                  <a:schemeClr val="dk2"/>
                </a:solidFill>
              </a:rPr>
              <a:t> </a:t>
            </a:r>
            <a:endParaRPr sz="1400"/>
          </a:p>
          <a:p>
            <a:pPr indent="0" lvl="0" marL="457200" marR="25400" rtl="0" algn="l">
              <a:lnSpc>
                <a:spcPct val="150000"/>
              </a:lnSpc>
              <a:spcBef>
                <a:spcPts val="1400"/>
              </a:spcBef>
              <a:spcAft>
                <a:spcPts val="0"/>
              </a:spcAft>
              <a:buSzPts val="935"/>
              <a:buNone/>
            </a:pPr>
            <a:r>
              <a:t/>
            </a:r>
            <a:endParaRPr sz="1400">
              <a:solidFill>
                <a:schemeClr val="dk2"/>
              </a:solidFill>
              <a:highlight>
                <a:srgbClr val="FFFFFF"/>
              </a:highlight>
            </a:endParaRPr>
          </a:p>
          <a:p>
            <a:pPr indent="0" lvl="0" marL="0" rtl="0" algn="l">
              <a:lnSpc>
                <a:spcPct val="150000"/>
              </a:lnSpc>
              <a:spcBef>
                <a:spcPts val="1100"/>
              </a:spcBef>
              <a:spcAft>
                <a:spcPts val="1200"/>
              </a:spcAft>
              <a:buSzPts val="935"/>
              <a:buNone/>
            </a:pPr>
            <a:r>
              <a:t/>
            </a:r>
            <a:endParaRPr sz="1400">
              <a:solidFill>
                <a:schemeClr val="dk2"/>
              </a:solidFill>
            </a:endParaRPr>
          </a:p>
        </p:txBody>
      </p:sp>
      <p:sp>
        <p:nvSpPr>
          <p:cNvPr id="130" name="Google Shape;130;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1" name="Google Shape;131;p18"/>
          <p:cNvSpPr txBox="1"/>
          <p:nvPr>
            <p:ph type="title"/>
          </p:nvPr>
        </p:nvSpPr>
        <p:spPr>
          <a:xfrm>
            <a:off x="729450" y="62497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03174"/>
              <a:buNone/>
            </a:pPr>
            <a:r>
              <a:rPr lang="en" sz="2800">
                <a:solidFill>
                  <a:schemeClr val="dk1"/>
                </a:solidFill>
              </a:rPr>
              <a:t>Literature Survey</a:t>
            </a:r>
            <a:endParaRPr sz="2800">
              <a:solidFill>
                <a:schemeClr val="dk1"/>
              </a:solidFill>
              <a:latin typeface="Lato"/>
              <a:ea typeface="Lato"/>
              <a:cs typeface="Lato"/>
              <a:sym typeface="Lato"/>
            </a:endParaRPr>
          </a:p>
          <a:p>
            <a:pPr indent="0" lvl="0" marL="0" rtl="0" algn="l">
              <a:lnSpc>
                <a:spcPct val="100000"/>
              </a:lnSpc>
              <a:spcBef>
                <a:spcPts val="0"/>
              </a:spcBef>
              <a:spcAft>
                <a:spcPts val="0"/>
              </a:spcAft>
              <a:buSzPct val="103174"/>
              <a:buNone/>
            </a:pPr>
            <a:r>
              <a:t/>
            </a:r>
            <a:endParaRPr sz="2800">
              <a:solidFill>
                <a:schemeClr val="dk1"/>
              </a:solidFill>
              <a:latin typeface="Lato"/>
              <a:ea typeface="Lato"/>
              <a:cs typeface="Lato"/>
              <a:sym typeface="Lato"/>
            </a:endParaRPr>
          </a:p>
        </p:txBody>
      </p:sp>
      <p:graphicFrame>
        <p:nvGraphicFramePr>
          <p:cNvPr id="132" name="Google Shape;132;p18"/>
          <p:cNvGraphicFramePr/>
          <p:nvPr/>
        </p:nvGraphicFramePr>
        <p:xfrm>
          <a:off x="586175" y="1652075"/>
          <a:ext cx="3000000" cy="3000000"/>
        </p:xfrm>
        <a:graphic>
          <a:graphicData uri="http://schemas.openxmlformats.org/drawingml/2006/table">
            <a:tbl>
              <a:tblPr>
                <a:noFill/>
                <a:tableStyleId>{6A95E5D7-6960-4DA7-B332-946429FF60D6}</a:tableStyleId>
              </a:tblPr>
              <a:tblGrid>
                <a:gridCol w="556975"/>
                <a:gridCol w="2148400"/>
                <a:gridCol w="1091250"/>
                <a:gridCol w="1261750"/>
                <a:gridCol w="2773600"/>
              </a:tblGrid>
              <a:tr h="951950">
                <a:tc>
                  <a:txBody>
                    <a:bodyPr/>
                    <a:lstStyle/>
                    <a:p>
                      <a:pPr indent="0" lvl="0" marL="0" rtl="0" algn="just">
                        <a:spcBef>
                          <a:spcPts val="0"/>
                        </a:spcBef>
                        <a:spcAft>
                          <a:spcPts val="0"/>
                        </a:spcAft>
                        <a:buNone/>
                      </a:pPr>
                      <a:r>
                        <a:rPr b="1" lang="en" sz="1100">
                          <a:latin typeface="Lato"/>
                          <a:ea typeface="Lato"/>
                          <a:cs typeface="Lato"/>
                          <a:sym typeface="Lato"/>
                        </a:rPr>
                        <a:t>Sr No</a:t>
                      </a:r>
                      <a:endParaRPr b="1" sz="1100">
                        <a:latin typeface="Lato"/>
                        <a:ea typeface="Lato"/>
                        <a:cs typeface="Lato"/>
                        <a:sym typeface="Lato"/>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b="1" lang="en" sz="1100">
                          <a:latin typeface="Lato"/>
                          <a:ea typeface="Lato"/>
                          <a:cs typeface="Lato"/>
                          <a:sym typeface="Lato"/>
                        </a:rPr>
                        <a:t>Paper Title</a:t>
                      </a:r>
                      <a:endParaRPr b="1" sz="1100">
                        <a:latin typeface="Lato"/>
                        <a:ea typeface="Lato"/>
                        <a:cs typeface="Lato"/>
                        <a:sym typeface="Lato"/>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b="1" lang="en" sz="1100">
                          <a:latin typeface="Lato"/>
                          <a:ea typeface="Lato"/>
                          <a:cs typeface="Lato"/>
                          <a:sym typeface="Lato"/>
                        </a:rPr>
                        <a:t>Year</a:t>
                      </a:r>
                      <a:endParaRPr b="1" sz="1100">
                        <a:latin typeface="Lato"/>
                        <a:ea typeface="Lato"/>
                        <a:cs typeface="Lato"/>
                        <a:sym typeface="Lato"/>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b="1" lang="en" sz="1100">
                          <a:latin typeface="Lato"/>
                          <a:ea typeface="Lato"/>
                          <a:cs typeface="Lato"/>
                          <a:sym typeface="Lato"/>
                        </a:rPr>
                        <a:t>Author</a:t>
                      </a:r>
                      <a:endParaRPr b="1" sz="1100">
                        <a:latin typeface="Lato"/>
                        <a:ea typeface="Lato"/>
                        <a:cs typeface="Lato"/>
                        <a:sym typeface="Lato"/>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b="1" lang="en" sz="1100">
                          <a:latin typeface="Lato"/>
                          <a:ea typeface="Lato"/>
                          <a:cs typeface="Lato"/>
                          <a:sym typeface="Lato"/>
                        </a:rPr>
                        <a:t>Summary</a:t>
                      </a:r>
                      <a:endParaRPr b="1" sz="1100">
                        <a:latin typeface="Lato"/>
                        <a:ea typeface="Lato"/>
                        <a:cs typeface="Lato"/>
                        <a:sym typeface="Lato"/>
                      </a:endParaRPr>
                    </a:p>
                  </a:txBody>
                  <a:tcPr marT="63500" marB="63500" marR="63500" marL="63500">
                    <a:lnB cap="flat" cmpd="sng" w="12700">
                      <a:solidFill>
                        <a:srgbClr val="000000"/>
                      </a:solidFill>
                      <a:prstDash val="solid"/>
                      <a:round/>
                      <a:headEnd len="sm" w="sm" type="none"/>
                      <a:tailEnd len="sm" w="sm" type="none"/>
                    </a:lnB>
                  </a:tcPr>
                </a:tc>
              </a:tr>
              <a:tr h="2205075">
                <a:tc>
                  <a:txBody>
                    <a:bodyPr/>
                    <a:lstStyle/>
                    <a:p>
                      <a:pPr indent="0" lvl="0" marL="0" rtl="0" algn="just">
                        <a:spcBef>
                          <a:spcPts val="0"/>
                        </a:spcBef>
                        <a:spcAft>
                          <a:spcPts val="0"/>
                        </a:spcAft>
                        <a:buNone/>
                      </a:pPr>
                      <a:r>
                        <a:rPr lang="en" sz="1100">
                          <a:latin typeface="Lato"/>
                          <a:ea typeface="Lato"/>
                          <a:cs typeface="Lato"/>
                          <a:sym typeface="Lato"/>
                        </a:rPr>
                        <a:t>3</a:t>
                      </a:r>
                      <a:endParaRPr sz="1100">
                        <a:latin typeface="Lato"/>
                        <a:ea typeface="Lato"/>
                        <a:cs typeface="Lato"/>
                        <a:sym typeface="La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100">
                          <a:latin typeface="Lato"/>
                          <a:ea typeface="Lato"/>
                          <a:cs typeface="Lato"/>
                          <a:sym typeface="Lato"/>
                        </a:rPr>
                        <a:t>Building IT-based Pharmacy: Computerized Pharmacy Management</a:t>
                      </a:r>
                      <a:endParaRPr sz="1100">
                        <a:latin typeface="Lato"/>
                        <a:ea typeface="Lato"/>
                        <a:cs typeface="Lato"/>
                        <a:sym typeface="La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100">
                          <a:latin typeface="Lato"/>
                          <a:ea typeface="Lato"/>
                          <a:cs typeface="Lato"/>
                          <a:sym typeface="Lato"/>
                        </a:rPr>
                        <a:t>2018</a:t>
                      </a:r>
                      <a:endParaRPr sz="1100">
                        <a:latin typeface="Lato"/>
                        <a:ea typeface="Lato"/>
                        <a:cs typeface="Lato"/>
                        <a:sym typeface="La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100">
                          <a:latin typeface="Lato"/>
                          <a:ea typeface="Lato"/>
                          <a:cs typeface="Lato"/>
                          <a:sym typeface="Lato"/>
                        </a:rPr>
                        <a:t>B Kurniawan and M Ikhsan</a:t>
                      </a:r>
                      <a:endParaRPr sz="1100">
                        <a:latin typeface="Lato"/>
                        <a:ea typeface="Lato"/>
                        <a:cs typeface="Lato"/>
                        <a:sym typeface="La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100">
                          <a:latin typeface="Lato"/>
                          <a:ea typeface="Lato"/>
                          <a:cs typeface="Lato"/>
                          <a:sym typeface="Lato"/>
                        </a:rPr>
                        <a:t>This study aims to produce computer-based systems that allow pharmacists to perform their work in pharmaceutical management. This research used the descriptive method to analyze how pharmacies Cibadak Farma handled the drug supplied management activities, sales transactions, purchasing drugs, and reporting manually</a:t>
                      </a:r>
                      <a:endParaRPr sz="1100">
                        <a:latin typeface="Lato"/>
                        <a:ea typeface="Lato"/>
                        <a:cs typeface="Lato"/>
                        <a:sym typeface="La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672700" y="6606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174"/>
              <a:buNone/>
            </a:pPr>
            <a:r>
              <a:rPr lang="en" sz="2800">
                <a:solidFill>
                  <a:schemeClr val="dk1"/>
                </a:solidFill>
                <a:latin typeface="Lato"/>
                <a:ea typeface="Lato"/>
                <a:cs typeface="Lato"/>
                <a:sym typeface="Lato"/>
              </a:rPr>
              <a:t>Market Research:</a:t>
            </a:r>
            <a:endParaRPr>
              <a:solidFill>
                <a:schemeClr val="dk1"/>
              </a:solidFill>
            </a:endParaRPr>
          </a:p>
        </p:txBody>
      </p:sp>
      <p:sp>
        <p:nvSpPr>
          <p:cNvPr id="138" name="Google Shape;138;p19"/>
          <p:cNvSpPr txBox="1"/>
          <p:nvPr>
            <p:ph idx="1" type="body"/>
          </p:nvPr>
        </p:nvSpPr>
        <p:spPr>
          <a:xfrm>
            <a:off x="515300" y="1459854"/>
            <a:ext cx="7688700" cy="3040200"/>
          </a:xfrm>
          <a:prstGeom prst="rect">
            <a:avLst/>
          </a:prstGeom>
          <a:noFill/>
          <a:ln>
            <a:noFill/>
          </a:ln>
        </p:spPr>
        <p:txBody>
          <a:bodyPr anchorCtr="0" anchor="t" bIns="91425" lIns="91425" spcFirstLastPara="1" rIns="91425" wrap="square" tIns="91425">
            <a:noAutofit/>
          </a:bodyPr>
          <a:lstStyle/>
          <a:p>
            <a:pPr indent="0" lvl="0" marL="146050" rtl="0" algn="l">
              <a:lnSpc>
                <a:spcPct val="150000"/>
              </a:lnSpc>
              <a:spcBef>
                <a:spcPts val="0"/>
              </a:spcBef>
              <a:spcAft>
                <a:spcPts val="0"/>
              </a:spcAft>
              <a:buSzPts val="1300"/>
              <a:buNone/>
            </a:pPr>
            <a:r>
              <a:rPr b="1" lang="en" sz="1800">
                <a:solidFill>
                  <a:schemeClr val="dk2"/>
                </a:solidFill>
              </a:rPr>
              <a:t>Problem with D2C brands:</a:t>
            </a:r>
            <a:br>
              <a:rPr lang="en" sz="1600">
                <a:solidFill>
                  <a:schemeClr val="dk2"/>
                </a:solidFill>
              </a:rPr>
            </a:br>
            <a:endParaRPr sz="1600">
              <a:solidFill>
                <a:schemeClr val="dk2"/>
              </a:solidFill>
            </a:endParaRPr>
          </a:p>
          <a:p>
            <a:pPr indent="0" lvl="0" marL="0" rtl="0" algn="l">
              <a:spcBef>
                <a:spcPts val="0"/>
              </a:spcBef>
              <a:spcAft>
                <a:spcPts val="0"/>
              </a:spcAft>
              <a:buNone/>
            </a:pPr>
            <a:r>
              <a:rPr lang="en" sz="1500"/>
              <a:t>.</a:t>
            </a:r>
            <a:endParaRPr sz="1600">
              <a:solidFill>
                <a:srgbClr val="434343"/>
              </a:solidFill>
              <a:highlight>
                <a:srgbClr val="FFFFFF"/>
              </a:highlight>
            </a:endParaRPr>
          </a:p>
          <a:p>
            <a:pPr indent="0" lvl="0" marL="457200" rtl="0" algn="l">
              <a:lnSpc>
                <a:spcPct val="150000"/>
              </a:lnSpc>
              <a:spcBef>
                <a:spcPts val="1200"/>
              </a:spcBef>
              <a:spcAft>
                <a:spcPts val="0"/>
              </a:spcAft>
              <a:buNone/>
            </a:pPr>
            <a:r>
              <a:t/>
            </a:r>
            <a:endParaRPr sz="1600">
              <a:solidFill>
                <a:schemeClr val="dk2"/>
              </a:solidFill>
            </a:endParaRPr>
          </a:p>
          <a:p>
            <a:pPr indent="0" lvl="0" marL="0" rtl="0" algn="l">
              <a:lnSpc>
                <a:spcPct val="150000"/>
              </a:lnSpc>
              <a:spcBef>
                <a:spcPts val="0"/>
              </a:spcBef>
              <a:spcAft>
                <a:spcPts val="0"/>
              </a:spcAft>
              <a:buNone/>
            </a:pPr>
            <a:r>
              <a:t/>
            </a:r>
            <a:endParaRPr sz="1600">
              <a:solidFill>
                <a:schemeClr val="dk2"/>
              </a:solidFill>
            </a:endParaRPr>
          </a:p>
          <a:p>
            <a:pPr indent="0" lvl="0" marL="146050" rtl="0" algn="l">
              <a:lnSpc>
                <a:spcPct val="150000"/>
              </a:lnSpc>
              <a:spcBef>
                <a:spcPts val="0"/>
              </a:spcBef>
              <a:spcAft>
                <a:spcPts val="0"/>
              </a:spcAft>
              <a:buSzPts val="1300"/>
              <a:buNone/>
            </a:pPr>
            <a:r>
              <a:rPr lang="en" sz="1600">
                <a:solidFill>
                  <a:schemeClr val="dk2"/>
                </a:solidFill>
              </a:rPr>
              <a:t> </a:t>
            </a:r>
            <a:endParaRPr sz="1600"/>
          </a:p>
          <a:p>
            <a:pPr indent="0" lvl="0" marL="457200" marR="25400" rtl="0" algn="l">
              <a:lnSpc>
                <a:spcPct val="150000"/>
              </a:lnSpc>
              <a:spcBef>
                <a:spcPts val="1400"/>
              </a:spcBef>
              <a:spcAft>
                <a:spcPts val="0"/>
              </a:spcAft>
              <a:buSzPts val="935"/>
              <a:buNone/>
            </a:pPr>
            <a:r>
              <a:t/>
            </a:r>
            <a:endParaRPr sz="1600">
              <a:solidFill>
                <a:schemeClr val="dk2"/>
              </a:solidFill>
              <a:highlight>
                <a:srgbClr val="FFFFFF"/>
              </a:highlight>
            </a:endParaRPr>
          </a:p>
          <a:p>
            <a:pPr indent="0" lvl="0" marL="0" rtl="0" algn="l">
              <a:lnSpc>
                <a:spcPct val="150000"/>
              </a:lnSpc>
              <a:spcBef>
                <a:spcPts val="1100"/>
              </a:spcBef>
              <a:spcAft>
                <a:spcPts val="1200"/>
              </a:spcAft>
              <a:buSzPts val="935"/>
              <a:buNone/>
            </a:pPr>
            <a:r>
              <a:t/>
            </a:r>
            <a:endParaRPr sz="1600">
              <a:solidFill>
                <a:schemeClr val="dk2"/>
              </a:solidFill>
            </a:endParaRPr>
          </a:p>
        </p:txBody>
      </p:sp>
      <p:sp>
        <p:nvSpPr>
          <p:cNvPr id="139" name="Google Shape;139;p19"/>
          <p:cNvSpPr txBox="1"/>
          <p:nvPr/>
        </p:nvSpPr>
        <p:spPr>
          <a:xfrm>
            <a:off x="-1423043" y="4764111"/>
            <a:ext cx="11745900" cy="365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 sz="1200">
                <a:solidFill>
                  <a:srgbClr val="667E84"/>
                </a:solidFill>
              </a:rPr>
              <a:t>Department of Computer</a:t>
            </a:r>
            <a:r>
              <a:rPr lang="en" sz="1200">
                <a:solidFill>
                  <a:schemeClr val="dk1"/>
                </a:solidFill>
              </a:rPr>
              <a:t> </a:t>
            </a:r>
            <a:r>
              <a:rPr lang="en" sz="1200">
                <a:solidFill>
                  <a:srgbClr val="667E84"/>
                </a:solidFill>
              </a:rPr>
              <a:t>Engineering, Module 6, 2022</a:t>
            </a:r>
            <a:endParaRPr sz="1200">
              <a:solidFill>
                <a:srgbClr val="667E84"/>
              </a:solidFill>
            </a:endParaRPr>
          </a:p>
        </p:txBody>
      </p:sp>
      <p:sp>
        <p:nvSpPr>
          <p:cNvPr id="140" name="Google Shape;140;p1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1" name="Google Shape;141;p19"/>
          <p:cNvPicPr preferRelativeResize="0"/>
          <p:nvPr/>
        </p:nvPicPr>
        <p:blipFill>
          <a:blip r:embed="rId3">
            <a:alphaModFix/>
          </a:blip>
          <a:stretch>
            <a:fillRect/>
          </a:stretch>
        </p:blipFill>
        <p:spPr>
          <a:xfrm>
            <a:off x="1185349" y="1975812"/>
            <a:ext cx="1191875" cy="1191875"/>
          </a:xfrm>
          <a:prstGeom prst="rect">
            <a:avLst/>
          </a:prstGeom>
          <a:noFill/>
          <a:ln>
            <a:noFill/>
          </a:ln>
        </p:spPr>
      </p:pic>
      <p:pic>
        <p:nvPicPr>
          <p:cNvPr id="142" name="Google Shape;142;p19"/>
          <p:cNvPicPr preferRelativeResize="0"/>
          <p:nvPr/>
        </p:nvPicPr>
        <p:blipFill>
          <a:blip r:embed="rId4">
            <a:alphaModFix/>
          </a:blip>
          <a:stretch>
            <a:fillRect/>
          </a:stretch>
        </p:blipFill>
        <p:spPr>
          <a:xfrm>
            <a:off x="5994254" y="2073288"/>
            <a:ext cx="1698195" cy="996900"/>
          </a:xfrm>
          <a:prstGeom prst="rect">
            <a:avLst/>
          </a:prstGeom>
          <a:noFill/>
          <a:ln>
            <a:noFill/>
          </a:ln>
        </p:spPr>
      </p:pic>
      <p:pic>
        <p:nvPicPr>
          <p:cNvPr id="143" name="Google Shape;143;p19"/>
          <p:cNvPicPr preferRelativeResize="0"/>
          <p:nvPr/>
        </p:nvPicPr>
        <p:blipFill>
          <a:blip r:embed="rId5">
            <a:alphaModFix/>
          </a:blip>
          <a:stretch>
            <a:fillRect/>
          </a:stretch>
        </p:blipFill>
        <p:spPr>
          <a:xfrm>
            <a:off x="2377226" y="3203125"/>
            <a:ext cx="1382975" cy="1383000"/>
          </a:xfrm>
          <a:prstGeom prst="rect">
            <a:avLst/>
          </a:prstGeom>
          <a:noFill/>
          <a:ln>
            <a:noFill/>
          </a:ln>
        </p:spPr>
      </p:pic>
      <p:pic>
        <p:nvPicPr>
          <p:cNvPr id="144" name="Google Shape;144;p19"/>
          <p:cNvPicPr preferRelativeResize="0"/>
          <p:nvPr/>
        </p:nvPicPr>
        <p:blipFill>
          <a:blip r:embed="rId6">
            <a:alphaModFix/>
          </a:blip>
          <a:stretch>
            <a:fillRect/>
          </a:stretch>
        </p:blipFill>
        <p:spPr>
          <a:xfrm>
            <a:off x="4871050" y="3228742"/>
            <a:ext cx="1382975" cy="1376807"/>
          </a:xfrm>
          <a:prstGeom prst="rect">
            <a:avLst/>
          </a:prstGeom>
          <a:noFill/>
          <a:ln>
            <a:noFill/>
          </a:ln>
        </p:spPr>
      </p:pic>
      <p:pic>
        <p:nvPicPr>
          <p:cNvPr id="145" name="Google Shape;145;p19"/>
          <p:cNvPicPr preferRelativeResize="0"/>
          <p:nvPr/>
        </p:nvPicPr>
        <p:blipFill rotWithShape="1">
          <a:blip r:embed="rId7">
            <a:alphaModFix/>
          </a:blip>
          <a:srcRect b="22195" l="6960" r="-6959" t="22190"/>
          <a:stretch/>
        </p:blipFill>
        <p:spPr>
          <a:xfrm>
            <a:off x="3500450" y="1975800"/>
            <a:ext cx="2000850" cy="11918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672700" y="6606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174"/>
              <a:buNone/>
            </a:pPr>
            <a:r>
              <a:rPr lang="en" sz="2800">
                <a:solidFill>
                  <a:schemeClr val="dk1"/>
                </a:solidFill>
                <a:latin typeface="Lato"/>
                <a:ea typeface="Lato"/>
                <a:cs typeface="Lato"/>
                <a:sym typeface="Lato"/>
              </a:rPr>
              <a:t>Market Research:</a:t>
            </a:r>
            <a:endParaRPr>
              <a:solidFill>
                <a:schemeClr val="dk1"/>
              </a:solidFill>
            </a:endParaRPr>
          </a:p>
        </p:txBody>
      </p:sp>
      <p:sp>
        <p:nvSpPr>
          <p:cNvPr id="151" name="Google Shape;151;p20"/>
          <p:cNvSpPr txBox="1"/>
          <p:nvPr>
            <p:ph idx="1" type="body"/>
          </p:nvPr>
        </p:nvSpPr>
        <p:spPr>
          <a:xfrm>
            <a:off x="483400" y="1195801"/>
            <a:ext cx="7688700" cy="3557700"/>
          </a:xfrm>
          <a:prstGeom prst="rect">
            <a:avLst/>
          </a:prstGeom>
          <a:noFill/>
          <a:ln>
            <a:noFill/>
          </a:ln>
        </p:spPr>
        <p:txBody>
          <a:bodyPr anchorCtr="0" anchor="t" bIns="91425" lIns="91425" spcFirstLastPara="1" rIns="91425" wrap="square" tIns="91425">
            <a:noAutofit/>
          </a:bodyPr>
          <a:lstStyle/>
          <a:p>
            <a:pPr indent="0" lvl="0" marL="146050" rtl="0" algn="l">
              <a:lnSpc>
                <a:spcPct val="150000"/>
              </a:lnSpc>
              <a:spcBef>
                <a:spcPts val="0"/>
              </a:spcBef>
              <a:spcAft>
                <a:spcPts val="0"/>
              </a:spcAft>
              <a:buSzPts val="1300"/>
              <a:buNone/>
            </a:pPr>
            <a:r>
              <a:rPr b="1" lang="en" sz="1800">
                <a:solidFill>
                  <a:schemeClr val="dk2"/>
                </a:solidFill>
              </a:rPr>
              <a:t>Problem with Retail Supply Chain:</a:t>
            </a:r>
            <a:br>
              <a:rPr lang="en" sz="1600">
                <a:solidFill>
                  <a:schemeClr val="dk2"/>
                </a:solidFill>
              </a:rPr>
            </a:br>
            <a:endParaRPr sz="1600">
              <a:solidFill>
                <a:schemeClr val="dk2"/>
              </a:solidFill>
            </a:endParaRPr>
          </a:p>
          <a:p>
            <a:pPr indent="0" lvl="0" marL="0" rtl="0" algn="l">
              <a:spcBef>
                <a:spcPts val="0"/>
              </a:spcBef>
              <a:spcAft>
                <a:spcPts val="0"/>
              </a:spcAft>
              <a:buNone/>
            </a:pPr>
            <a:r>
              <a:rPr lang="en" sz="1500"/>
              <a:t>.</a:t>
            </a:r>
            <a:endParaRPr sz="1600">
              <a:solidFill>
                <a:srgbClr val="434343"/>
              </a:solidFill>
              <a:highlight>
                <a:srgbClr val="FFFFFF"/>
              </a:highlight>
            </a:endParaRPr>
          </a:p>
          <a:p>
            <a:pPr indent="0" lvl="0" marL="457200" rtl="0" algn="l">
              <a:lnSpc>
                <a:spcPct val="150000"/>
              </a:lnSpc>
              <a:spcBef>
                <a:spcPts val="1200"/>
              </a:spcBef>
              <a:spcAft>
                <a:spcPts val="0"/>
              </a:spcAft>
              <a:buNone/>
            </a:pPr>
            <a:r>
              <a:t/>
            </a:r>
            <a:endParaRPr sz="1600">
              <a:solidFill>
                <a:schemeClr val="dk2"/>
              </a:solidFill>
            </a:endParaRPr>
          </a:p>
          <a:p>
            <a:pPr indent="0" lvl="0" marL="0" rtl="0" algn="l">
              <a:lnSpc>
                <a:spcPct val="150000"/>
              </a:lnSpc>
              <a:spcBef>
                <a:spcPts val="0"/>
              </a:spcBef>
              <a:spcAft>
                <a:spcPts val="0"/>
              </a:spcAft>
              <a:buNone/>
            </a:pPr>
            <a:r>
              <a:t/>
            </a:r>
            <a:endParaRPr sz="1600">
              <a:solidFill>
                <a:schemeClr val="dk2"/>
              </a:solidFill>
            </a:endParaRPr>
          </a:p>
          <a:p>
            <a:pPr indent="0" lvl="0" marL="146050" rtl="0" algn="l">
              <a:lnSpc>
                <a:spcPct val="150000"/>
              </a:lnSpc>
              <a:spcBef>
                <a:spcPts val="0"/>
              </a:spcBef>
              <a:spcAft>
                <a:spcPts val="0"/>
              </a:spcAft>
              <a:buSzPts val="1300"/>
              <a:buNone/>
            </a:pPr>
            <a:r>
              <a:rPr lang="en" sz="1600">
                <a:solidFill>
                  <a:schemeClr val="dk2"/>
                </a:solidFill>
              </a:rPr>
              <a:t> </a:t>
            </a:r>
            <a:endParaRPr sz="1600"/>
          </a:p>
          <a:p>
            <a:pPr indent="0" lvl="0" marL="0" marR="25400" rtl="0" algn="l">
              <a:lnSpc>
                <a:spcPct val="150000"/>
              </a:lnSpc>
              <a:spcBef>
                <a:spcPts val="1400"/>
              </a:spcBef>
              <a:spcAft>
                <a:spcPts val="0"/>
              </a:spcAft>
              <a:buSzPts val="935"/>
              <a:buNone/>
            </a:pPr>
            <a:r>
              <a:rPr b="1" lang="en" sz="1800">
                <a:solidFill>
                  <a:schemeClr val="dk2"/>
                </a:solidFill>
                <a:highlight>
                  <a:srgbClr val="FFFFFF"/>
                </a:highlight>
              </a:rPr>
              <a:t>Problem with the existing</a:t>
            </a:r>
            <a:br>
              <a:rPr b="1" lang="en" sz="1800">
                <a:solidFill>
                  <a:schemeClr val="dk2"/>
                </a:solidFill>
                <a:highlight>
                  <a:srgbClr val="FFFFFF"/>
                </a:highlight>
              </a:rPr>
            </a:br>
            <a:r>
              <a:rPr b="1" lang="en" sz="1800">
                <a:solidFill>
                  <a:schemeClr val="dk2"/>
                </a:solidFill>
                <a:highlight>
                  <a:srgbClr val="FFFFFF"/>
                </a:highlight>
              </a:rPr>
              <a:t>software systems:</a:t>
            </a:r>
            <a:endParaRPr b="1" sz="1800">
              <a:solidFill>
                <a:schemeClr val="dk2"/>
              </a:solidFill>
              <a:highlight>
                <a:srgbClr val="FFFFFF"/>
              </a:highlight>
            </a:endParaRPr>
          </a:p>
          <a:p>
            <a:pPr indent="0" lvl="0" marL="0" rtl="0" algn="l">
              <a:lnSpc>
                <a:spcPct val="150000"/>
              </a:lnSpc>
              <a:spcBef>
                <a:spcPts val="1100"/>
              </a:spcBef>
              <a:spcAft>
                <a:spcPts val="1200"/>
              </a:spcAft>
              <a:buSzPts val="935"/>
              <a:buNone/>
            </a:pPr>
            <a:r>
              <a:t/>
            </a:r>
            <a:endParaRPr sz="1600">
              <a:solidFill>
                <a:schemeClr val="dk2"/>
              </a:solidFill>
            </a:endParaRPr>
          </a:p>
        </p:txBody>
      </p:sp>
      <p:sp>
        <p:nvSpPr>
          <p:cNvPr id="152" name="Google Shape;152;p20"/>
          <p:cNvSpPr txBox="1"/>
          <p:nvPr/>
        </p:nvSpPr>
        <p:spPr>
          <a:xfrm>
            <a:off x="-1423043" y="4764111"/>
            <a:ext cx="11745900" cy="365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 sz="1200">
                <a:solidFill>
                  <a:srgbClr val="667E84"/>
                </a:solidFill>
              </a:rPr>
              <a:t>Department of Computer</a:t>
            </a:r>
            <a:r>
              <a:rPr lang="en" sz="1200">
                <a:solidFill>
                  <a:schemeClr val="dk1"/>
                </a:solidFill>
              </a:rPr>
              <a:t> </a:t>
            </a:r>
            <a:r>
              <a:rPr lang="en" sz="1200">
                <a:solidFill>
                  <a:srgbClr val="667E84"/>
                </a:solidFill>
              </a:rPr>
              <a:t>Engineering, Module 6, 2022</a:t>
            </a:r>
            <a:endParaRPr sz="1200">
              <a:solidFill>
                <a:srgbClr val="667E84"/>
              </a:solidFill>
            </a:endParaRPr>
          </a:p>
        </p:txBody>
      </p:sp>
      <p:sp>
        <p:nvSpPr>
          <p:cNvPr id="153" name="Google Shape;153;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4" name="Google Shape;154;p20"/>
          <p:cNvPicPr preferRelativeResize="0"/>
          <p:nvPr/>
        </p:nvPicPr>
        <p:blipFill>
          <a:blip r:embed="rId3">
            <a:alphaModFix/>
          </a:blip>
          <a:stretch>
            <a:fillRect/>
          </a:stretch>
        </p:blipFill>
        <p:spPr>
          <a:xfrm>
            <a:off x="893600" y="1792575"/>
            <a:ext cx="2619375" cy="1355325"/>
          </a:xfrm>
          <a:prstGeom prst="rect">
            <a:avLst/>
          </a:prstGeom>
          <a:noFill/>
          <a:ln>
            <a:noFill/>
          </a:ln>
        </p:spPr>
      </p:pic>
      <p:pic>
        <p:nvPicPr>
          <p:cNvPr id="155" name="Google Shape;155;p20"/>
          <p:cNvPicPr preferRelativeResize="0"/>
          <p:nvPr/>
        </p:nvPicPr>
        <p:blipFill>
          <a:blip r:embed="rId4">
            <a:alphaModFix/>
          </a:blip>
          <a:stretch>
            <a:fillRect/>
          </a:stretch>
        </p:blipFill>
        <p:spPr>
          <a:xfrm>
            <a:off x="4126595" y="1792570"/>
            <a:ext cx="1355300" cy="1355325"/>
          </a:xfrm>
          <a:prstGeom prst="rect">
            <a:avLst/>
          </a:prstGeom>
          <a:noFill/>
          <a:ln>
            <a:noFill/>
          </a:ln>
        </p:spPr>
      </p:pic>
      <p:pic>
        <p:nvPicPr>
          <p:cNvPr id="156" name="Google Shape;156;p20"/>
          <p:cNvPicPr preferRelativeResize="0"/>
          <p:nvPr/>
        </p:nvPicPr>
        <p:blipFill>
          <a:blip r:embed="rId5">
            <a:alphaModFix/>
          </a:blip>
          <a:stretch>
            <a:fillRect/>
          </a:stretch>
        </p:blipFill>
        <p:spPr>
          <a:xfrm>
            <a:off x="6095526" y="1866338"/>
            <a:ext cx="2076584" cy="1207800"/>
          </a:xfrm>
          <a:prstGeom prst="rect">
            <a:avLst/>
          </a:prstGeom>
          <a:noFill/>
          <a:ln>
            <a:noFill/>
          </a:ln>
        </p:spPr>
      </p:pic>
      <p:pic>
        <p:nvPicPr>
          <p:cNvPr id="157" name="Google Shape;157;p20"/>
          <p:cNvPicPr preferRelativeResize="0"/>
          <p:nvPr/>
        </p:nvPicPr>
        <p:blipFill>
          <a:blip r:embed="rId6">
            <a:alphaModFix/>
          </a:blip>
          <a:stretch>
            <a:fillRect/>
          </a:stretch>
        </p:blipFill>
        <p:spPr>
          <a:xfrm>
            <a:off x="4200350" y="3458313"/>
            <a:ext cx="1207776" cy="1207776"/>
          </a:xfrm>
          <a:prstGeom prst="rect">
            <a:avLst/>
          </a:prstGeom>
          <a:noFill/>
          <a:ln>
            <a:noFill/>
          </a:ln>
        </p:spPr>
      </p:pic>
      <p:pic>
        <p:nvPicPr>
          <p:cNvPr id="158" name="Google Shape;158;p20"/>
          <p:cNvPicPr preferRelativeResize="0"/>
          <p:nvPr/>
        </p:nvPicPr>
        <p:blipFill>
          <a:blip r:embed="rId7">
            <a:alphaModFix/>
          </a:blip>
          <a:stretch>
            <a:fillRect/>
          </a:stretch>
        </p:blipFill>
        <p:spPr>
          <a:xfrm>
            <a:off x="6095525" y="3564520"/>
            <a:ext cx="1597099" cy="9953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txBox="1"/>
          <p:nvPr>
            <p:ph type="title"/>
          </p:nvPr>
        </p:nvSpPr>
        <p:spPr>
          <a:xfrm>
            <a:off x="672700" y="5934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174"/>
              <a:buNone/>
            </a:pPr>
            <a:r>
              <a:rPr lang="en" sz="2800">
                <a:solidFill>
                  <a:schemeClr val="dk1"/>
                </a:solidFill>
                <a:latin typeface="Lato"/>
                <a:ea typeface="Lato"/>
                <a:cs typeface="Lato"/>
                <a:sym typeface="Lato"/>
              </a:rPr>
              <a:t>How we solved Pharma industries problem ?</a:t>
            </a:r>
            <a:endParaRPr>
              <a:solidFill>
                <a:schemeClr val="dk1"/>
              </a:solidFill>
            </a:endParaRPr>
          </a:p>
        </p:txBody>
      </p:sp>
      <p:sp>
        <p:nvSpPr>
          <p:cNvPr id="164" name="Google Shape;164;p21"/>
          <p:cNvSpPr txBox="1"/>
          <p:nvPr>
            <p:ph idx="1" type="body"/>
          </p:nvPr>
        </p:nvSpPr>
        <p:spPr>
          <a:xfrm>
            <a:off x="672700" y="1441200"/>
            <a:ext cx="8005800" cy="30519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Clr>
                <a:schemeClr val="dk2"/>
              </a:buClr>
              <a:buSzPts val="1600"/>
              <a:buAutoNum type="arabicPeriod"/>
            </a:pPr>
            <a:r>
              <a:rPr b="1" lang="en" sz="1600">
                <a:solidFill>
                  <a:schemeClr val="dk2"/>
                </a:solidFill>
              </a:rPr>
              <a:t>Employee Cost</a:t>
            </a:r>
            <a:r>
              <a:rPr lang="en" sz="1600">
                <a:solidFill>
                  <a:schemeClr val="dk2"/>
                </a:solidFill>
              </a:rPr>
              <a:t>: It  remove traditional business model which uses the salesperson , MR to sell their products.</a:t>
            </a:r>
            <a:endParaRPr sz="1600">
              <a:solidFill>
                <a:schemeClr val="dk2"/>
              </a:solidFill>
            </a:endParaRPr>
          </a:p>
          <a:p>
            <a:pPr indent="-330200" lvl="0" marL="457200" rtl="0" algn="just">
              <a:spcBef>
                <a:spcPts val="0"/>
              </a:spcBef>
              <a:spcAft>
                <a:spcPts val="0"/>
              </a:spcAft>
              <a:buClr>
                <a:schemeClr val="dk2"/>
              </a:buClr>
              <a:buSzPts val="1600"/>
              <a:buAutoNum type="arabicPeriod"/>
            </a:pPr>
            <a:r>
              <a:rPr b="1" lang="en" sz="1600">
                <a:solidFill>
                  <a:schemeClr val="dk2"/>
                </a:solidFill>
              </a:rPr>
              <a:t>Availability</a:t>
            </a:r>
            <a:r>
              <a:rPr lang="en" sz="1600">
                <a:solidFill>
                  <a:schemeClr val="dk2"/>
                </a:solidFill>
              </a:rPr>
              <a:t>: It will   make it fast, cost efficient, available (24*7) </a:t>
            </a:r>
            <a:endParaRPr sz="1600">
              <a:solidFill>
                <a:schemeClr val="dk2"/>
              </a:solidFill>
            </a:endParaRPr>
          </a:p>
          <a:p>
            <a:pPr indent="-330200" lvl="0" marL="457200" rtl="0" algn="just">
              <a:spcBef>
                <a:spcPts val="0"/>
              </a:spcBef>
              <a:spcAft>
                <a:spcPts val="0"/>
              </a:spcAft>
              <a:buClr>
                <a:schemeClr val="dk2"/>
              </a:buClr>
              <a:buSzPts val="1600"/>
              <a:buAutoNum type="arabicPeriod"/>
            </a:pPr>
            <a:r>
              <a:rPr b="1" lang="en" sz="1600">
                <a:solidFill>
                  <a:schemeClr val="dk2"/>
                </a:solidFill>
              </a:rPr>
              <a:t>Improves margin</a:t>
            </a:r>
            <a:r>
              <a:rPr lang="en" sz="1600">
                <a:solidFill>
                  <a:schemeClr val="dk2"/>
                </a:solidFill>
              </a:rPr>
              <a:t>: Supplies  medicines from manufacturer to retailer (no middle-man)</a:t>
            </a:r>
            <a:endParaRPr sz="1600">
              <a:solidFill>
                <a:schemeClr val="dk2"/>
              </a:solidFill>
            </a:endParaRPr>
          </a:p>
          <a:p>
            <a:pPr indent="-330200" lvl="0" marL="457200" rtl="0" algn="just">
              <a:spcBef>
                <a:spcPts val="0"/>
              </a:spcBef>
              <a:spcAft>
                <a:spcPts val="0"/>
              </a:spcAft>
              <a:buClr>
                <a:schemeClr val="dk2"/>
              </a:buClr>
              <a:buSzPts val="1600"/>
              <a:buAutoNum type="arabicPeriod"/>
            </a:pPr>
            <a:r>
              <a:rPr b="1" lang="en" sz="1600">
                <a:solidFill>
                  <a:schemeClr val="dk2"/>
                </a:solidFill>
              </a:rPr>
              <a:t>Removes Software &amp; System cost: </a:t>
            </a:r>
            <a:r>
              <a:rPr lang="en" sz="1600">
                <a:solidFill>
                  <a:schemeClr val="dk2"/>
                </a:solidFill>
              </a:rPr>
              <a:t>Make access to the data easy for the retailers</a:t>
            </a:r>
            <a:endParaRPr sz="1600">
              <a:solidFill>
                <a:schemeClr val="dk2"/>
              </a:solidFill>
            </a:endParaRPr>
          </a:p>
          <a:p>
            <a:pPr indent="-330200" lvl="0" marL="457200" rtl="0" algn="just">
              <a:spcBef>
                <a:spcPts val="0"/>
              </a:spcBef>
              <a:spcAft>
                <a:spcPts val="0"/>
              </a:spcAft>
              <a:buClr>
                <a:schemeClr val="dk2"/>
              </a:buClr>
              <a:buSzPts val="1600"/>
              <a:buAutoNum type="arabicPeriod"/>
            </a:pPr>
            <a:r>
              <a:rPr b="1" lang="en" sz="1600">
                <a:solidFill>
                  <a:schemeClr val="dk2"/>
                </a:solidFill>
              </a:rPr>
              <a:t>Time</a:t>
            </a:r>
            <a:r>
              <a:rPr lang="en" sz="1600">
                <a:solidFill>
                  <a:schemeClr val="dk2"/>
                </a:solidFill>
              </a:rPr>
              <a:t> : one-click order will reduce their time.</a:t>
            </a:r>
            <a:endParaRPr sz="1600">
              <a:solidFill>
                <a:schemeClr val="dk2"/>
              </a:solidFill>
            </a:endParaRPr>
          </a:p>
          <a:p>
            <a:pPr indent="-330200" lvl="0" marL="457200" rtl="0" algn="just">
              <a:spcBef>
                <a:spcPts val="0"/>
              </a:spcBef>
              <a:spcAft>
                <a:spcPts val="0"/>
              </a:spcAft>
              <a:buClr>
                <a:schemeClr val="dk2"/>
              </a:buClr>
              <a:buSzPts val="1600"/>
              <a:buAutoNum type="arabicPeriod"/>
            </a:pPr>
            <a:r>
              <a:rPr b="1" lang="en" sz="1600">
                <a:solidFill>
                  <a:schemeClr val="dk2"/>
                </a:solidFill>
              </a:rPr>
              <a:t>All-in-One Solution: </a:t>
            </a:r>
            <a:r>
              <a:rPr lang="en" sz="1600">
                <a:solidFill>
                  <a:schemeClr val="dk2"/>
                </a:solidFill>
              </a:rPr>
              <a:t>To  provide automatic bill generator, inventory management, near expiry notifications, POS management on a single platform only for both retailers and  distributors.</a:t>
            </a:r>
            <a:endParaRPr sz="1600">
              <a:solidFill>
                <a:schemeClr val="dk2"/>
              </a:solidFill>
            </a:endParaRPr>
          </a:p>
        </p:txBody>
      </p:sp>
      <p:sp>
        <p:nvSpPr>
          <p:cNvPr id="165" name="Google Shape;165;p21"/>
          <p:cNvSpPr txBox="1"/>
          <p:nvPr/>
        </p:nvSpPr>
        <p:spPr>
          <a:xfrm>
            <a:off x="-1355893" y="4764111"/>
            <a:ext cx="11745900" cy="365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 sz="1200">
                <a:solidFill>
                  <a:srgbClr val="667E84"/>
                </a:solidFill>
              </a:rPr>
              <a:t>Department of Computer</a:t>
            </a:r>
            <a:r>
              <a:rPr lang="en" sz="1200">
                <a:solidFill>
                  <a:schemeClr val="dk1"/>
                </a:solidFill>
              </a:rPr>
              <a:t> </a:t>
            </a:r>
            <a:r>
              <a:rPr lang="en" sz="1200">
                <a:solidFill>
                  <a:srgbClr val="667E84"/>
                </a:solidFill>
              </a:rPr>
              <a:t>Engineering, Module 6, 2022</a:t>
            </a:r>
            <a:endParaRPr sz="1200">
              <a:solidFill>
                <a:srgbClr val="667E84"/>
              </a:solidFill>
            </a:endParaRPr>
          </a:p>
        </p:txBody>
      </p:sp>
      <p:sp>
        <p:nvSpPr>
          <p:cNvPr id="166" name="Google Shape;166;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