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714500"/>
            <a:ext cx="10360152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1F4E79"/>
                </a:solidFill>
                <a:latin typeface="Georgia"/>
              </a:defRPr>
            </a:pPr>
            <a:r>
              <a:t>Unveiling the Wisdom of Paul Graham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817620"/>
            <a:ext cx="10360152" cy="91440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 sz="1800">
                <a:solidFill>
                  <a:srgbClr val="2C3E50"/>
                </a:solidFill>
                <a:latin typeface="Georgia"/>
              </a:defRPr>
            </a:pPr>
            <a:r>
              <a:t>Insights from the Essays of a Tech Visionary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 sz="2800">
                <a:solidFill>
                  <a:srgbClr val="1F4E79"/>
                </a:solidFill>
                <a:latin typeface="Georgia"/>
              </a:defRPr>
            </a:pPr>
            <a:r>
              <a:t>Key Takeaways from Paul Graham Essays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920240"/>
            <a:ext cx="11274552" cy="4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800"/>
              </a:spcAft>
              <a:defRPr sz="1800">
                <a:solidFill>
                  <a:srgbClr val="2C3E50"/>
                </a:solidFill>
                <a:latin typeface="Georgia"/>
              </a:defRPr>
            </a:pPr>
            <a:r>
              <a:t>Embrace uncertainty and take risks in entrepreneurship.</a:t>
            </a:r>
          </a:p>
          <a:p>
            <a:pPr algn="l">
              <a:spcAft>
                <a:spcPts val="800"/>
              </a:spcAft>
              <a:defRPr sz="1800">
                <a:solidFill>
                  <a:srgbClr val="2C3E50"/>
                </a:solidFill>
                <a:latin typeface="Georgia"/>
              </a:defRPr>
            </a:pPr>
            <a:r>
              <a:t>Focus on solving real problems to create valuable products.</a:t>
            </a:r>
          </a:p>
          <a:p>
            <a:pPr algn="l">
              <a:spcAft>
                <a:spcPts val="800"/>
              </a:spcAft>
              <a:defRPr sz="1800">
                <a:solidFill>
                  <a:srgbClr val="2C3E50"/>
                </a:solidFill>
                <a:latin typeface="Georgia"/>
              </a:defRPr>
            </a:pPr>
            <a:r>
              <a:t>Cultivate a growth mindset and continuous learning.</a:t>
            </a:r>
          </a:p>
          <a:p>
            <a:pPr algn="l">
              <a:spcAft>
                <a:spcPts val="800"/>
              </a:spcAft>
              <a:defRPr sz="1800">
                <a:solidFill>
                  <a:srgbClr val="2C3E50"/>
                </a:solidFill>
                <a:latin typeface="Georgia"/>
              </a:defRPr>
            </a:pPr>
            <a:r>
              <a:t>Prioritize simplicity and elegance in design and solutions.</a:t>
            </a:r>
          </a:p>
          <a:p>
            <a:pPr algn="l">
              <a:spcAft>
                <a:spcPts val="800"/>
              </a:spcAft>
              <a:defRPr sz="1800">
                <a:solidFill>
                  <a:srgbClr val="2C3E50"/>
                </a:solidFill>
                <a:latin typeface="Georgia"/>
              </a:defRPr>
            </a:pPr>
            <a:r>
              <a:t>Build a strong network and seek mentorship for success.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11274552" cy="731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sz="1000" i="1">
                <a:solidFill>
                  <a:srgbClr val="646464"/>
                </a:solidFill>
                <a:latin typeface="Georgia"/>
              </a:defRPr>
            </a:pPr>
            <a:r>
              <a:t>Graham, P. (2007). "How to Start a Startup."; Graham, P. (2013). "Maker's Schedule, Manager's Schedule."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 sz="2800">
                <a:solidFill>
                  <a:srgbClr val="1F4E79"/>
                </a:solidFill>
                <a:latin typeface="Georgia"/>
              </a:defRPr>
            </a:pPr>
            <a:r>
              <a:t>Theory vs. Practice in Paul Graham's Essays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920240"/>
            <a:ext cx="5408676" cy="4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000"/>
              </a:spcAft>
              <a:defRPr sz="1200">
                <a:solidFill>
                  <a:srgbClr val="2C3E50"/>
                </a:solidFill>
                <a:latin typeface="Georgia"/>
              </a:defRPr>
            </a:pPr>
            <a:r>
              <a:t>Theory: Graham emphasizes the importance of understanding foundational principles. Theoretical knowledge helps in strategic decision-making and problem-solving. It provides a framework for innovation and creativity.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3076" y="1920240"/>
            <a:ext cx="5408676" cy="4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000"/>
              </a:spcAft>
              <a:defRPr sz="1200">
                <a:solidFill>
                  <a:srgbClr val="2C3E50"/>
                </a:solidFill>
                <a:latin typeface="Georgia"/>
              </a:defRPr>
            </a:pPr>
            <a:r>
              <a:t>Practice: Graham advocates for practical experimentation and hands-on experience. Real-world application validates theories and drives progress.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11274552" cy="731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sz="1000" i="1">
                <a:solidFill>
                  <a:srgbClr val="646464"/>
                </a:solidFill>
                <a:latin typeface="Georgia"/>
              </a:defRPr>
            </a:pPr>
            <a:r>
              <a:t>Graham, P. (2015). "How to Disagree."; Graham, P. (2006). "How to Do What You Love."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 sz="2800">
                <a:solidFill>
                  <a:srgbClr val="1F4E79"/>
                </a:solidFill>
                <a:latin typeface="Georgia"/>
              </a:defRPr>
            </a:pPr>
            <a:r>
              <a:t>Building a Successful Startup Ecosystem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920240"/>
            <a:ext cx="11274552" cy="3108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800"/>
              </a:spcAft>
              <a:defRPr sz="1800">
                <a:solidFill>
                  <a:srgbClr val="2C3E50"/>
                </a:solidFill>
                <a:latin typeface="Georgia"/>
              </a:defRPr>
            </a:pPr>
            <a:r>
              <a:t>Foster a culture of collaboration and knowledge sharing.</a:t>
            </a:r>
          </a:p>
          <a:p>
            <a:pPr algn="l">
              <a:spcAft>
                <a:spcPts val="800"/>
              </a:spcAft>
              <a:defRPr sz="1800">
                <a:solidFill>
                  <a:srgbClr val="2C3E50"/>
                </a:solidFill>
                <a:latin typeface="Georgia"/>
              </a:defRPr>
            </a:pPr>
            <a:r>
              <a:t>Create supportive infrastructure for entrepreneurs to thrive.</a:t>
            </a:r>
          </a:p>
          <a:p>
            <a:pPr algn="l">
              <a:spcAft>
                <a:spcPts val="800"/>
              </a:spcAft>
              <a:defRPr sz="1800">
                <a:solidFill>
                  <a:srgbClr val="2C3E50"/>
                </a:solidFill>
                <a:latin typeface="Georgia"/>
              </a:defRPr>
            </a:pPr>
            <a:r>
              <a:t>Encourage diversity and inclusivity for innovation.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4572000"/>
            <a:ext cx="2743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defRPr sz="1800">
                <a:solidFill>
                  <a:srgbClr val="2C3E50"/>
                </a:solidFill>
                <a:latin typeface="Georgia"/>
              </a:defRPr>
            </a:pPr>
            <a:r>
              <a:t>[Image: Illustration of a diverse group of entrepreneurs collaborating in a co-working space.]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11274552" cy="731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sz="1000" i="1">
                <a:solidFill>
                  <a:srgbClr val="646464"/>
                </a:solidFill>
                <a:latin typeface="Georgia"/>
              </a:defRPr>
            </a:pPr>
            <a:r>
              <a:t>Graham, P. (2014). "Do Things that Don't Scale."; Graham, P. (2017). "The Refragmentation."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 sz="2800">
                <a:solidFill>
                  <a:srgbClr val="1F4E79"/>
                </a:solidFill>
                <a:latin typeface="Georgia"/>
              </a:defRPr>
            </a:pPr>
            <a:r>
              <a:t>The Importance of Founder Vision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920240"/>
            <a:ext cx="11274552" cy="4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800"/>
              </a:spcAft>
              <a:defRPr sz="1800">
                <a:solidFill>
                  <a:srgbClr val="2C3E50"/>
                </a:solidFill>
                <a:latin typeface="Georgia"/>
              </a:defRPr>
            </a:pPr>
            <a:r>
              <a:t>A clear vision guides decision-making and prioritization.</a:t>
            </a:r>
          </a:p>
          <a:p>
            <a:pPr algn="l">
              <a:spcAft>
                <a:spcPts val="800"/>
              </a:spcAft>
              <a:defRPr sz="1800">
                <a:solidFill>
                  <a:srgbClr val="2C3E50"/>
                </a:solidFill>
                <a:latin typeface="Georgia"/>
              </a:defRPr>
            </a:pPr>
            <a:r>
              <a:t>It inspires and motivates team members and stakeholders.</a:t>
            </a:r>
          </a:p>
          <a:p>
            <a:pPr algn="l">
              <a:spcAft>
                <a:spcPts val="800"/>
              </a:spcAft>
              <a:defRPr sz="1800">
                <a:solidFill>
                  <a:srgbClr val="2C3E50"/>
                </a:solidFill>
                <a:latin typeface="Georgia"/>
              </a:defRPr>
            </a:pPr>
            <a:r>
              <a:t>Helps in attracting investors and strategic partners.</a:t>
            </a:r>
          </a:p>
          <a:p>
            <a:pPr algn="l">
              <a:spcAft>
                <a:spcPts val="800"/>
              </a:spcAft>
              <a:defRPr sz="1800">
                <a:solidFill>
                  <a:srgbClr val="2C3E50"/>
                </a:solidFill>
                <a:latin typeface="Georgia"/>
              </a:defRPr>
            </a:pPr>
            <a:r>
              <a:t>Serves as a roadmap for long-term growth and sustainability.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11274552" cy="731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sz="1000" i="1">
                <a:solidFill>
                  <a:srgbClr val="646464"/>
                </a:solidFill>
                <a:latin typeface="Georgia"/>
              </a:defRPr>
            </a:pPr>
            <a:r>
              <a:t>Graham, P. (2009). "How to Get Startup Ideas."; Graham, P. (2016). "The Anatomy of Determination."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 sz="2800">
                <a:solidFill>
                  <a:srgbClr val="1F4E79"/>
                </a:solidFill>
                <a:latin typeface="Georgia"/>
              </a:defRPr>
            </a:pPr>
            <a:r>
              <a:t>Scalability and Sustainability in Entrepreneurship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920240"/>
            <a:ext cx="5408676" cy="4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000"/>
              </a:spcAft>
              <a:defRPr sz="1200">
                <a:solidFill>
                  <a:srgbClr val="2C3E50"/>
                </a:solidFill>
                <a:latin typeface="Georgia"/>
              </a:defRPr>
            </a:pPr>
            <a:r>
              <a:t>Scalability: Graham discusses the importance of scalable business models for growth. Leveraging technology and automation to reach a wider audience. Continuous optimization and efficiency to handle growth.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3076" y="1920240"/>
            <a:ext cx="5408676" cy="4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000"/>
              </a:spcAft>
              <a:defRPr sz="1200">
                <a:solidFill>
                  <a:srgbClr val="2C3E50"/>
                </a:solidFill>
                <a:latin typeface="Georgia"/>
              </a:defRPr>
            </a:pPr>
            <a:r>
              <a:t>Sustainability: Focus on long-term viability and impact of products and services. Building a resilient business that can adapt to market changes.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11274552" cy="731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sz="1000" i="1">
                <a:solidFill>
                  <a:srgbClr val="646464"/>
                </a:solidFill>
                <a:latin typeface="Georgia"/>
              </a:defRPr>
            </a:pPr>
            <a:r>
              <a:t>Graham, P. (2011). "Startup = Growth."; Graham, P. (2010). "The 18 Mistakes that Kill Startups."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