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7145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E86AB"/>
                </a:solidFill>
                <a:latin typeface="Segoe UI"/>
              </a:defRPr>
            </a:pPr>
            <a:r>
              <a:t>"Sapiens: Unveiling the Epic History of Humankind"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817620"/>
            <a:ext cx="7315200" cy="91440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 sz="1800">
                <a:solidFill>
                  <a:srgbClr val="2C3E50"/>
                </a:solidFill>
                <a:latin typeface="Segoe UI"/>
              </a:defRPr>
            </a:pPr>
            <a:r>
              <a:t>"Exploring the Depths of Our Past in the Greatest History Book Ever"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 sz="2800">
                <a:solidFill>
                  <a:srgbClr val="2E86AB"/>
                </a:solidFill>
                <a:latin typeface="Segoe UI"/>
              </a:defRPr>
            </a:pPr>
            <a:r>
              <a:t>The Evolution of Sapiens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920240"/>
            <a:ext cx="8229600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800"/>
              </a:spcAft>
              <a:defRPr sz="1800">
                <a:solidFill>
                  <a:srgbClr val="2C3E50"/>
                </a:solidFill>
                <a:latin typeface="Segoe UI"/>
              </a:defRPr>
            </a:pPr>
            <a:r>
              <a:t>Homo sapiens emerged in Africa around 300,000 years ago.</a:t>
            </a:r>
          </a:p>
          <a:p>
            <a:pPr algn="l">
              <a:spcAft>
                <a:spcPts val="800"/>
              </a:spcAft>
              <a:defRPr sz="1800">
                <a:solidFill>
                  <a:srgbClr val="2C3E50"/>
                </a:solidFill>
                <a:latin typeface="Segoe UI"/>
              </a:defRPr>
            </a:pPr>
            <a:r>
              <a:t>Sapiens evolved cognitive abilities for language and complex social structures.</a:t>
            </a:r>
          </a:p>
          <a:p>
            <a:pPr algn="l">
              <a:spcAft>
                <a:spcPts val="800"/>
              </a:spcAft>
              <a:defRPr sz="1800">
                <a:solidFill>
                  <a:srgbClr val="2C3E50"/>
                </a:solidFill>
                <a:latin typeface="Segoe UI"/>
              </a:defRPr>
            </a:pPr>
            <a:r>
              <a:t>The Cognitive Revolution marked a shift towards shared myths and beliefs.</a:t>
            </a:r>
          </a:p>
          <a:p>
            <a:pPr algn="l">
              <a:spcAft>
                <a:spcPts val="800"/>
              </a:spcAft>
              <a:defRPr sz="1800">
                <a:solidFill>
                  <a:srgbClr val="2C3E50"/>
                </a:solidFill>
                <a:latin typeface="Segoe UI"/>
              </a:defRPr>
            </a:pPr>
            <a:r>
              <a:t>Sapiens developed agricultural practices around 10,000 years ago.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731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000" i="1">
                <a:solidFill>
                  <a:srgbClr val="646464"/>
                </a:solidFill>
                <a:latin typeface="Segoe UI"/>
              </a:defRPr>
            </a:pPr>
            <a:r>
              <a:t>Harari, Y. N. (2014). Sapiens: A Brief History of Humankind.; Tattersall, I. (2015). The Strange Case of the Rickety Cossack: And Other Cautionary Tales from Human Evolution.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 sz="2800">
                <a:solidFill>
                  <a:srgbClr val="2E86AB"/>
                </a:solidFill>
                <a:latin typeface="Segoe UI"/>
              </a:defRPr>
            </a:pPr>
            <a:r>
              <a:t>Sapiens vs. Neanderthals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920240"/>
            <a:ext cx="3886200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000"/>
              </a:spcAft>
              <a:defRPr sz="1200">
                <a:solidFill>
                  <a:srgbClr val="2C3E50"/>
                </a:solidFill>
                <a:latin typeface="Segoe UI"/>
              </a:defRPr>
            </a:pPr>
            <a:r>
              <a:t>Sapiens: Anatomically modern humans with slender body types.</a:t>
            </a:r>
          </a:p>
          <a:p>
            <a:pPr algn="l">
              <a:spcAft>
                <a:spcPts val="1000"/>
              </a:spcAft>
              <a:defRPr sz="1200">
                <a:solidFill>
                  <a:srgbClr val="2C3E50"/>
                </a:solidFill>
                <a:latin typeface="Segoe UI"/>
              </a:defRPr>
            </a:pPr>
            <a:r>
              <a:t>Sapiens: Used sophisticated tools and had complex social structures.</a:t>
            </a:r>
          </a:p>
          <a:p>
            <a:pPr algn="l">
              <a:spcAft>
                <a:spcPts val="1000"/>
              </a:spcAft>
              <a:defRPr sz="1200">
                <a:solidFill>
                  <a:srgbClr val="2C3E50"/>
                </a:solidFill>
                <a:latin typeface="Segoe UI"/>
              </a:defRPr>
            </a:pPr>
            <a:r>
              <a:t>Sapiens: Adapted to diverse environments and thrived through cooperation.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1920240"/>
            <a:ext cx="3886200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000"/>
              </a:spcAft>
              <a:defRPr sz="1200">
                <a:solidFill>
                  <a:srgbClr val="2C3E50"/>
                </a:solidFill>
                <a:latin typeface="Segoe UI"/>
              </a:defRPr>
            </a:pPr>
            <a:r>
              <a:t>Neanderthals: Stockier physical build with larger brains.</a:t>
            </a:r>
          </a:p>
          <a:p>
            <a:pPr algn="l">
              <a:spcAft>
                <a:spcPts val="1000"/>
              </a:spcAft>
              <a:defRPr sz="1200">
                <a:solidFill>
                  <a:srgbClr val="2C3E50"/>
                </a:solidFill>
                <a:latin typeface="Segoe UI"/>
              </a:defRPr>
            </a:pPr>
            <a:r>
              <a:t>Neanderthals: Utilized basic tools and lived in smaller, less interconnected groups.</a:t>
            </a:r>
          </a:p>
          <a:p>
            <a:pPr algn="l">
              <a:spcAft>
                <a:spcPts val="1000"/>
              </a:spcAft>
              <a:defRPr sz="1200">
                <a:solidFill>
                  <a:srgbClr val="2C3E50"/>
                </a:solidFill>
                <a:latin typeface="Segoe UI"/>
              </a:defRPr>
            </a:pPr>
            <a:r>
              <a:t>Neanderthals: Struggled to adapt to changing environments and eventually went extinct.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8229600" cy="731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000" i="1">
                <a:solidFill>
                  <a:srgbClr val="646464"/>
                </a:solidFill>
                <a:latin typeface="Segoe UI"/>
              </a:defRPr>
            </a:pPr>
            <a:r>
              <a:t>Stringer, C. (2012). Lone Survivors: How We Came to Be the Only Humans on Earth.; Wood, B., &amp; Collard, M. (1999). The human genus. Science, 284(5411), 65-71.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 sz="2800">
                <a:solidFill>
                  <a:srgbClr val="2E86AB"/>
                </a:solidFill>
                <a:latin typeface="Segoe UI"/>
              </a:defRPr>
            </a:pPr>
            <a:r>
              <a:t>The Impact of Agriculture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920240"/>
            <a:ext cx="8229600" cy="3108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800"/>
              </a:spcAft>
              <a:defRPr sz="1800">
                <a:solidFill>
                  <a:srgbClr val="2C3E50"/>
                </a:solidFill>
                <a:latin typeface="Segoe UI"/>
              </a:defRPr>
            </a:pPr>
            <a:r>
              <a:t>The Agricultural Revolution transformed Sapiens from hunter-gatherers to farmers.</a:t>
            </a:r>
          </a:p>
          <a:p>
            <a:pPr algn="l">
              <a:spcAft>
                <a:spcPts val="800"/>
              </a:spcAft>
              <a:defRPr sz="1800">
                <a:solidFill>
                  <a:srgbClr val="2C3E50"/>
                </a:solidFill>
                <a:latin typeface="Segoe UI"/>
              </a:defRPr>
            </a:pPr>
            <a:r>
              <a:t>Settlements and cities emerged, leading to population growth.</a:t>
            </a:r>
          </a:p>
          <a:p>
            <a:pPr algn="l">
              <a:spcAft>
                <a:spcPts val="800"/>
              </a:spcAft>
              <a:defRPr sz="1800">
                <a:solidFill>
                  <a:srgbClr val="2C3E50"/>
                </a:solidFill>
                <a:latin typeface="Segoe UI"/>
              </a:defRPr>
            </a:pPr>
            <a:r>
              <a:t>Agriculture enabled specialization of labor and the rise of complex societies.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4572000"/>
            <a:ext cx="2743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defRPr sz="1800">
                <a:solidFill>
                  <a:srgbClr val="2C3E50"/>
                </a:solidFill>
                <a:latin typeface="Segoe UI"/>
              </a:defRPr>
            </a:pPr>
            <a:r>
              <a:t>[Image: An illustration showing the transition from nomadic hunter-gatherers to settled farmers.]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8229600" cy="731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000" i="1">
                <a:solidFill>
                  <a:srgbClr val="646464"/>
                </a:solidFill>
                <a:latin typeface="Segoe UI"/>
              </a:defRPr>
            </a:pPr>
            <a:r>
              <a:t>Diamond, J. (1997). Guns, Germs, and Steel: The Fates of Human Societies.; Scott, J. C. (2017). Against the Grain: A Deep History of the Earliest States.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 sz="2800">
                <a:solidFill>
                  <a:srgbClr val="2E86AB"/>
                </a:solidFill>
                <a:latin typeface="Segoe UI"/>
              </a:defRPr>
            </a:pPr>
            <a:r>
              <a:t>Sapiens' Cultural Evolution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920240"/>
            <a:ext cx="3886200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000"/>
              </a:spcAft>
              <a:defRPr sz="1200">
                <a:solidFill>
                  <a:srgbClr val="2C3E50"/>
                </a:solidFill>
                <a:latin typeface="Segoe UI"/>
              </a:defRPr>
            </a:pPr>
            <a:r>
              <a:t>Sapiens: Developed shared myths, religions, and belief systems.</a:t>
            </a:r>
          </a:p>
          <a:p>
            <a:pPr algn="l">
              <a:spcAft>
                <a:spcPts val="1000"/>
              </a:spcAft>
              <a:defRPr sz="1200">
                <a:solidFill>
                  <a:srgbClr val="2C3E50"/>
                </a:solidFill>
                <a:latin typeface="Segoe UI"/>
              </a:defRPr>
            </a:pPr>
            <a:r>
              <a:t>Sapiens: Created complex languages for communication and storytelling.</a:t>
            </a:r>
          </a:p>
          <a:p>
            <a:pPr algn="l">
              <a:spcAft>
                <a:spcPts val="1000"/>
              </a:spcAft>
              <a:defRPr sz="1200">
                <a:solidFill>
                  <a:srgbClr val="2C3E50"/>
                </a:solidFill>
                <a:latin typeface="Segoe UI"/>
              </a:defRPr>
            </a:pPr>
            <a:r>
              <a:t>Sapiens: Formed diverse cultures and traditions based on collective imagination.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1920240"/>
            <a:ext cx="3886200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000"/>
              </a:spcAft>
              <a:defRPr sz="1200">
                <a:solidFill>
                  <a:srgbClr val="2C3E50"/>
                </a:solidFill>
                <a:latin typeface="Segoe UI"/>
              </a:defRPr>
            </a:pPr>
            <a:r>
              <a:t>Comparison: Cultural evolution allowed Sapiens to cooperate in larger groups.</a:t>
            </a:r>
          </a:p>
          <a:p>
            <a:pPr algn="l">
              <a:spcAft>
                <a:spcPts val="1000"/>
              </a:spcAft>
              <a:defRPr sz="1200">
                <a:solidFill>
                  <a:srgbClr val="2C3E50"/>
                </a:solidFill>
                <a:latin typeface="Segoe UI"/>
              </a:defRPr>
            </a:pPr>
            <a:r>
              <a:t>Comparison: Neanderthals had simpler cultural expressions and less symbolic behavior.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8229600" cy="731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000" i="1">
                <a:solidFill>
                  <a:srgbClr val="646464"/>
                </a:solidFill>
                <a:latin typeface="Segoe UI"/>
              </a:defRPr>
            </a:pPr>
            <a:r>
              <a:t>Pinker, S. (2018). Enlightenment Now: The Case for Reason, Science, Humanism, and Progress.; Boyd, R., &amp; Richerson, P. J. (1996). Culture and the Evolutionary Process.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 sz="2800">
                <a:solidFill>
                  <a:srgbClr val="2E86AB"/>
                </a:solidFill>
                <a:latin typeface="Segoe UI"/>
              </a:defRPr>
            </a:pPr>
            <a:r>
              <a:t>The Legacy of Sapiens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920240"/>
            <a:ext cx="8229600" cy="3108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800"/>
              </a:spcAft>
              <a:defRPr sz="1800">
                <a:solidFill>
                  <a:srgbClr val="2C3E50"/>
                </a:solidFill>
                <a:latin typeface="Segoe UI"/>
              </a:defRPr>
            </a:pPr>
            <a:r>
              <a:t>Sapiens' cognitive abilities led to technological advancements and scientific discoveries.</a:t>
            </a:r>
          </a:p>
          <a:p>
            <a:pPr algn="l">
              <a:spcAft>
                <a:spcPts val="800"/>
              </a:spcAft>
              <a:defRPr sz="1800">
                <a:solidFill>
                  <a:srgbClr val="2C3E50"/>
                </a:solidFill>
                <a:latin typeface="Segoe UI"/>
              </a:defRPr>
            </a:pPr>
            <a:r>
              <a:t>Globalization and interconnectedness have shaped modern society.</a:t>
            </a:r>
          </a:p>
          <a:p>
            <a:pPr algn="l">
              <a:spcAft>
                <a:spcPts val="800"/>
              </a:spcAft>
              <a:defRPr sz="1800">
                <a:solidFill>
                  <a:srgbClr val="2C3E50"/>
                </a:solidFill>
                <a:latin typeface="Segoe UI"/>
              </a:defRPr>
            </a:pPr>
            <a:r>
              <a:t>Challenges such as climate change and ethical dilemmas are products of Sapiens' success.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4572000"/>
            <a:ext cx="2743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defRPr sz="1800">
                <a:solidFill>
                  <a:srgbClr val="2C3E50"/>
                </a:solidFill>
                <a:latin typeface="Segoe UI"/>
              </a:defRPr>
            </a:pPr>
            <a:r>
              <a:t>[Image: A collage of modern technologies, global landmarks, and environmental issues.]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8229600" cy="731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000" i="1">
                <a:solidFill>
                  <a:srgbClr val="646464"/>
                </a:solidFill>
                <a:latin typeface="Segoe UI"/>
              </a:defRPr>
            </a:pPr>
            <a:r>
              <a:t>Fukuyama, F. (2011). The Origins of Political Order: From Prehuman Times to the French Revolution.; Harari, Y. N. (2018). 21 Lessons for the 21st Century.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