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84FE-EF42-46EF-AD2C-619B9C43C731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82DE6B2-CF9E-4DF2-A513-526AECCAF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86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84FE-EF42-46EF-AD2C-619B9C43C731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2DE6B2-CF9E-4DF2-A513-526AECCAF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41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84FE-EF42-46EF-AD2C-619B9C43C731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2DE6B2-CF9E-4DF2-A513-526AECCAF79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1517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84FE-EF42-46EF-AD2C-619B9C43C731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2DE6B2-CF9E-4DF2-A513-526AECCAF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416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84FE-EF42-46EF-AD2C-619B9C43C731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2DE6B2-CF9E-4DF2-A513-526AECCAF79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6242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84FE-EF42-46EF-AD2C-619B9C43C731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2DE6B2-CF9E-4DF2-A513-526AECCAF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961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84FE-EF42-46EF-AD2C-619B9C43C731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E6B2-CF9E-4DF2-A513-526AECCAF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458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84FE-EF42-46EF-AD2C-619B9C43C731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E6B2-CF9E-4DF2-A513-526AECCAF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87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84FE-EF42-46EF-AD2C-619B9C43C731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E6B2-CF9E-4DF2-A513-526AECCAF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84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84FE-EF42-46EF-AD2C-619B9C43C731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2DE6B2-CF9E-4DF2-A513-526AECCAF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52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84FE-EF42-46EF-AD2C-619B9C43C731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2DE6B2-CF9E-4DF2-A513-526AECCAF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66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84FE-EF42-46EF-AD2C-619B9C43C731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2DE6B2-CF9E-4DF2-A513-526AECCAF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86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84FE-EF42-46EF-AD2C-619B9C43C731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E6B2-CF9E-4DF2-A513-526AECCAF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17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84FE-EF42-46EF-AD2C-619B9C43C731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E6B2-CF9E-4DF2-A513-526AECCAF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72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84FE-EF42-46EF-AD2C-619B9C43C731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E6B2-CF9E-4DF2-A513-526AECCAF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93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84FE-EF42-46EF-AD2C-619B9C43C731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2DE6B2-CF9E-4DF2-A513-526AECCAF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42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984FE-EF42-46EF-AD2C-619B9C43C731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82DE6B2-CF9E-4DF2-A513-526AECCAF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7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1005840"/>
            <a:ext cx="10058400" cy="1069848"/>
          </a:xfrm>
        </p:spPr>
        <p:txBody>
          <a:bodyPr>
            <a:normAutofit/>
          </a:bodyPr>
          <a:lstStyle/>
          <a:p>
            <a:pPr algn="ctr"/>
            <a:r>
              <a:rPr lang="en-IN" sz="5500" dirty="0" smtClean="0"/>
              <a:t>ML Project Review - 1</a:t>
            </a:r>
            <a:endParaRPr lang="en-IN" sz="5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2590244"/>
            <a:ext cx="10058400" cy="1716580"/>
          </a:xfrm>
        </p:spPr>
        <p:txBody>
          <a:bodyPr>
            <a:normAutofit/>
          </a:bodyPr>
          <a:lstStyle/>
          <a:p>
            <a:pPr algn="ctr"/>
            <a:r>
              <a:rPr lang="en-IN" sz="2500" b="1" dirty="0" smtClean="0"/>
              <a:t>Team QuickBytes</a:t>
            </a:r>
          </a:p>
          <a:p>
            <a:pPr algn="ctr"/>
            <a:r>
              <a:rPr lang="en-IN" dirty="0" smtClean="0"/>
              <a:t>Akshay</a:t>
            </a:r>
          </a:p>
          <a:p>
            <a:pPr algn="ctr"/>
            <a:r>
              <a:rPr lang="en-IN" dirty="0" smtClean="0"/>
              <a:t>Vikrant </a:t>
            </a:r>
          </a:p>
          <a:p>
            <a:pPr algn="ctr"/>
            <a:r>
              <a:rPr lang="en-IN" dirty="0" smtClean="0"/>
              <a:t>ANSHUMAN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419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7907" y="430147"/>
            <a:ext cx="8911687" cy="93683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 Cleaning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7907" y="1634836"/>
            <a:ext cx="8915400" cy="3777622"/>
          </a:xfrm>
        </p:spPr>
        <p:txBody>
          <a:bodyPr/>
          <a:lstStyle/>
          <a:p>
            <a:r>
              <a:rPr lang="en-IN" dirty="0" smtClean="0"/>
              <a:t>Removing special chars(‘, $, @, : </a:t>
            </a:r>
            <a:r>
              <a:rPr lang="en-IN" dirty="0" err="1" smtClean="0"/>
              <a:t>etc</a:t>
            </a:r>
            <a:r>
              <a:rPr lang="en-IN" dirty="0" smtClean="0"/>
              <a:t>)</a:t>
            </a:r>
          </a:p>
          <a:p>
            <a:r>
              <a:rPr lang="en-IN" dirty="0" smtClean="0"/>
              <a:t>Removing records with item_description length less than 2 words.</a:t>
            </a:r>
          </a:p>
          <a:p>
            <a:r>
              <a:rPr lang="en-IN" dirty="0" smtClean="0"/>
              <a:t>Removing duplicates</a:t>
            </a:r>
          </a:p>
          <a:p>
            <a:r>
              <a:rPr lang="en-IN" dirty="0" smtClean="0"/>
              <a:t>TEXT Pre-processing: 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 smtClean="0"/>
              <a:t>Removing </a:t>
            </a:r>
            <a:r>
              <a:rPr lang="en-IN" dirty="0" err="1" smtClean="0"/>
              <a:t>stopwords</a:t>
            </a:r>
            <a:r>
              <a:rPr lang="en-IN" dirty="0" smtClean="0"/>
              <a:t> 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 smtClean="0"/>
              <a:t>Converting to lowercase letters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 smtClean="0"/>
              <a:t>Lemmatization (converting words to it root forms. </a:t>
            </a:r>
            <a:r>
              <a:rPr lang="en-IN" dirty="0" err="1" smtClean="0"/>
              <a:t>Eg</a:t>
            </a:r>
            <a:r>
              <a:rPr lang="en-IN" dirty="0" smtClean="0"/>
              <a:t>: don’t -&gt; do not )</a:t>
            </a:r>
          </a:p>
          <a:p>
            <a:pPr marL="400050" indent="-400050">
              <a:buFont typeface="+mj-lt"/>
              <a:buAutoNum type="romanL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898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701" y="505238"/>
            <a:ext cx="8911687" cy="1280890"/>
          </a:xfrm>
        </p:spPr>
        <p:txBody>
          <a:bodyPr/>
          <a:lstStyle/>
          <a:p>
            <a:r>
              <a:rPr lang="en-IN" dirty="0" smtClean="0"/>
              <a:t>Encoding of categorical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701" y="1502664"/>
            <a:ext cx="8915400" cy="377762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IN" u="sng" dirty="0" smtClean="0"/>
              <a:t>Ordinal Encoding: </a:t>
            </a:r>
            <a:r>
              <a:rPr lang="en-US" dirty="0" smtClean="0"/>
              <a:t>Best for feature which as ordering.  </a:t>
            </a:r>
          </a:p>
          <a:p>
            <a:pPr>
              <a:lnSpc>
                <a:spcPct val="200000"/>
              </a:lnSpc>
            </a:pPr>
            <a:r>
              <a:rPr lang="en-US" u="sng" dirty="0" smtClean="0"/>
              <a:t>Label Encoding: </a:t>
            </a:r>
            <a:r>
              <a:rPr lang="en-US" dirty="0" smtClean="0"/>
              <a:t>For binary features / columns which have less </a:t>
            </a:r>
            <a:r>
              <a:rPr lang="en-US" dirty="0" err="1" smtClean="0"/>
              <a:t>unqiue</a:t>
            </a:r>
            <a:r>
              <a:rPr lang="en-US" dirty="0" smtClean="0"/>
              <a:t> values (disadvantage: induces unwanted ordering among the data)</a:t>
            </a:r>
          </a:p>
          <a:p>
            <a:pPr>
              <a:lnSpc>
                <a:spcPct val="200000"/>
              </a:lnSpc>
            </a:pPr>
            <a:r>
              <a:rPr lang="en-US" u="sng" dirty="0" smtClean="0"/>
              <a:t>One – hot encoding: </a:t>
            </a:r>
            <a:r>
              <a:rPr lang="en-US" dirty="0" smtClean="0"/>
              <a:t>Doesn’t induce ordering, but increases dimensionality by adding additional columns</a:t>
            </a:r>
          </a:p>
          <a:p>
            <a:pPr>
              <a:lnSpc>
                <a:spcPct val="2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4937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413" y="267494"/>
            <a:ext cx="8911687" cy="1280890"/>
          </a:xfrm>
        </p:spPr>
        <p:txBody>
          <a:bodyPr/>
          <a:lstStyle/>
          <a:p>
            <a:r>
              <a:rPr lang="en-US" dirty="0" smtClean="0"/>
              <a:t>Possible Word </a:t>
            </a:r>
            <a:r>
              <a:rPr lang="en-US" dirty="0" err="1" smtClean="0"/>
              <a:t>Embeddings</a:t>
            </a:r>
            <a:r>
              <a:rPr lang="en-US" dirty="0" smtClean="0"/>
              <a:t> to use: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421" y="1164336"/>
            <a:ext cx="8915400" cy="4916424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IN" dirty="0"/>
              <a:t>LSA(Latent Semantic Analysis</a:t>
            </a:r>
            <a:r>
              <a:rPr lang="en-IN" dirty="0" smtClean="0"/>
              <a:t>): </a:t>
            </a:r>
            <a:r>
              <a:rPr lang="en-US" dirty="0"/>
              <a:t>effective when working in low-dimensional space </a:t>
            </a:r>
            <a:r>
              <a:rPr lang="en-US" dirty="0" smtClean="0"/>
              <a:t>&amp; for incoming </a:t>
            </a:r>
            <a:r>
              <a:rPr lang="en-US" dirty="0"/>
              <a:t>documents from the same domain zone as the </a:t>
            </a:r>
            <a:r>
              <a:rPr lang="en-US" dirty="0" smtClean="0"/>
              <a:t>existing ones.</a:t>
            </a:r>
          </a:p>
          <a:p>
            <a:pPr>
              <a:lnSpc>
                <a:spcPct val="200000"/>
              </a:lnSpc>
            </a:pPr>
            <a:r>
              <a:rPr lang="en-IN" dirty="0"/>
              <a:t>Count </a:t>
            </a:r>
            <a:r>
              <a:rPr lang="en-IN" dirty="0" smtClean="0"/>
              <a:t>Vectorization: </a:t>
            </a:r>
            <a:r>
              <a:rPr lang="en-US" dirty="0"/>
              <a:t>Counts occurrence of each word in each document. </a:t>
            </a:r>
            <a:r>
              <a:rPr lang="en-US" dirty="0" smtClean="0"/>
              <a:t>collects </a:t>
            </a:r>
            <a:r>
              <a:rPr lang="en-US" dirty="0"/>
              <a:t>a set of </a:t>
            </a:r>
            <a:r>
              <a:rPr lang="en-US" dirty="0" smtClean="0"/>
              <a:t>documents </a:t>
            </a:r>
            <a:r>
              <a:rPr lang="en-US" dirty="0"/>
              <a:t>and count the occurrence of every word in </a:t>
            </a:r>
            <a:r>
              <a:rPr lang="en-US" dirty="0" smtClean="0"/>
              <a:t>them.</a:t>
            </a:r>
          </a:p>
          <a:p>
            <a:pPr>
              <a:lnSpc>
                <a:spcPct val="200000"/>
              </a:lnSpc>
            </a:pPr>
            <a:r>
              <a:rPr lang="en-IN" dirty="0"/>
              <a:t>TF-IDF transforming: </a:t>
            </a:r>
            <a:r>
              <a:rPr lang="en-US" dirty="0"/>
              <a:t>The idea </a:t>
            </a:r>
            <a:r>
              <a:rPr lang="en-US" dirty="0" smtClean="0"/>
              <a:t>is to give term </a:t>
            </a:r>
            <a:r>
              <a:rPr lang="en-US" dirty="0"/>
              <a:t>weighting by exploitation of useful statistical measure called </a:t>
            </a:r>
            <a:r>
              <a:rPr lang="en-US" dirty="0" err="1"/>
              <a:t>tf-idf</a:t>
            </a:r>
            <a:r>
              <a:rPr lang="en-US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IN" dirty="0"/>
              <a:t>Word2Vec </a:t>
            </a:r>
            <a:r>
              <a:rPr lang="en-IN" dirty="0" smtClean="0"/>
              <a:t>parameter learning, Glove.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FastText</a:t>
            </a:r>
            <a:r>
              <a:rPr lang="en-US" dirty="0" smtClean="0"/>
              <a:t>: </a:t>
            </a:r>
            <a:r>
              <a:rPr lang="en-IN" dirty="0"/>
              <a:t>Takes into account morphology of words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858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" y="530352"/>
            <a:ext cx="10058400" cy="987552"/>
          </a:xfrm>
        </p:spPr>
        <p:txBody>
          <a:bodyPr/>
          <a:lstStyle/>
          <a:p>
            <a:r>
              <a:rPr lang="en-IN" dirty="0" smtClean="0"/>
              <a:t>Pipeline we are following is as follows: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112" y="1736006"/>
            <a:ext cx="10058400" cy="402336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 smtClean="0"/>
              <a:t> EDA Analysis  - Univariate and bivariate analysis between feature columns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 smtClean="0"/>
              <a:t> Outlier, missing values handling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dirty="0" smtClean="0"/>
              <a:t>Encoding, Normalization / Standardization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 smtClean="0"/>
              <a:t> Implementing Word embedding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dirty="0" smtClean="0"/>
              <a:t>Feature Engineering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 smtClean="0"/>
              <a:t> Training &amp; Testing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551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0549" y="468662"/>
            <a:ext cx="8911687" cy="1280890"/>
          </a:xfrm>
        </p:spPr>
        <p:txBody>
          <a:bodyPr/>
          <a:lstStyle/>
          <a:p>
            <a:r>
              <a:rPr lang="en-IN" dirty="0" smtClean="0"/>
              <a:t>Missing value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48" y="1392012"/>
            <a:ext cx="9502297" cy="495337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42.69 % (442947) null values present in “</a:t>
            </a:r>
            <a:r>
              <a:rPr lang="en-IN" dirty="0"/>
              <a:t>b</a:t>
            </a:r>
            <a:r>
              <a:rPr lang="en-IN" dirty="0" smtClean="0"/>
              <a:t>rand_name” column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0.5 % (4382) null values present in “category_name” column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2 rows have null value in item_description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Rest all columns are free of missing values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smtClean="0"/>
              <a:t>About 604 rows contain price = 0, which are no use for the learning algorithm. Hence we are removing those records. 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We will consider missing value in “brand_name” as another separate category called “Unknown”.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Similarly for rows with no item description, we would fill them as “no description availabl</a:t>
            </a:r>
            <a:r>
              <a:rPr lang="en-IN" dirty="0"/>
              <a:t>e</a:t>
            </a:r>
            <a:r>
              <a:rPr lang="en-IN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468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645" y="322358"/>
            <a:ext cx="8911687" cy="1280890"/>
          </a:xfrm>
        </p:spPr>
        <p:txBody>
          <a:bodyPr/>
          <a:lstStyle/>
          <a:p>
            <a:r>
              <a:rPr lang="en-IN" dirty="0" smtClean="0"/>
              <a:t>Univariate analysis of category_name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5645" y="1155192"/>
            <a:ext cx="8915400" cy="3777622"/>
          </a:xfrm>
        </p:spPr>
        <p:txBody>
          <a:bodyPr/>
          <a:lstStyle/>
          <a:p>
            <a:r>
              <a:rPr lang="en-IN" dirty="0" smtClean="0"/>
              <a:t>1258 </a:t>
            </a:r>
            <a:r>
              <a:rPr lang="en-IN" dirty="0" err="1" smtClean="0"/>
              <a:t>unqiue</a:t>
            </a:r>
            <a:r>
              <a:rPr lang="en-IN" dirty="0" smtClean="0"/>
              <a:t> values in category_name feature</a:t>
            </a:r>
          </a:p>
          <a:p>
            <a:r>
              <a:rPr lang="en-IN" dirty="0" smtClean="0"/>
              <a:t>For better generalisation, we are splitting category_name into 3 sub category columns:</a:t>
            </a:r>
          </a:p>
          <a:p>
            <a:pPr lvl="3">
              <a:buFont typeface="+mj-lt"/>
              <a:buAutoNum type="arabicPeriod"/>
            </a:pPr>
            <a:r>
              <a:rPr lang="en-IN" sz="1600" dirty="0" smtClean="0"/>
              <a:t>Main category</a:t>
            </a:r>
          </a:p>
          <a:p>
            <a:pPr lvl="3">
              <a:buFont typeface="+mj-lt"/>
              <a:buAutoNum type="arabicPeriod"/>
            </a:pPr>
            <a:r>
              <a:rPr lang="en-IN" sz="1600" dirty="0" smtClean="0"/>
              <a:t>Sub category 1</a:t>
            </a:r>
          </a:p>
          <a:p>
            <a:pPr lvl="3">
              <a:buFont typeface="+mj-lt"/>
              <a:buAutoNum type="arabicPeriod"/>
            </a:pPr>
            <a:r>
              <a:rPr lang="en-IN" sz="1600" dirty="0" smtClean="0"/>
              <a:t>Sub category 2 </a:t>
            </a:r>
          </a:p>
          <a:p>
            <a:pPr>
              <a:buFont typeface="+mj-lt"/>
              <a:buAutoNum type="arabicPeriod"/>
            </a:pPr>
            <a:endParaRPr lang="en-IN" sz="2200" dirty="0"/>
          </a:p>
          <a:p>
            <a:pPr marL="114300" indent="0">
              <a:buNone/>
            </a:pPr>
            <a:endParaRPr lang="en-IN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554" y="3228599"/>
            <a:ext cx="4591177" cy="34084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89944" y="4563481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Main categories v/s #items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597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94" y="332509"/>
            <a:ext cx="5898122" cy="443345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616" y="2322946"/>
            <a:ext cx="5927657" cy="44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3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3325" y="18335"/>
            <a:ext cx="8911687" cy="1280890"/>
          </a:xfrm>
        </p:spPr>
        <p:txBody>
          <a:bodyPr>
            <a:normAutofit/>
          </a:bodyPr>
          <a:lstStyle/>
          <a:p>
            <a:r>
              <a:rPr lang="en-IN" sz="3000" dirty="0" smtClean="0"/>
              <a:t>Price Distribution</a:t>
            </a:r>
            <a:endParaRPr lang="en-IN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074" y="1026425"/>
            <a:ext cx="5618663" cy="5309852"/>
          </a:xfrm>
        </p:spPr>
      </p:pic>
      <p:sp>
        <p:nvSpPr>
          <p:cNvPr id="5" name="TextBox 4"/>
          <p:cNvSpPr txBox="1"/>
          <p:nvPr/>
        </p:nvSpPr>
        <p:spPr>
          <a:xfrm>
            <a:off x="8238273" y="2212922"/>
            <a:ext cx="395372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Findings:</a:t>
            </a:r>
          </a:p>
          <a:p>
            <a:endParaRPr lang="en-US" sz="1700" dirty="0" smtClean="0"/>
          </a:p>
          <a:p>
            <a:r>
              <a:rPr lang="en-US" sz="1700" dirty="0" smtClean="0"/>
              <a:t>Median </a:t>
            </a:r>
            <a:r>
              <a:rPr lang="en-US" sz="1700" dirty="0"/>
              <a:t>price = $17 </a:t>
            </a:r>
            <a:endParaRPr lang="en-US" sz="1700" dirty="0" smtClean="0"/>
          </a:p>
          <a:p>
            <a:r>
              <a:rPr lang="en-US" sz="1700" dirty="0" smtClean="0"/>
              <a:t>75</a:t>
            </a:r>
            <a:r>
              <a:rPr lang="en-US" sz="1700" dirty="0"/>
              <a:t>% of items have price below $29 </a:t>
            </a:r>
            <a:endParaRPr lang="en-US" sz="1700" dirty="0" smtClean="0"/>
          </a:p>
          <a:p>
            <a:r>
              <a:rPr lang="en-US" sz="1700" dirty="0" smtClean="0"/>
              <a:t>Max </a:t>
            </a:r>
            <a:r>
              <a:rPr lang="en-US" sz="1700" dirty="0"/>
              <a:t>price in dataset = $2004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1203356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816" y="226946"/>
            <a:ext cx="8911687" cy="1280890"/>
          </a:xfrm>
        </p:spPr>
        <p:txBody>
          <a:bodyPr/>
          <a:lstStyle/>
          <a:p>
            <a:r>
              <a:rPr lang="en-IN" dirty="0" smtClean="0"/>
              <a:t>Item condition distribution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616" y="1264555"/>
            <a:ext cx="5461020" cy="5263531"/>
          </a:xfrm>
        </p:spPr>
      </p:pic>
    </p:spTree>
    <p:extLst>
      <p:ext uri="{BB962C8B-B14F-4D97-AF65-F5344CB8AC3E}">
        <p14:creationId xmlns:p14="http://schemas.microsoft.com/office/powerpoint/2010/main" val="4347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252" y="356255"/>
            <a:ext cx="8911687" cy="1280890"/>
          </a:xfrm>
        </p:spPr>
        <p:txBody>
          <a:bodyPr/>
          <a:lstStyle/>
          <a:p>
            <a:r>
              <a:rPr lang="en-IN" dirty="0" smtClean="0"/>
              <a:t>Bi-variate analysis of price v/s shipping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528" y="1256145"/>
            <a:ext cx="6470708" cy="4320878"/>
          </a:xfrm>
        </p:spPr>
      </p:pic>
      <p:sp>
        <p:nvSpPr>
          <p:cNvPr id="5" name="TextBox 4"/>
          <p:cNvSpPr txBox="1"/>
          <p:nvPr/>
        </p:nvSpPr>
        <p:spPr>
          <a:xfrm flipH="1">
            <a:off x="2031814" y="5723899"/>
            <a:ext cx="995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Agrees with intuition that for costlier items, seller would pay the shipping price 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031814" y="6240107"/>
            <a:ext cx="853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Shipping fee for 55% of items is paid by buyers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Shipping fee for 55% of items is paid by buyers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788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8198" y="116110"/>
            <a:ext cx="8911687" cy="1280890"/>
          </a:xfrm>
        </p:spPr>
        <p:txBody>
          <a:bodyPr/>
          <a:lstStyle/>
          <a:p>
            <a:r>
              <a:rPr lang="en-IN" dirty="0" smtClean="0"/>
              <a:t>Price vs Description length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159" y="1018309"/>
            <a:ext cx="5611968" cy="5503873"/>
          </a:xfrm>
        </p:spPr>
      </p:pic>
      <p:sp>
        <p:nvSpPr>
          <p:cNvPr id="5" name="TextBox 4"/>
          <p:cNvSpPr txBox="1"/>
          <p:nvPr/>
        </p:nvSpPr>
        <p:spPr>
          <a:xfrm>
            <a:off x="8622792" y="2331720"/>
            <a:ext cx="2898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Findings:</a:t>
            </a:r>
          </a:p>
          <a:p>
            <a:r>
              <a:rPr lang="en-IN" dirty="0" smtClean="0"/>
              <a:t>Items sell better when more description is provided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537631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</TotalTime>
  <Words>467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Courier New</vt:lpstr>
      <vt:lpstr>Wingdings</vt:lpstr>
      <vt:lpstr>Wingdings 3</vt:lpstr>
      <vt:lpstr>Wisp</vt:lpstr>
      <vt:lpstr>ML Project Review - 1</vt:lpstr>
      <vt:lpstr>Pipeline we are following is as follows:</vt:lpstr>
      <vt:lpstr>Missing value handling</vt:lpstr>
      <vt:lpstr>Univariate analysis of category_name</vt:lpstr>
      <vt:lpstr>PowerPoint Presentation</vt:lpstr>
      <vt:lpstr>Price Distribution</vt:lpstr>
      <vt:lpstr>Item condition distribution</vt:lpstr>
      <vt:lpstr>Bi-variate analysis of price v/s shipping </vt:lpstr>
      <vt:lpstr>Price vs Description length</vt:lpstr>
      <vt:lpstr>Data Cleaning </vt:lpstr>
      <vt:lpstr>Encoding of categorical data</vt:lpstr>
      <vt:lpstr>Possible Word Embeddings to use: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Project Review - 1</dc:title>
  <dc:creator>Akshay</dc:creator>
  <cp:lastModifiedBy>Akshay</cp:lastModifiedBy>
  <cp:revision>8</cp:revision>
  <dcterms:created xsi:type="dcterms:W3CDTF">2020-10-17T10:00:15Z</dcterms:created>
  <dcterms:modified xsi:type="dcterms:W3CDTF">2020-10-17T14:18:25Z</dcterms:modified>
</cp:coreProperties>
</file>