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0" r:id="rId1"/>
  </p:sldMasterIdLst>
  <p:notesMasterIdLst>
    <p:notesMasterId r:id="rId13"/>
  </p:notesMasterIdLst>
  <p:sldIdLst>
    <p:sldId id="256" r:id="rId2"/>
    <p:sldId id="257" r:id="rId3"/>
    <p:sldId id="265" r:id="rId4"/>
    <p:sldId id="258" r:id="rId5"/>
    <p:sldId id="259" r:id="rId6"/>
    <p:sldId id="264" r:id="rId7"/>
    <p:sldId id="267" r:id="rId8"/>
    <p:sldId id="261" r:id="rId9"/>
    <p:sldId id="260" r:id="rId10"/>
    <p:sldId id="268"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09"/>
    <p:restoredTop sz="93267"/>
  </p:normalViewPr>
  <p:slideViewPr>
    <p:cSldViewPr snapToGrid="0" snapToObjects="1">
      <p:cViewPr varScale="1">
        <p:scale>
          <a:sx n="138" d="100"/>
          <a:sy n="138" d="100"/>
        </p:scale>
        <p:origin x="176"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Users/akshaymistry/Desktop/Cyclistic%20Case%20Study/Trip%20data/Excel%20Files/Second%20attempt/Summary%20of%20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akshaymistry/Desktop/Cyclistic%20Case%20Study/Trip%20data/Excel%20Files/Second%20attempt/Summary%20of%20data.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akshaymistry/Desktop/Cyclistic%20Case%20Study/Trip%20data/Excel%20Files/Second%20attempt/Summary%20of%20data.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akshaymistry/Desktop/Cyclistic%20Case%20Study/Trip%20data/Excel%20Files/Second%20attempt/Summary%20of%20data.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Users/akshaymistry/Desktop/Cyclistic%20Case%20Study/Trip%20data/Excel%20Files/Second%20attempt/Summary%20of%20data.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baseline="0">
                <a:solidFill>
                  <a:schemeClr val="tx2"/>
                </a:solidFill>
                <a:latin typeface="+mn-lt"/>
                <a:ea typeface="+mn-ea"/>
                <a:cs typeface="+mn-cs"/>
              </a:defRPr>
            </a:pPr>
            <a:r>
              <a:rPr lang="en-GB" sz="1400" b="0"/>
              <a:t>Cyclistic Users </a:t>
            </a:r>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2"/>
              </a:solidFill>
              <a:latin typeface="+mn-lt"/>
              <a:ea typeface="+mn-ea"/>
              <a:cs typeface="+mn-cs"/>
            </a:defRPr>
          </a:pPr>
          <a:endParaRPr lang="en-US"/>
        </a:p>
      </c:txPr>
    </c:title>
    <c:autoTitleDeleted val="0"/>
    <c:plotArea>
      <c:layout/>
      <c:pieChart>
        <c:varyColors val="1"/>
        <c:ser>
          <c:idx val="0"/>
          <c:order val="0"/>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extLst>
              <c:ext xmlns:c16="http://schemas.microsoft.com/office/drawing/2014/chart" uri="{C3380CC4-5D6E-409C-BE32-E72D297353CC}">
                <c16:uniqueId val="{00000001-B1DE-484F-918E-23D78A98175D}"/>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c:ext xmlns:c16="http://schemas.microsoft.com/office/drawing/2014/chart" uri="{C3380CC4-5D6E-409C-BE32-E72D297353CC}">
                <c16:uniqueId val="{00000003-B1DE-484F-918E-23D78A98175D}"/>
              </c:ext>
            </c:extLst>
          </c:dPt>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tx2">
                      <a:lumMod val="35000"/>
                      <a:lumOff val="65000"/>
                    </a:schemeClr>
                  </a:solidFill>
                </a:ln>
                <a:effectLst/>
              </c:spPr>
            </c:leaderLines>
            <c:extLst>
              <c:ext xmlns:c15="http://schemas.microsoft.com/office/drawing/2012/chart" uri="{CE6537A1-D6FC-4f65-9D91-7224C49458BB}"/>
            </c:extLst>
          </c:dLbls>
          <c:cat>
            <c:strRef>
              <c:f>'Summary tables'!$AG$4:$AG$5</c:f>
              <c:strCache>
                <c:ptCount val="2"/>
                <c:pt idx="0">
                  <c:v>Members</c:v>
                </c:pt>
                <c:pt idx="1">
                  <c:v>Casual</c:v>
                </c:pt>
              </c:strCache>
            </c:strRef>
          </c:cat>
          <c:val>
            <c:numRef>
              <c:f>'Summary tables'!$AH$4:$AH$5</c:f>
              <c:numCache>
                <c:formatCode>General</c:formatCode>
                <c:ptCount val="2"/>
                <c:pt idx="0">
                  <c:v>2875748</c:v>
                </c:pt>
                <c:pt idx="1">
                  <c:v>2446522</c:v>
                </c:pt>
              </c:numCache>
            </c:numRef>
          </c:val>
          <c:extLst>
            <c:ext xmlns:c16="http://schemas.microsoft.com/office/drawing/2014/chart" uri="{C3380CC4-5D6E-409C-BE32-E72D297353CC}">
              <c16:uniqueId val="{00000004-B1DE-484F-918E-23D78A98175D}"/>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Average Journeys Per</a:t>
            </a:r>
            <a:r>
              <a:rPr lang="en-GB" baseline="0"/>
              <a:t> Day</a:t>
            </a:r>
            <a:endParaRPr lang="en-GB"/>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'Summary tables'!$AB$41</c:f>
              <c:strCache>
                <c:ptCount val="1"/>
                <c:pt idx="0">
                  <c:v>Members</c:v>
                </c:pt>
              </c:strCache>
            </c:strRef>
          </c:tx>
          <c:spPr>
            <a:ln w="28575" cap="rnd">
              <a:solidFill>
                <a:schemeClr val="accent1"/>
              </a:solidFill>
              <a:round/>
            </a:ln>
            <a:effectLst/>
          </c:spPr>
          <c:marker>
            <c:symbol val="none"/>
          </c:marker>
          <c:cat>
            <c:strRef>
              <c:f>'Summary tables'!$AA$42:$AA$48</c:f>
              <c:strCache>
                <c:ptCount val="7"/>
                <c:pt idx="0">
                  <c:v>Monday</c:v>
                </c:pt>
                <c:pt idx="1">
                  <c:v>Tuesday</c:v>
                </c:pt>
                <c:pt idx="2">
                  <c:v>Wednesday</c:v>
                </c:pt>
                <c:pt idx="3">
                  <c:v>Thursday</c:v>
                </c:pt>
                <c:pt idx="4">
                  <c:v>Friday</c:v>
                </c:pt>
                <c:pt idx="5">
                  <c:v>Saturday</c:v>
                </c:pt>
                <c:pt idx="6">
                  <c:v>Sunday</c:v>
                </c:pt>
              </c:strCache>
            </c:strRef>
          </c:cat>
          <c:val>
            <c:numRef>
              <c:f>'Summary tables'!$AB$42:$AB$48</c:f>
              <c:numCache>
                <c:formatCode>0</c:formatCode>
                <c:ptCount val="7"/>
                <c:pt idx="0">
                  <c:v>32256.666666666668</c:v>
                </c:pt>
                <c:pt idx="1">
                  <c:v>35596</c:v>
                </c:pt>
                <c:pt idx="2">
                  <c:v>36637</c:v>
                </c:pt>
                <c:pt idx="3">
                  <c:v>35098.833333333336</c:v>
                </c:pt>
                <c:pt idx="4">
                  <c:v>35042.833333333336</c:v>
                </c:pt>
                <c:pt idx="5">
                  <c:v>34680.416666666664</c:v>
                </c:pt>
                <c:pt idx="6">
                  <c:v>30333.916666666668</c:v>
                </c:pt>
              </c:numCache>
            </c:numRef>
          </c:val>
          <c:smooth val="0"/>
          <c:extLst>
            <c:ext xmlns:c16="http://schemas.microsoft.com/office/drawing/2014/chart" uri="{C3380CC4-5D6E-409C-BE32-E72D297353CC}">
              <c16:uniqueId val="{00000000-2CFB-604B-9704-4DD77D0F37F1}"/>
            </c:ext>
          </c:extLst>
        </c:ser>
        <c:ser>
          <c:idx val="1"/>
          <c:order val="1"/>
          <c:tx>
            <c:strRef>
              <c:f>'Summary tables'!$AC$41</c:f>
              <c:strCache>
                <c:ptCount val="1"/>
                <c:pt idx="0">
                  <c:v>Casual</c:v>
                </c:pt>
              </c:strCache>
            </c:strRef>
          </c:tx>
          <c:spPr>
            <a:ln w="28575" cap="rnd">
              <a:solidFill>
                <a:schemeClr val="accent2"/>
              </a:solidFill>
              <a:round/>
            </a:ln>
            <a:effectLst/>
          </c:spPr>
          <c:marker>
            <c:symbol val="none"/>
          </c:marker>
          <c:cat>
            <c:strRef>
              <c:f>'Summary tables'!$AA$42:$AA$48</c:f>
              <c:strCache>
                <c:ptCount val="7"/>
                <c:pt idx="0">
                  <c:v>Monday</c:v>
                </c:pt>
                <c:pt idx="1">
                  <c:v>Tuesday</c:v>
                </c:pt>
                <c:pt idx="2">
                  <c:v>Wednesday</c:v>
                </c:pt>
                <c:pt idx="3">
                  <c:v>Thursday</c:v>
                </c:pt>
                <c:pt idx="4">
                  <c:v>Friday</c:v>
                </c:pt>
                <c:pt idx="5">
                  <c:v>Saturday</c:v>
                </c:pt>
                <c:pt idx="6">
                  <c:v>Sunday</c:v>
                </c:pt>
              </c:strCache>
            </c:strRef>
          </c:cat>
          <c:val>
            <c:numRef>
              <c:f>'Summary tables'!$AC$42:$AC$48</c:f>
              <c:numCache>
                <c:formatCode>0</c:formatCode>
                <c:ptCount val="7"/>
                <c:pt idx="0">
                  <c:v>22967.416666666668</c:v>
                </c:pt>
                <c:pt idx="1">
                  <c:v>21809.166666666668</c:v>
                </c:pt>
                <c:pt idx="2">
                  <c:v>22071.416666666668</c:v>
                </c:pt>
                <c:pt idx="3">
                  <c:v>22884.666666666668</c:v>
                </c:pt>
                <c:pt idx="4">
                  <c:v>29294.416666666668</c:v>
                </c:pt>
                <c:pt idx="5">
                  <c:v>45551.666666666664</c:v>
                </c:pt>
                <c:pt idx="6">
                  <c:v>39298.083333333336</c:v>
                </c:pt>
              </c:numCache>
            </c:numRef>
          </c:val>
          <c:smooth val="0"/>
          <c:extLst>
            <c:ext xmlns:c16="http://schemas.microsoft.com/office/drawing/2014/chart" uri="{C3380CC4-5D6E-409C-BE32-E72D297353CC}">
              <c16:uniqueId val="{00000001-2CFB-604B-9704-4DD77D0F37F1}"/>
            </c:ext>
          </c:extLst>
        </c:ser>
        <c:dLbls>
          <c:showLegendKey val="0"/>
          <c:showVal val="0"/>
          <c:showCatName val="0"/>
          <c:showSerName val="0"/>
          <c:showPercent val="0"/>
          <c:showBubbleSize val="0"/>
        </c:dLbls>
        <c:smooth val="0"/>
        <c:axId val="14715727"/>
        <c:axId val="60486144"/>
      </c:lineChart>
      <c:catAx>
        <c:axId val="1471572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486144"/>
        <c:crosses val="autoZero"/>
        <c:auto val="1"/>
        <c:lblAlgn val="ctr"/>
        <c:lblOffset val="100"/>
        <c:noMultiLvlLbl val="0"/>
      </c:catAx>
      <c:valAx>
        <c:axId val="6048614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Number of Journeys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71572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Average Monthly Journeys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0"/>
          <c:tx>
            <c:strRef>
              <c:f>'Summary tables'!$AB$70</c:f>
              <c:strCache>
                <c:ptCount val="1"/>
                <c:pt idx="0">
                  <c:v>Members</c:v>
                </c:pt>
              </c:strCache>
            </c:strRef>
          </c:tx>
          <c:spPr>
            <a:ln w="28575" cap="rnd">
              <a:solidFill>
                <a:schemeClr val="accent1"/>
              </a:solidFill>
              <a:round/>
            </a:ln>
            <a:effectLst/>
          </c:spPr>
          <c:marker>
            <c:symbol val="none"/>
          </c:marker>
          <c:cat>
            <c:strRef>
              <c:f>'Summary tables'!$Z$71:$Z$82</c:f>
              <c:strCache>
                <c:ptCount val="12"/>
                <c:pt idx="0">
                  <c:v>November</c:v>
                </c:pt>
                <c:pt idx="1">
                  <c:v>December</c:v>
                </c:pt>
                <c:pt idx="2">
                  <c:v>January</c:v>
                </c:pt>
                <c:pt idx="3">
                  <c:v>February</c:v>
                </c:pt>
                <c:pt idx="4">
                  <c:v>March</c:v>
                </c:pt>
                <c:pt idx="5">
                  <c:v>April</c:v>
                </c:pt>
                <c:pt idx="6">
                  <c:v>May</c:v>
                </c:pt>
                <c:pt idx="7">
                  <c:v>June</c:v>
                </c:pt>
                <c:pt idx="8">
                  <c:v>July</c:v>
                </c:pt>
                <c:pt idx="9">
                  <c:v>August</c:v>
                </c:pt>
                <c:pt idx="10">
                  <c:v>September</c:v>
                </c:pt>
                <c:pt idx="11">
                  <c:v>October</c:v>
                </c:pt>
              </c:strCache>
            </c:strRef>
          </c:cat>
          <c:val>
            <c:numRef>
              <c:f>'Summary tables'!$AB$71:$AB$82</c:f>
              <c:numCache>
                <c:formatCode>General</c:formatCode>
                <c:ptCount val="12"/>
                <c:pt idx="0">
                  <c:v>169168</c:v>
                </c:pt>
                <c:pt idx="1">
                  <c:v>100245</c:v>
                </c:pt>
                <c:pt idx="2">
                  <c:v>77980</c:v>
                </c:pt>
                <c:pt idx="3">
                  <c:v>38956</c:v>
                </c:pt>
                <c:pt idx="4">
                  <c:v>143110</c:v>
                </c:pt>
                <c:pt idx="5">
                  <c:v>198452</c:v>
                </c:pt>
                <c:pt idx="6">
                  <c:v>271421</c:v>
                </c:pt>
                <c:pt idx="7">
                  <c:v>354802</c:v>
                </c:pt>
                <c:pt idx="8">
                  <c:v>376077</c:v>
                </c:pt>
                <c:pt idx="9">
                  <c:v>387554</c:v>
                </c:pt>
                <c:pt idx="10">
                  <c:v>388125</c:v>
                </c:pt>
                <c:pt idx="11">
                  <c:v>369858</c:v>
                </c:pt>
              </c:numCache>
            </c:numRef>
          </c:val>
          <c:smooth val="0"/>
          <c:extLst>
            <c:ext xmlns:c16="http://schemas.microsoft.com/office/drawing/2014/chart" uri="{C3380CC4-5D6E-409C-BE32-E72D297353CC}">
              <c16:uniqueId val="{00000000-6E3A-6B41-91AD-DC46C7CC6733}"/>
            </c:ext>
          </c:extLst>
        </c:ser>
        <c:ser>
          <c:idx val="2"/>
          <c:order val="1"/>
          <c:tx>
            <c:strRef>
              <c:f>'Summary tables'!$AC$70</c:f>
              <c:strCache>
                <c:ptCount val="1"/>
                <c:pt idx="0">
                  <c:v>Casual</c:v>
                </c:pt>
              </c:strCache>
            </c:strRef>
          </c:tx>
          <c:spPr>
            <a:ln w="28575" cap="rnd">
              <a:solidFill>
                <a:schemeClr val="accent2"/>
              </a:solidFill>
              <a:round/>
            </a:ln>
            <a:effectLst/>
          </c:spPr>
          <c:marker>
            <c:symbol val="none"/>
          </c:marker>
          <c:cat>
            <c:strRef>
              <c:f>'Summary tables'!$Z$71:$Z$82</c:f>
              <c:strCache>
                <c:ptCount val="12"/>
                <c:pt idx="0">
                  <c:v>November</c:v>
                </c:pt>
                <c:pt idx="1">
                  <c:v>December</c:v>
                </c:pt>
                <c:pt idx="2">
                  <c:v>January</c:v>
                </c:pt>
                <c:pt idx="3">
                  <c:v>February</c:v>
                </c:pt>
                <c:pt idx="4">
                  <c:v>March</c:v>
                </c:pt>
                <c:pt idx="5">
                  <c:v>April</c:v>
                </c:pt>
                <c:pt idx="6">
                  <c:v>May</c:v>
                </c:pt>
                <c:pt idx="7">
                  <c:v>June</c:v>
                </c:pt>
                <c:pt idx="8">
                  <c:v>July</c:v>
                </c:pt>
                <c:pt idx="9">
                  <c:v>August</c:v>
                </c:pt>
                <c:pt idx="10">
                  <c:v>September</c:v>
                </c:pt>
                <c:pt idx="11">
                  <c:v>October</c:v>
                </c:pt>
              </c:strCache>
            </c:strRef>
          </c:cat>
          <c:val>
            <c:numRef>
              <c:f>'Summary tables'!$AC$71:$AC$82</c:f>
              <c:numCache>
                <c:formatCode>General</c:formatCode>
                <c:ptCount val="12"/>
                <c:pt idx="0">
                  <c:v>87027</c:v>
                </c:pt>
                <c:pt idx="1">
                  <c:v>29739</c:v>
                </c:pt>
                <c:pt idx="2">
                  <c:v>17915</c:v>
                </c:pt>
                <c:pt idx="3">
                  <c:v>10005</c:v>
                </c:pt>
                <c:pt idx="4">
                  <c:v>83392</c:v>
                </c:pt>
                <c:pt idx="5">
                  <c:v>135567</c:v>
                </c:pt>
                <c:pt idx="6">
                  <c:v>254370</c:v>
                </c:pt>
                <c:pt idx="7">
                  <c:v>366733</c:v>
                </c:pt>
                <c:pt idx="8">
                  <c:v>437643</c:v>
                </c:pt>
                <c:pt idx="9">
                  <c:v>408887</c:v>
                </c:pt>
                <c:pt idx="10">
                  <c:v>360583</c:v>
                </c:pt>
                <c:pt idx="11">
                  <c:v>254661</c:v>
                </c:pt>
              </c:numCache>
            </c:numRef>
          </c:val>
          <c:smooth val="0"/>
          <c:extLst>
            <c:ext xmlns:c16="http://schemas.microsoft.com/office/drawing/2014/chart" uri="{C3380CC4-5D6E-409C-BE32-E72D297353CC}">
              <c16:uniqueId val="{00000001-6E3A-6B41-91AD-DC46C7CC6733}"/>
            </c:ext>
          </c:extLst>
        </c:ser>
        <c:dLbls>
          <c:showLegendKey val="0"/>
          <c:showVal val="0"/>
          <c:showCatName val="0"/>
          <c:showSerName val="0"/>
          <c:showPercent val="0"/>
          <c:showBubbleSize val="0"/>
        </c:dLbls>
        <c:smooth val="0"/>
        <c:axId val="1159494272"/>
        <c:axId val="540290368"/>
      </c:lineChart>
      <c:catAx>
        <c:axId val="11594942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0290368"/>
        <c:crosses val="autoZero"/>
        <c:auto val="1"/>
        <c:lblAlgn val="ctr"/>
        <c:lblOffset val="100"/>
        <c:noMultiLvlLbl val="0"/>
      </c:catAx>
      <c:valAx>
        <c:axId val="5402903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Number of Journeys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594942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Average</a:t>
            </a:r>
            <a:r>
              <a:rPr lang="en-GB" baseline="0"/>
              <a:t> Journey Length by Bike Type</a:t>
            </a:r>
            <a:endParaRPr lang="en-GB"/>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'Summary tables'!$AO$85</c:f>
              <c:strCache>
                <c:ptCount val="1"/>
                <c:pt idx="0">
                  <c:v>Members</c:v>
                </c:pt>
              </c:strCache>
            </c:strRef>
          </c:tx>
          <c:spPr>
            <a:solidFill>
              <a:schemeClr val="accent1"/>
            </a:solidFill>
            <a:ln>
              <a:noFill/>
            </a:ln>
            <a:effectLst/>
          </c:spPr>
          <c:invertIfNegative val="0"/>
          <c:cat>
            <c:strRef>
              <c:f>'Summary tables'!$AP$84:$AR$84</c:f>
              <c:strCache>
                <c:ptCount val="3"/>
                <c:pt idx="0">
                  <c:v>Electric</c:v>
                </c:pt>
                <c:pt idx="1">
                  <c:v>Classic</c:v>
                </c:pt>
                <c:pt idx="2">
                  <c:v>Docked</c:v>
                </c:pt>
              </c:strCache>
            </c:strRef>
          </c:cat>
          <c:val>
            <c:numRef>
              <c:f>'Summary tables'!$AP$85:$AR$85</c:f>
              <c:numCache>
                <c:formatCode>h:mm</c:formatCode>
                <c:ptCount val="3"/>
                <c:pt idx="0">
                  <c:v>9.2590572840267633E-3</c:v>
                </c:pt>
                <c:pt idx="1">
                  <c:v>1.0013014786486125E-2</c:v>
                </c:pt>
                <c:pt idx="2">
                  <c:v>6.8715143597548219E-3</c:v>
                </c:pt>
              </c:numCache>
            </c:numRef>
          </c:val>
          <c:extLst>
            <c:ext xmlns:c16="http://schemas.microsoft.com/office/drawing/2014/chart" uri="{C3380CC4-5D6E-409C-BE32-E72D297353CC}">
              <c16:uniqueId val="{00000000-F3F5-574F-8AFD-3ACBFA1F4446}"/>
            </c:ext>
          </c:extLst>
        </c:ser>
        <c:ser>
          <c:idx val="1"/>
          <c:order val="1"/>
          <c:tx>
            <c:strRef>
              <c:f>'Summary tables'!$AO$86</c:f>
              <c:strCache>
                <c:ptCount val="1"/>
                <c:pt idx="0">
                  <c:v>Casual</c:v>
                </c:pt>
              </c:strCache>
            </c:strRef>
          </c:tx>
          <c:spPr>
            <a:solidFill>
              <a:schemeClr val="accent2"/>
            </a:solidFill>
            <a:ln>
              <a:noFill/>
            </a:ln>
            <a:effectLst/>
          </c:spPr>
          <c:invertIfNegative val="0"/>
          <c:cat>
            <c:strRef>
              <c:f>'Summary tables'!$AP$84:$AR$84</c:f>
              <c:strCache>
                <c:ptCount val="3"/>
                <c:pt idx="0">
                  <c:v>Electric</c:v>
                </c:pt>
                <c:pt idx="1">
                  <c:v>Classic</c:v>
                </c:pt>
                <c:pt idx="2">
                  <c:v>Docked</c:v>
                </c:pt>
              </c:strCache>
            </c:strRef>
          </c:cat>
          <c:val>
            <c:numRef>
              <c:f>'Summary tables'!$AP$86:$AR$86</c:f>
              <c:numCache>
                <c:formatCode>h:mm</c:formatCode>
                <c:ptCount val="3"/>
                <c:pt idx="0">
                  <c:v>1.3825576631964003E-2</c:v>
                </c:pt>
                <c:pt idx="1">
                  <c:v>1.9506401305347181E-2</c:v>
                </c:pt>
                <c:pt idx="2">
                  <c:v>3.8979535954146056E-2</c:v>
                </c:pt>
              </c:numCache>
            </c:numRef>
          </c:val>
          <c:extLst>
            <c:ext xmlns:c16="http://schemas.microsoft.com/office/drawing/2014/chart" uri="{C3380CC4-5D6E-409C-BE32-E72D297353CC}">
              <c16:uniqueId val="{00000001-F3F5-574F-8AFD-3ACBFA1F4446}"/>
            </c:ext>
          </c:extLst>
        </c:ser>
        <c:dLbls>
          <c:showLegendKey val="0"/>
          <c:showVal val="0"/>
          <c:showCatName val="0"/>
          <c:showSerName val="0"/>
          <c:showPercent val="0"/>
          <c:showBubbleSize val="0"/>
        </c:dLbls>
        <c:gapWidth val="182"/>
        <c:axId val="1217376688"/>
        <c:axId val="1217340288"/>
      </c:barChart>
      <c:catAx>
        <c:axId val="121737668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17340288"/>
        <c:crosses val="autoZero"/>
        <c:auto val="1"/>
        <c:lblAlgn val="ctr"/>
        <c:lblOffset val="100"/>
        <c:noMultiLvlLbl val="0"/>
      </c:catAx>
      <c:valAx>
        <c:axId val="1217340288"/>
        <c:scaling>
          <c:orientation val="minMax"/>
          <c:max val="4.0000000000000008E-2"/>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Time (</a:t>
                </a:r>
                <a:r>
                  <a:rPr lang="en-US" dirty="0" err="1"/>
                  <a:t>hh:mm</a:t>
                </a:r>
                <a:r>
                  <a:rPr lang="en-US" dirty="0"/>
                  <a: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h:mm"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173766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Total</a:t>
            </a:r>
            <a:r>
              <a:rPr lang="en-GB" baseline="0"/>
              <a:t> Journeys by Bike Type</a:t>
            </a:r>
            <a:endParaRPr lang="en-GB"/>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'Summary tables'!$AO$101</c:f>
              <c:strCache>
                <c:ptCount val="1"/>
                <c:pt idx="0">
                  <c:v>Members</c:v>
                </c:pt>
              </c:strCache>
            </c:strRef>
          </c:tx>
          <c:spPr>
            <a:solidFill>
              <a:schemeClr val="accent1"/>
            </a:solidFill>
            <a:ln>
              <a:noFill/>
            </a:ln>
            <a:effectLst/>
          </c:spPr>
          <c:invertIfNegative val="0"/>
          <c:cat>
            <c:strRef>
              <c:f>'Summary tables'!$AP$100:$AR$100</c:f>
              <c:strCache>
                <c:ptCount val="3"/>
                <c:pt idx="0">
                  <c:v>Electric</c:v>
                </c:pt>
                <c:pt idx="1">
                  <c:v>Classic</c:v>
                </c:pt>
                <c:pt idx="2">
                  <c:v>Docked</c:v>
                </c:pt>
              </c:strCache>
            </c:strRef>
          </c:cat>
          <c:val>
            <c:numRef>
              <c:f>'Summary tables'!$AP$101:$AR$101</c:f>
              <c:numCache>
                <c:formatCode>#,##0</c:formatCode>
                <c:ptCount val="3"/>
                <c:pt idx="0">
                  <c:v>941873</c:v>
                </c:pt>
                <c:pt idx="1">
                  <c:v>111511</c:v>
                </c:pt>
                <c:pt idx="2">
                  <c:v>1822364</c:v>
                </c:pt>
              </c:numCache>
            </c:numRef>
          </c:val>
          <c:extLst>
            <c:ext xmlns:c16="http://schemas.microsoft.com/office/drawing/2014/chart" uri="{C3380CC4-5D6E-409C-BE32-E72D297353CC}">
              <c16:uniqueId val="{00000000-9F8A-3549-BE9E-FFD41432B66E}"/>
            </c:ext>
          </c:extLst>
        </c:ser>
        <c:ser>
          <c:idx val="1"/>
          <c:order val="1"/>
          <c:tx>
            <c:strRef>
              <c:f>'Summary tables'!$AO$102</c:f>
              <c:strCache>
                <c:ptCount val="1"/>
                <c:pt idx="0">
                  <c:v>Casual</c:v>
                </c:pt>
              </c:strCache>
            </c:strRef>
          </c:tx>
          <c:spPr>
            <a:solidFill>
              <a:schemeClr val="accent2"/>
            </a:solidFill>
            <a:ln>
              <a:noFill/>
            </a:ln>
            <a:effectLst/>
          </c:spPr>
          <c:invertIfNegative val="0"/>
          <c:cat>
            <c:strRef>
              <c:f>'Summary tables'!$AP$100:$AR$100</c:f>
              <c:strCache>
                <c:ptCount val="3"/>
                <c:pt idx="0">
                  <c:v>Electric</c:v>
                </c:pt>
                <c:pt idx="1">
                  <c:v>Classic</c:v>
                </c:pt>
                <c:pt idx="2">
                  <c:v>Docked</c:v>
                </c:pt>
              </c:strCache>
            </c:strRef>
          </c:cat>
          <c:val>
            <c:numRef>
              <c:f>'Summary tables'!$AP$102:$AR$102</c:f>
              <c:numCache>
                <c:formatCode>#,##0</c:formatCode>
                <c:ptCount val="3"/>
                <c:pt idx="0">
                  <c:v>880868</c:v>
                </c:pt>
                <c:pt idx="1">
                  <c:v>348195</c:v>
                </c:pt>
                <c:pt idx="2">
                  <c:v>1217459</c:v>
                </c:pt>
              </c:numCache>
            </c:numRef>
          </c:val>
          <c:extLst>
            <c:ext xmlns:c16="http://schemas.microsoft.com/office/drawing/2014/chart" uri="{C3380CC4-5D6E-409C-BE32-E72D297353CC}">
              <c16:uniqueId val="{00000001-9F8A-3549-BE9E-FFD41432B66E}"/>
            </c:ext>
          </c:extLst>
        </c:ser>
        <c:dLbls>
          <c:showLegendKey val="0"/>
          <c:showVal val="0"/>
          <c:showCatName val="0"/>
          <c:showSerName val="0"/>
          <c:showPercent val="0"/>
          <c:showBubbleSize val="0"/>
        </c:dLbls>
        <c:gapWidth val="182"/>
        <c:axId val="1581279712"/>
        <c:axId val="2048721312"/>
      </c:barChart>
      <c:catAx>
        <c:axId val="158127971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8721312"/>
        <c:crosses val="autoZero"/>
        <c:auto val="1"/>
        <c:lblAlgn val="ctr"/>
        <c:lblOffset val="100"/>
        <c:noMultiLvlLbl val="0"/>
      </c:catAx>
      <c:valAx>
        <c:axId val="2048721312"/>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812797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5">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A60E9F-7430-664B-93E2-654401AA3F3A}" type="datetimeFigureOut">
              <a:rPr lang="en-US" smtClean="0"/>
              <a:t>12/7/21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1BF423-536B-F347-B4DC-80E14EC1CE90}" type="slidenum">
              <a:rPr lang="en-US" smtClean="0"/>
              <a:t>‹#›</a:t>
            </a:fld>
            <a:endParaRPr lang="en-US"/>
          </a:p>
        </p:txBody>
      </p:sp>
    </p:spTree>
    <p:extLst>
      <p:ext uri="{BB962C8B-B14F-4D97-AF65-F5344CB8AC3E}">
        <p14:creationId xmlns:p14="http://schemas.microsoft.com/office/powerpoint/2010/main" val="26534723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1BF423-536B-F347-B4DC-80E14EC1CE90}" type="slidenum">
              <a:rPr lang="en-US" smtClean="0"/>
              <a:t>4</a:t>
            </a:fld>
            <a:endParaRPr lang="en-US"/>
          </a:p>
        </p:txBody>
      </p:sp>
    </p:spTree>
    <p:extLst>
      <p:ext uri="{BB962C8B-B14F-4D97-AF65-F5344CB8AC3E}">
        <p14:creationId xmlns:p14="http://schemas.microsoft.com/office/powerpoint/2010/main" val="2687084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1BF423-536B-F347-B4DC-80E14EC1CE90}" type="slidenum">
              <a:rPr lang="en-US" smtClean="0"/>
              <a:t>5</a:t>
            </a:fld>
            <a:endParaRPr lang="en-US"/>
          </a:p>
        </p:txBody>
      </p:sp>
    </p:spTree>
    <p:extLst>
      <p:ext uri="{BB962C8B-B14F-4D97-AF65-F5344CB8AC3E}">
        <p14:creationId xmlns:p14="http://schemas.microsoft.com/office/powerpoint/2010/main" val="10977374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1BF423-536B-F347-B4DC-80E14EC1CE90}" type="slidenum">
              <a:rPr lang="en-US" smtClean="0"/>
              <a:t>7</a:t>
            </a:fld>
            <a:endParaRPr lang="en-US"/>
          </a:p>
        </p:txBody>
      </p:sp>
    </p:spTree>
    <p:extLst>
      <p:ext uri="{BB962C8B-B14F-4D97-AF65-F5344CB8AC3E}">
        <p14:creationId xmlns:p14="http://schemas.microsoft.com/office/powerpoint/2010/main" val="1182949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1BF423-536B-F347-B4DC-80E14EC1CE90}" type="slidenum">
              <a:rPr lang="en-US" smtClean="0"/>
              <a:t>8</a:t>
            </a:fld>
            <a:endParaRPr lang="en-US"/>
          </a:p>
        </p:txBody>
      </p:sp>
    </p:spTree>
    <p:extLst>
      <p:ext uri="{BB962C8B-B14F-4D97-AF65-F5344CB8AC3E}">
        <p14:creationId xmlns:p14="http://schemas.microsoft.com/office/powerpoint/2010/main" val="7712139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DC56B522-4B39-6240-AB58-4ED60B4D2D88}" type="datetimeFigureOut">
              <a:rPr lang="en-US" smtClean="0"/>
              <a:t>12/7/21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1F5FB4-E0C5-FC48-800A-93750419C1D8}" type="slidenum">
              <a:rPr lang="en-US" smtClean="0"/>
              <a:t>‹#›</a:t>
            </a:fld>
            <a:endParaRPr lang="en-US"/>
          </a:p>
        </p:txBody>
      </p:sp>
    </p:spTree>
    <p:extLst>
      <p:ext uri="{BB962C8B-B14F-4D97-AF65-F5344CB8AC3E}">
        <p14:creationId xmlns:p14="http://schemas.microsoft.com/office/powerpoint/2010/main" val="169968823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C56B522-4B39-6240-AB58-4ED60B4D2D88}" type="datetimeFigureOut">
              <a:rPr lang="en-US" smtClean="0"/>
              <a:t>12/7/21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1F5FB4-E0C5-FC48-800A-93750419C1D8}" type="slidenum">
              <a:rPr lang="en-US" smtClean="0"/>
              <a:t>‹#›</a:t>
            </a:fld>
            <a:endParaRPr lang="en-US"/>
          </a:p>
        </p:txBody>
      </p:sp>
    </p:spTree>
    <p:extLst>
      <p:ext uri="{BB962C8B-B14F-4D97-AF65-F5344CB8AC3E}">
        <p14:creationId xmlns:p14="http://schemas.microsoft.com/office/powerpoint/2010/main" val="2089780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C56B522-4B39-6240-AB58-4ED60B4D2D88}" type="datetimeFigureOut">
              <a:rPr lang="en-US" smtClean="0"/>
              <a:t>12/7/21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1F5FB4-E0C5-FC48-800A-93750419C1D8}" type="slidenum">
              <a:rPr lang="en-US" smtClean="0"/>
              <a:t>‹#›</a:t>
            </a:fld>
            <a:endParaRPr lang="en-US"/>
          </a:p>
        </p:txBody>
      </p:sp>
    </p:spTree>
    <p:extLst>
      <p:ext uri="{BB962C8B-B14F-4D97-AF65-F5344CB8AC3E}">
        <p14:creationId xmlns:p14="http://schemas.microsoft.com/office/powerpoint/2010/main" val="3047077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DC56B522-4B39-6240-AB58-4ED60B4D2D88}" type="datetimeFigureOut">
              <a:rPr lang="en-US" smtClean="0"/>
              <a:t>12/7/21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1F5FB4-E0C5-FC48-800A-93750419C1D8}" type="slidenum">
              <a:rPr lang="en-US" smtClean="0"/>
              <a:t>‹#›</a:t>
            </a:fld>
            <a:endParaRPr lang="en-US"/>
          </a:p>
        </p:txBody>
      </p:sp>
    </p:spTree>
    <p:extLst>
      <p:ext uri="{BB962C8B-B14F-4D97-AF65-F5344CB8AC3E}">
        <p14:creationId xmlns:p14="http://schemas.microsoft.com/office/powerpoint/2010/main" val="3115855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DC56B522-4B39-6240-AB58-4ED60B4D2D88}" type="datetimeFigureOut">
              <a:rPr lang="en-US" smtClean="0"/>
              <a:t>12/7/21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1F5FB4-E0C5-FC48-800A-93750419C1D8}" type="slidenum">
              <a:rPr lang="en-US" smtClean="0"/>
              <a:t>‹#›</a:t>
            </a:fld>
            <a:endParaRPr lang="en-US"/>
          </a:p>
        </p:txBody>
      </p:sp>
    </p:spTree>
    <p:extLst>
      <p:ext uri="{BB962C8B-B14F-4D97-AF65-F5344CB8AC3E}">
        <p14:creationId xmlns:p14="http://schemas.microsoft.com/office/powerpoint/2010/main" val="125210929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DC56B522-4B39-6240-AB58-4ED60B4D2D88}" type="datetimeFigureOut">
              <a:rPr lang="en-US" smtClean="0"/>
              <a:t>12/7/21</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551F5FB4-E0C5-FC48-800A-93750419C1D8}" type="slidenum">
              <a:rPr lang="en-US" smtClean="0"/>
              <a:t>‹#›</a:t>
            </a:fld>
            <a:endParaRPr lang="en-US"/>
          </a:p>
        </p:txBody>
      </p:sp>
    </p:spTree>
    <p:extLst>
      <p:ext uri="{BB962C8B-B14F-4D97-AF65-F5344CB8AC3E}">
        <p14:creationId xmlns:p14="http://schemas.microsoft.com/office/powerpoint/2010/main" val="379089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7" name="Date Placeholder 6"/>
          <p:cNvSpPr>
            <a:spLocks noGrp="1"/>
          </p:cNvSpPr>
          <p:nvPr>
            <p:ph type="dt" sz="half" idx="10"/>
          </p:nvPr>
        </p:nvSpPr>
        <p:spPr/>
        <p:txBody>
          <a:bodyPr/>
          <a:lstStyle/>
          <a:p>
            <a:fld id="{DC56B522-4B39-6240-AB58-4ED60B4D2D88}" type="datetimeFigureOut">
              <a:rPr lang="en-US" smtClean="0"/>
              <a:t>12/7/21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1F5FB4-E0C5-FC48-800A-93750419C1D8}" type="slidenum">
              <a:rPr lang="en-US" smtClean="0"/>
              <a:t>‹#›</a:t>
            </a:fld>
            <a:endParaRPr lang="en-US"/>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3518029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DC56B522-4B39-6240-AB58-4ED60B4D2D88}" type="datetimeFigureOut">
              <a:rPr lang="en-US" smtClean="0"/>
              <a:t>12/7/21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1F5FB4-E0C5-FC48-800A-93750419C1D8}" type="slidenum">
              <a:rPr lang="en-US" smtClean="0"/>
              <a:t>‹#›</a:t>
            </a:fld>
            <a:endParaRPr lang="en-US"/>
          </a:p>
        </p:txBody>
      </p:sp>
    </p:spTree>
    <p:extLst>
      <p:ext uri="{BB962C8B-B14F-4D97-AF65-F5344CB8AC3E}">
        <p14:creationId xmlns:p14="http://schemas.microsoft.com/office/powerpoint/2010/main" val="510542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56B522-4B39-6240-AB58-4ED60B4D2D88}" type="datetimeFigureOut">
              <a:rPr lang="en-US" smtClean="0"/>
              <a:t>12/7/21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1F5FB4-E0C5-FC48-800A-93750419C1D8}" type="slidenum">
              <a:rPr lang="en-US" smtClean="0"/>
              <a:t>‹#›</a:t>
            </a:fld>
            <a:endParaRPr lang="en-US"/>
          </a:p>
        </p:txBody>
      </p:sp>
    </p:spTree>
    <p:extLst>
      <p:ext uri="{BB962C8B-B14F-4D97-AF65-F5344CB8AC3E}">
        <p14:creationId xmlns:p14="http://schemas.microsoft.com/office/powerpoint/2010/main" val="1797339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9" name="Date Placeholder 8"/>
          <p:cNvSpPr>
            <a:spLocks noGrp="1"/>
          </p:cNvSpPr>
          <p:nvPr>
            <p:ph type="dt" sz="half" idx="10"/>
          </p:nvPr>
        </p:nvSpPr>
        <p:spPr/>
        <p:txBody>
          <a:bodyPr/>
          <a:lstStyle/>
          <a:p>
            <a:fld id="{DC56B522-4B39-6240-AB58-4ED60B4D2D88}" type="datetimeFigureOut">
              <a:rPr lang="en-US" smtClean="0"/>
              <a:t>12/7/21</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551F5FB4-E0C5-FC48-800A-93750419C1D8}" type="slidenum">
              <a:rPr lang="en-US" smtClean="0"/>
              <a:t>‹#›</a:t>
            </a:fld>
            <a:endParaRPr lang="en-US"/>
          </a:p>
        </p:txBody>
      </p:sp>
    </p:spTree>
    <p:extLst>
      <p:ext uri="{BB962C8B-B14F-4D97-AF65-F5344CB8AC3E}">
        <p14:creationId xmlns:p14="http://schemas.microsoft.com/office/powerpoint/2010/main" val="3529805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DC56B522-4B39-6240-AB58-4ED60B4D2D88}" type="datetimeFigureOut">
              <a:rPr lang="en-US" smtClean="0"/>
              <a:t>12/7/21</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551F5FB4-E0C5-FC48-800A-93750419C1D8}" type="slidenum">
              <a:rPr lang="en-US" smtClean="0"/>
              <a:t>‹#›</a:t>
            </a:fld>
            <a:endParaRPr lang="en-US"/>
          </a:p>
        </p:txBody>
      </p:sp>
    </p:spTree>
    <p:extLst>
      <p:ext uri="{BB962C8B-B14F-4D97-AF65-F5344CB8AC3E}">
        <p14:creationId xmlns:p14="http://schemas.microsoft.com/office/powerpoint/2010/main" val="3775273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DC56B522-4B39-6240-AB58-4ED60B4D2D88}" type="datetimeFigureOut">
              <a:rPr lang="en-US" smtClean="0"/>
              <a:t>12/7/21</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551F5FB4-E0C5-FC48-800A-93750419C1D8}" type="slidenum">
              <a:rPr lang="en-US" smtClean="0"/>
              <a:t>‹#›</a:t>
            </a:fld>
            <a:endParaRPr lang="en-US"/>
          </a:p>
        </p:txBody>
      </p:sp>
    </p:spTree>
    <p:extLst>
      <p:ext uri="{BB962C8B-B14F-4D97-AF65-F5344CB8AC3E}">
        <p14:creationId xmlns:p14="http://schemas.microsoft.com/office/powerpoint/2010/main" val="1258635262"/>
      </p:ext>
    </p:extLst>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chart" Target="../charts/chart2.xml"/></Relationships>
</file>

<file path=ppt/slides/_rels/slide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013EE-93A5-504D-A228-B7B3926E0169}"/>
              </a:ext>
            </a:extLst>
          </p:cNvPr>
          <p:cNvSpPr>
            <a:spLocks noGrp="1"/>
          </p:cNvSpPr>
          <p:nvPr>
            <p:ph type="ctrTitle"/>
          </p:nvPr>
        </p:nvSpPr>
        <p:spPr/>
        <p:txBody>
          <a:bodyPr>
            <a:normAutofit fontScale="90000"/>
          </a:bodyPr>
          <a:lstStyle/>
          <a:p>
            <a:r>
              <a:rPr lang="en-US" dirty="0"/>
              <a:t>Case Study: How Does a Bike-Share Navigate Speedy Success?</a:t>
            </a:r>
          </a:p>
        </p:txBody>
      </p:sp>
      <p:sp>
        <p:nvSpPr>
          <p:cNvPr id="3" name="Subtitle 2">
            <a:extLst>
              <a:ext uri="{FF2B5EF4-FFF2-40B4-BE49-F238E27FC236}">
                <a16:creationId xmlns:a16="http://schemas.microsoft.com/office/drawing/2014/main" id="{A21890BF-B2EE-3249-A821-8BA1D592719C}"/>
              </a:ext>
            </a:extLst>
          </p:cNvPr>
          <p:cNvSpPr>
            <a:spLocks noGrp="1"/>
          </p:cNvSpPr>
          <p:nvPr>
            <p:ph type="subTitle" idx="1"/>
          </p:nvPr>
        </p:nvSpPr>
        <p:spPr/>
        <p:txBody>
          <a:bodyPr/>
          <a:lstStyle/>
          <a:p>
            <a:r>
              <a:rPr lang="en-US" dirty="0"/>
              <a:t>Akshay Mistry</a:t>
            </a:r>
          </a:p>
        </p:txBody>
      </p:sp>
    </p:spTree>
    <p:extLst>
      <p:ext uri="{BB962C8B-B14F-4D97-AF65-F5344CB8AC3E}">
        <p14:creationId xmlns:p14="http://schemas.microsoft.com/office/powerpoint/2010/main" val="944641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E8FE0-CF59-4747-8375-31B1AA32D78B}"/>
              </a:ext>
            </a:extLst>
          </p:cNvPr>
          <p:cNvSpPr>
            <a:spLocks noGrp="1"/>
          </p:cNvSpPr>
          <p:nvPr>
            <p:ph type="title"/>
          </p:nvPr>
        </p:nvSpPr>
        <p:spPr/>
        <p:txBody>
          <a:bodyPr/>
          <a:lstStyle/>
          <a:p>
            <a:r>
              <a:rPr lang="en-US" dirty="0"/>
              <a:t>Appendix</a:t>
            </a:r>
          </a:p>
        </p:txBody>
      </p:sp>
      <p:sp>
        <p:nvSpPr>
          <p:cNvPr id="3" name="Content Placeholder 2">
            <a:extLst>
              <a:ext uri="{FF2B5EF4-FFF2-40B4-BE49-F238E27FC236}">
                <a16:creationId xmlns:a16="http://schemas.microsoft.com/office/drawing/2014/main" id="{111E88BC-A7AF-4E40-87EE-CF0D56D72869}"/>
              </a:ext>
            </a:extLst>
          </p:cNvPr>
          <p:cNvSpPr>
            <a:spLocks noGrp="1"/>
          </p:cNvSpPr>
          <p:nvPr>
            <p:ph idx="1"/>
          </p:nvPr>
        </p:nvSpPr>
        <p:spPr/>
        <p:txBody>
          <a:bodyPr/>
          <a:lstStyle/>
          <a:p>
            <a:pPr marL="0" indent="0">
              <a:buNone/>
            </a:pPr>
            <a:r>
              <a:rPr lang="en-US" b="1" dirty="0"/>
              <a:t>The data analysis process was carried out using the following steps:</a:t>
            </a:r>
          </a:p>
          <a:p>
            <a:pPr marL="342900" indent="-342900">
              <a:buFont typeface="+mj-lt"/>
              <a:buAutoNum type="arabicPeriod"/>
            </a:pPr>
            <a:r>
              <a:rPr lang="en-US" dirty="0"/>
              <a:t>Datasets for the past 12 months were downloaded from the Motivate International Inc public dataset</a:t>
            </a:r>
          </a:p>
          <a:p>
            <a:pPr marL="342900" indent="-342900">
              <a:buFont typeface="+mj-lt"/>
              <a:buAutoNum type="arabicPeriod"/>
            </a:pPr>
            <a:r>
              <a:rPr lang="en-US" dirty="0"/>
              <a:t>Data was cleaned in excel</a:t>
            </a:r>
          </a:p>
          <a:p>
            <a:pPr marL="342900" indent="-342900">
              <a:buFont typeface="+mj-lt"/>
              <a:buAutoNum type="arabicPeriod"/>
            </a:pPr>
            <a:r>
              <a:rPr lang="en-US" dirty="0"/>
              <a:t>Pivot tables used to calculate trends, averages and totals</a:t>
            </a:r>
          </a:p>
          <a:p>
            <a:pPr marL="342900" indent="-342900">
              <a:buFont typeface="+mj-lt"/>
              <a:buAutoNum type="arabicPeriod"/>
            </a:pPr>
            <a:r>
              <a:rPr lang="en-US" dirty="0"/>
              <a:t>Summary tables created by collating information from all pivot tables</a:t>
            </a:r>
          </a:p>
          <a:p>
            <a:pPr marL="342900" indent="-342900">
              <a:buFont typeface="+mj-lt"/>
              <a:buAutoNum type="arabicPeriod"/>
            </a:pPr>
            <a:r>
              <a:rPr lang="en-US" dirty="0"/>
              <a:t>Visualisations created on excel</a:t>
            </a:r>
          </a:p>
        </p:txBody>
      </p:sp>
    </p:spTree>
    <p:extLst>
      <p:ext uri="{BB962C8B-B14F-4D97-AF65-F5344CB8AC3E}">
        <p14:creationId xmlns:p14="http://schemas.microsoft.com/office/powerpoint/2010/main" val="3282543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72F4F-0C54-2144-B473-6334494156AF}"/>
              </a:ext>
            </a:extLst>
          </p:cNvPr>
          <p:cNvSpPr>
            <a:spLocks noGrp="1"/>
          </p:cNvSpPr>
          <p:nvPr>
            <p:ph type="title"/>
          </p:nvPr>
        </p:nvSpPr>
        <p:spPr/>
        <p:txBody>
          <a:bodyPr/>
          <a:lstStyle/>
          <a:p>
            <a:r>
              <a:rPr lang="en-US" dirty="0"/>
              <a:t>Appendix</a:t>
            </a:r>
          </a:p>
        </p:txBody>
      </p:sp>
      <p:sp>
        <p:nvSpPr>
          <p:cNvPr id="3" name="Content Placeholder 2">
            <a:extLst>
              <a:ext uri="{FF2B5EF4-FFF2-40B4-BE49-F238E27FC236}">
                <a16:creationId xmlns:a16="http://schemas.microsoft.com/office/drawing/2014/main" id="{64776296-B801-2540-A6B8-D49E21F5A4BD}"/>
              </a:ext>
            </a:extLst>
          </p:cNvPr>
          <p:cNvSpPr>
            <a:spLocks noGrp="1"/>
          </p:cNvSpPr>
          <p:nvPr>
            <p:ph idx="1"/>
          </p:nvPr>
        </p:nvSpPr>
        <p:spPr/>
        <p:txBody>
          <a:bodyPr/>
          <a:lstStyle/>
          <a:p>
            <a:r>
              <a:rPr lang="en-US" dirty="0"/>
              <a:t>Below is an example of a data cleaning log for data from July 2021 dataset</a:t>
            </a:r>
          </a:p>
          <a:p>
            <a:pPr marL="0" indent="0">
              <a:buNone/>
            </a:pPr>
            <a:endParaRPr lang="en-US" dirty="0"/>
          </a:p>
          <a:p>
            <a:endParaRPr lang="en-US" dirty="0"/>
          </a:p>
          <a:p>
            <a:endParaRPr lang="en-US" dirty="0"/>
          </a:p>
          <a:p>
            <a:endParaRPr lang="en-US" dirty="0"/>
          </a:p>
          <a:p>
            <a:endParaRPr lang="en-US" dirty="0"/>
          </a:p>
          <a:p>
            <a:pPr marL="0" indent="0">
              <a:buNone/>
            </a:pPr>
            <a:endParaRPr lang="en-US" dirty="0"/>
          </a:p>
        </p:txBody>
      </p:sp>
      <p:pic>
        <p:nvPicPr>
          <p:cNvPr id="5" name="Picture 4">
            <a:extLst>
              <a:ext uri="{FF2B5EF4-FFF2-40B4-BE49-F238E27FC236}">
                <a16:creationId xmlns:a16="http://schemas.microsoft.com/office/drawing/2014/main" id="{9E5D2D1E-FDFF-9349-BA5A-200F14B04B11}"/>
              </a:ext>
            </a:extLst>
          </p:cNvPr>
          <p:cNvPicPr>
            <a:picLocks noChangeAspect="1"/>
          </p:cNvPicPr>
          <p:nvPr/>
        </p:nvPicPr>
        <p:blipFill>
          <a:blip r:embed="rId2"/>
          <a:stretch>
            <a:fillRect/>
          </a:stretch>
        </p:blipFill>
        <p:spPr>
          <a:xfrm>
            <a:off x="2231136" y="3020107"/>
            <a:ext cx="7835900" cy="1536700"/>
          </a:xfrm>
          <a:prstGeom prst="rect">
            <a:avLst/>
          </a:prstGeom>
        </p:spPr>
      </p:pic>
    </p:spTree>
    <p:extLst>
      <p:ext uri="{BB962C8B-B14F-4D97-AF65-F5344CB8AC3E}">
        <p14:creationId xmlns:p14="http://schemas.microsoft.com/office/powerpoint/2010/main" val="2687639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9D663-D178-FF44-AEB5-28223A226711}"/>
              </a:ext>
            </a:extLst>
          </p:cNvPr>
          <p:cNvSpPr>
            <a:spLocks noGrp="1"/>
          </p:cNvSpPr>
          <p:nvPr>
            <p:ph type="title"/>
          </p:nvPr>
        </p:nvSpPr>
        <p:spPr/>
        <p:txBody>
          <a:bodyPr/>
          <a:lstStyle/>
          <a:p>
            <a:r>
              <a:rPr lang="en-US" dirty="0"/>
              <a:t>Scenario</a:t>
            </a:r>
          </a:p>
        </p:txBody>
      </p:sp>
      <p:sp>
        <p:nvSpPr>
          <p:cNvPr id="3" name="Content Placeholder 2">
            <a:extLst>
              <a:ext uri="{FF2B5EF4-FFF2-40B4-BE49-F238E27FC236}">
                <a16:creationId xmlns:a16="http://schemas.microsoft.com/office/drawing/2014/main" id="{7379354A-6FFA-B84B-826A-3D327DE645D4}"/>
              </a:ext>
            </a:extLst>
          </p:cNvPr>
          <p:cNvSpPr>
            <a:spLocks noGrp="1"/>
          </p:cNvSpPr>
          <p:nvPr>
            <p:ph idx="1"/>
          </p:nvPr>
        </p:nvSpPr>
        <p:spPr/>
        <p:txBody>
          <a:bodyPr/>
          <a:lstStyle/>
          <a:p>
            <a:r>
              <a:rPr lang="en-US" dirty="0"/>
              <a:t>Cyclistic, a bike-share company, believes the future of the company’s success depends on maximizing the number of annual memberships</a:t>
            </a:r>
          </a:p>
          <a:p>
            <a:r>
              <a:rPr lang="en-US" dirty="0"/>
              <a:t>Customers purchasing single-ride or full-day passes are considered casual riders</a:t>
            </a:r>
          </a:p>
          <a:p>
            <a:r>
              <a:rPr lang="en-US" dirty="0"/>
              <a:t>Director of marketing believes the key to future growth is by converting casual riders into members</a:t>
            </a:r>
          </a:p>
          <a:p>
            <a:r>
              <a:rPr lang="en-US" b="1" dirty="0"/>
              <a:t>Goal is to understand how casual riders and annual members use Cyclistic bikes differently</a:t>
            </a:r>
          </a:p>
          <a:p>
            <a:endParaRPr lang="en-US" dirty="0"/>
          </a:p>
        </p:txBody>
      </p:sp>
    </p:spTree>
    <p:extLst>
      <p:ext uri="{BB962C8B-B14F-4D97-AF65-F5344CB8AC3E}">
        <p14:creationId xmlns:p14="http://schemas.microsoft.com/office/powerpoint/2010/main" val="1125900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2F4F1-5EE7-FD41-980A-49A8A0A4F967}"/>
              </a:ext>
            </a:extLst>
          </p:cNvPr>
          <p:cNvSpPr>
            <a:spLocks noGrp="1"/>
          </p:cNvSpPr>
          <p:nvPr>
            <p:ph type="title"/>
          </p:nvPr>
        </p:nvSpPr>
        <p:spPr/>
        <p:txBody>
          <a:bodyPr/>
          <a:lstStyle/>
          <a:p>
            <a:r>
              <a:rPr lang="en-US" dirty="0"/>
              <a:t>Key information</a:t>
            </a:r>
          </a:p>
        </p:txBody>
      </p:sp>
      <p:sp>
        <p:nvSpPr>
          <p:cNvPr id="3" name="Content Placeholder 2">
            <a:extLst>
              <a:ext uri="{FF2B5EF4-FFF2-40B4-BE49-F238E27FC236}">
                <a16:creationId xmlns:a16="http://schemas.microsoft.com/office/drawing/2014/main" id="{DAFC145E-A031-E84B-A333-64ADF186E9BF}"/>
              </a:ext>
            </a:extLst>
          </p:cNvPr>
          <p:cNvSpPr>
            <a:spLocks noGrp="1"/>
          </p:cNvSpPr>
          <p:nvPr>
            <p:ph idx="1"/>
          </p:nvPr>
        </p:nvSpPr>
        <p:spPr/>
        <p:txBody>
          <a:bodyPr/>
          <a:lstStyle/>
          <a:p>
            <a:r>
              <a:rPr lang="en-US" dirty="0"/>
              <a:t>Using data gathered between Nov 2020 – Oct 2021</a:t>
            </a:r>
          </a:p>
          <a:p>
            <a:r>
              <a:rPr lang="en-US" dirty="0"/>
              <a:t>Cyclistic is a fictional company used for the purpose of this case study. Datasets have been made available by Motivate International Inc. </a:t>
            </a:r>
          </a:p>
          <a:p>
            <a:r>
              <a:rPr lang="en-US" dirty="0"/>
              <a:t>Data was cleaned with the assumption that a journey can not last less than 30 seconds, or more than 24 hours</a:t>
            </a:r>
          </a:p>
          <a:p>
            <a:endParaRPr lang="en-US" dirty="0"/>
          </a:p>
          <a:p>
            <a:endParaRPr lang="en-US" dirty="0"/>
          </a:p>
          <a:p>
            <a:endParaRPr lang="en-US" dirty="0"/>
          </a:p>
        </p:txBody>
      </p:sp>
    </p:spTree>
    <p:extLst>
      <p:ext uri="{BB962C8B-B14F-4D97-AF65-F5344CB8AC3E}">
        <p14:creationId xmlns:p14="http://schemas.microsoft.com/office/powerpoint/2010/main" val="4244493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8A3F233-140D-DB4A-8FBB-D4BAA0077417}"/>
              </a:ext>
            </a:extLst>
          </p:cNvPr>
          <p:cNvSpPr>
            <a:spLocks noGrp="1"/>
          </p:cNvSpPr>
          <p:nvPr>
            <p:ph type="title"/>
          </p:nvPr>
        </p:nvSpPr>
        <p:spPr/>
        <p:txBody>
          <a:bodyPr/>
          <a:lstStyle/>
          <a:p>
            <a:r>
              <a:rPr lang="en-US" dirty="0"/>
              <a:t>Weekly usage</a:t>
            </a:r>
          </a:p>
        </p:txBody>
      </p:sp>
      <p:graphicFrame>
        <p:nvGraphicFramePr>
          <p:cNvPr id="13" name="Content Placeholder 12">
            <a:extLst>
              <a:ext uri="{FF2B5EF4-FFF2-40B4-BE49-F238E27FC236}">
                <a16:creationId xmlns:a16="http://schemas.microsoft.com/office/drawing/2014/main" id="{05AEC58D-FE26-D349-A14C-612378A1A3A5}"/>
              </a:ext>
            </a:extLst>
          </p:cNvPr>
          <p:cNvGraphicFramePr>
            <a:graphicFrameLocks noGrp="1"/>
          </p:cNvGraphicFramePr>
          <p:nvPr>
            <p:ph sz="half" idx="1"/>
            <p:extLst>
              <p:ext uri="{D42A27DB-BD31-4B8C-83A1-F6EECF244321}">
                <p14:modId xmlns:p14="http://schemas.microsoft.com/office/powerpoint/2010/main" val="78262146"/>
              </p:ext>
            </p:extLst>
          </p:nvPr>
        </p:nvGraphicFramePr>
        <p:xfrm>
          <a:off x="1135452" y="2413459"/>
          <a:ext cx="3647635" cy="338461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7" name="Chart 16">
            <a:extLst>
              <a:ext uri="{FF2B5EF4-FFF2-40B4-BE49-F238E27FC236}">
                <a16:creationId xmlns:a16="http://schemas.microsoft.com/office/drawing/2014/main" id="{E9029DAF-E47B-C242-A638-857CE0864892}"/>
              </a:ext>
            </a:extLst>
          </p:cNvPr>
          <p:cNvGraphicFramePr>
            <a:graphicFrameLocks/>
          </p:cNvGraphicFramePr>
          <p:nvPr>
            <p:extLst>
              <p:ext uri="{D42A27DB-BD31-4B8C-83A1-F6EECF244321}">
                <p14:modId xmlns:p14="http://schemas.microsoft.com/office/powerpoint/2010/main" val="3368237011"/>
              </p:ext>
            </p:extLst>
          </p:nvPr>
        </p:nvGraphicFramePr>
        <p:xfrm>
          <a:off x="5066645" y="2413459"/>
          <a:ext cx="5832886" cy="3384618"/>
        </p:xfrm>
        <a:graphic>
          <a:graphicData uri="http://schemas.openxmlformats.org/drawingml/2006/chart">
            <c:chart xmlns:c="http://schemas.openxmlformats.org/drawingml/2006/chart" xmlns:r="http://schemas.openxmlformats.org/officeDocument/2006/relationships" r:id="rId4"/>
          </a:graphicData>
        </a:graphic>
      </p:graphicFrame>
      <p:sp>
        <p:nvSpPr>
          <p:cNvPr id="18" name="TextBox 17">
            <a:extLst>
              <a:ext uri="{FF2B5EF4-FFF2-40B4-BE49-F238E27FC236}">
                <a16:creationId xmlns:a16="http://schemas.microsoft.com/office/drawing/2014/main" id="{79D1FFE8-3542-6443-B6C2-52A2D60C10FB}"/>
              </a:ext>
            </a:extLst>
          </p:cNvPr>
          <p:cNvSpPr txBox="1"/>
          <p:nvPr/>
        </p:nvSpPr>
        <p:spPr>
          <a:xfrm>
            <a:off x="834015" y="5727481"/>
            <a:ext cx="10523969" cy="646331"/>
          </a:xfrm>
          <a:prstGeom prst="rect">
            <a:avLst/>
          </a:prstGeom>
          <a:noFill/>
        </p:spPr>
        <p:txBody>
          <a:bodyPr wrap="square" rtlCol="0">
            <a:spAutoFit/>
          </a:bodyPr>
          <a:lstStyle/>
          <a:p>
            <a:r>
              <a:rPr lang="en-US" dirty="0"/>
              <a:t>Over half of Cyclistic users are members. The data suggests members use bikes to commute on the weekdays, while casual riders prefer cycling on the weekends.</a:t>
            </a:r>
          </a:p>
        </p:txBody>
      </p:sp>
      <p:cxnSp>
        <p:nvCxnSpPr>
          <p:cNvPr id="20" name="Straight Arrow Connector 19">
            <a:extLst>
              <a:ext uri="{FF2B5EF4-FFF2-40B4-BE49-F238E27FC236}">
                <a16:creationId xmlns:a16="http://schemas.microsoft.com/office/drawing/2014/main" id="{222AA171-6EFF-6346-93A1-6643A3817F30}"/>
              </a:ext>
            </a:extLst>
          </p:cNvPr>
          <p:cNvCxnSpPr>
            <a:cxnSpLocks/>
          </p:cNvCxnSpPr>
          <p:nvPr/>
        </p:nvCxnSpPr>
        <p:spPr>
          <a:xfrm flipH="1">
            <a:off x="9725891" y="2540000"/>
            <a:ext cx="878225" cy="483829"/>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00E0E2F-0BEC-7244-AAAC-660D6A332C89}"/>
              </a:ext>
            </a:extLst>
          </p:cNvPr>
          <p:cNvSpPr txBox="1"/>
          <p:nvPr/>
        </p:nvSpPr>
        <p:spPr>
          <a:xfrm>
            <a:off x="10604116" y="2187601"/>
            <a:ext cx="1286933" cy="692497"/>
          </a:xfrm>
          <a:prstGeom prst="rect">
            <a:avLst/>
          </a:prstGeom>
          <a:noFill/>
        </p:spPr>
        <p:txBody>
          <a:bodyPr wrap="square" rtlCol="0">
            <a:spAutoFit/>
          </a:bodyPr>
          <a:lstStyle/>
          <a:p>
            <a:r>
              <a:rPr lang="en-US" sz="1300" dirty="0"/>
              <a:t>108% increase from Tuesday low</a:t>
            </a:r>
          </a:p>
        </p:txBody>
      </p:sp>
      <p:cxnSp>
        <p:nvCxnSpPr>
          <p:cNvPr id="23" name="Straight Arrow Connector 22">
            <a:extLst>
              <a:ext uri="{FF2B5EF4-FFF2-40B4-BE49-F238E27FC236}">
                <a16:creationId xmlns:a16="http://schemas.microsoft.com/office/drawing/2014/main" id="{4AF24E9A-ACA4-A34D-8026-88B0D04ABB6C}"/>
              </a:ext>
            </a:extLst>
          </p:cNvPr>
          <p:cNvCxnSpPr>
            <a:cxnSpLocks/>
            <a:stCxn id="24" idx="1"/>
          </p:cNvCxnSpPr>
          <p:nvPr/>
        </p:nvCxnSpPr>
        <p:spPr>
          <a:xfrm flipH="1" flipV="1">
            <a:off x="10437093" y="3834173"/>
            <a:ext cx="383538" cy="589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496DB42E-DC77-A643-BD9B-00D6B6A17117}"/>
              </a:ext>
            </a:extLst>
          </p:cNvPr>
          <p:cNvSpPr txBox="1"/>
          <p:nvPr/>
        </p:nvSpPr>
        <p:spPr>
          <a:xfrm>
            <a:off x="10820631" y="4077152"/>
            <a:ext cx="1352897" cy="692497"/>
          </a:xfrm>
          <a:prstGeom prst="rect">
            <a:avLst/>
          </a:prstGeom>
          <a:noFill/>
        </p:spPr>
        <p:txBody>
          <a:bodyPr wrap="square" rtlCol="0">
            <a:spAutoFit/>
          </a:bodyPr>
          <a:lstStyle/>
          <a:p>
            <a:r>
              <a:rPr lang="en-US" sz="1300" dirty="0"/>
              <a:t>21% decrease from Wednesday high</a:t>
            </a:r>
          </a:p>
        </p:txBody>
      </p:sp>
    </p:spTree>
    <p:extLst>
      <p:ext uri="{BB962C8B-B14F-4D97-AF65-F5344CB8AC3E}">
        <p14:creationId xmlns:p14="http://schemas.microsoft.com/office/powerpoint/2010/main" val="3004328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D9477-90A5-AD4E-83FB-BE827F458DC0}"/>
              </a:ext>
            </a:extLst>
          </p:cNvPr>
          <p:cNvSpPr>
            <a:spLocks noGrp="1"/>
          </p:cNvSpPr>
          <p:nvPr>
            <p:ph type="title"/>
          </p:nvPr>
        </p:nvSpPr>
        <p:spPr/>
        <p:txBody>
          <a:bodyPr/>
          <a:lstStyle/>
          <a:p>
            <a:r>
              <a:rPr lang="en-US" dirty="0"/>
              <a:t>Average monthly ridership</a:t>
            </a:r>
          </a:p>
        </p:txBody>
      </p:sp>
      <p:graphicFrame>
        <p:nvGraphicFramePr>
          <p:cNvPr id="5" name="Content Placeholder 4">
            <a:extLst>
              <a:ext uri="{FF2B5EF4-FFF2-40B4-BE49-F238E27FC236}">
                <a16:creationId xmlns:a16="http://schemas.microsoft.com/office/drawing/2014/main" id="{692CC326-AAC0-234A-92D0-51053968ABDA}"/>
              </a:ext>
            </a:extLst>
          </p:cNvPr>
          <p:cNvGraphicFramePr>
            <a:graphicFrameLocks noGrp="1"/>
          </p:cNvGraphicFramePr>
          <p:nvPr>
            <p:ph idx="1"/>
            <p:extLst>
              <p:ext uri="{D42A27DB-BD31-4B8C-83A1-F6EECF244321}">
                <p14:modId xmlns:p14="http://schemas.microsoft.com/office/powerpoint/2010/main" val="688239221"/>
              </p:ext>
            </p:extLst>
          </p:nvPr>
        </p:nvGraphicFramePr>
        <p:xfrm>
          <a:off x="2230438" y="2638425"/>
          <a:ext cx="7731125" cy="3101975"/>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C020DC35-A6A5-2A4B-96DB-8D003EE06004}"/>
              </a:ext>
            </a:extLst>
          </p:cNvPr>
          <p:cNvSpPr txBox="1"/>
          <p:nvPr/>
        </p:nvSpPr>
        <p:spPr>
          <a:xfrm>
            <a:off x="920575" y="5765800"/>
            <a:ext cx="10350849" cy="923330"/>
          </a:xfrm>
          <a:prstGeom prst="rect">
            <a:avLst/>
          </a:prstGeom>
          <a:noFill/>
        </p:spPr>
        <p:txBody>
          <a:bodyPr wrap="square" rtlCol="0">
            <a:spAutoFit/>
          </a:bodyPr>
          <a:lstStyle/>
          <a:p>
            <a:r>
              <a:rPr lang="en-US" dirty="0"/>
              <a:t>The data suggests both members and casual riders prefer to cycle in the summer, while using other modes of transport in the colder months. Casual rider usage dips earlier on in the year (August onwards), while members use bikes further into the colder months.</a:t>
            </a:r>
          </a:p>
        </p:txBody>
      </p:sp>
      <p:cxnSp>
        <p:nvCxnSpPr>
          <p:cNvPr id="8" name="Straight Arrow Connector 7">
            <a:extLst>
              <a:ext uri="{FF2B5EF4-FFF2-40B4-BE49-F238E27FC236}">
                <a16:creationId xmlns:a16="http://schemas.microsoft.com/office/drawing/2014/main" id="{6BA5F99B-55C8-E743-8E8D-169C154CBC4F}"/>
              </a:ext>
            </a:extLst>
          </p:cNvPr>
          <p:cNvCxnSpPr/>
          <p:nvPr/>
        </p:nvCxnSpPr>
        <p:spPr>
          <a:xfrm>
            <a:off x="4546600" y="4351867"/>
            <a:ext cx="431800" cy="558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160F8BA-8DA8-0D4D-99B1-179226D41572}"/>
              </a:ext>
            </a:extLst>
          </p:cNvPr>
          <p:cNvSpPr txBox="1"/>
          <p:nvPr/>
        </p:nvSpPr>
        <p:spPr>
          <a:xfrm>
            <a:off x="3826932" y="3863139"/>
            <a:ext cx="1507068" cy="492443"/>
          </a:xfrm>
          <a:prstGeom prst="rect">
            <a:avLst/>
          </a:prstGeom>
          <a:noFill/>
        </p:spPr>
        <p:txBody>
          <a:bodyPr wrap="square" rtlCol="0">
            <a:spAutoFit/>
          </a:bodyPr>
          <a:lstStyle/>
          <a:p>
            <a:r>
              <a:rPr lang="en-US" sz="1300" dirty="0"/>
              <a:t>90% decrease from 12 month high</a:t>
            </a:r>
          </a:p>
        </p:txBody>
      </p:sp>
      <p:cxnSp>
        <p:nvCxnSpPr>
          <p:cNvPr id="10" name="Straight Arrow Connector 9">
            <a:extLst>
              <a:ext uri="{FF2B5EF4-FFF2-40B4-BE49-F238E27FC236}">
                <a16:creationId xmlns:a16="http://schemas.microsoft.com/office/drawing/2014/main" id="{55F50A0C-248D-8642-A0AD-33B7DA5A17A5}"/>
              </a:ext>
            </a:extLst>
          </p:cNvPr>
          <p:cNvCxnSpPr>
            <a:cxnSpLocks/>
          </p:cNvCxnSpPr>
          <p:nvPr/>
        </p:nvCxnSpPr>
        <p:spPr>
          <a:xfrm flipH="1">
            <a:off x="5105401" y="4840595"/>
            <a:ext cx="1413932" cy="264805"/>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3471A7F3-29B7-FA4B-A8FD-BD6F91A32C57}"/>
              </a:ext>
            </a:extLst>
          </p:cNvPr>
          <p:cNvSpPr txBox="1"/>
          <p:nvPr/>
        </p:nvSpPr>
        <p:spPr>
          <a:xfrm>
            <a:off x="6527800" y="4486683"/>
            <a:ext cx="1490133" cy="492443"/>
          </a:xfrm>
          <a:prstGeom prst="rect">
            <a:avLst/>
          </a:prstGeom>
          <a:noFill/>
        </p:spPr>
        <p:txBody>
          <a:bodyPr wrap="square" rtlCol="0">
            <a:spAutoFit/>
          </a:bodyPr>
          <a:lstStyle/>
          <a:p>
            <a:r>
              <a:rPr lang="en-US" sz="1300" dirty="0"/>
              <a:t>98% decrease from 12 month high</a:t>
            </a:r>
          </a:p>
        </p:txBody>
      </p:sp>
    </p:spTree>
    <p:extLst>
      <p:ext uri="{BB962C8B-B14F-4D97-AF65-F5344CB8AC3E}">
        <p14:creationId xmlns:p14="http://schemas.microsoft.com/office/powerpoint/2010/main" val="4273048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4B2D4-8DAD-DB40-B212-25533EC4D8BE}"/>
              </a:ext>
            </a:extLst>
          </p:cNvPr>
          <p:cNvSpPr>
            <a:spLocks noGrp="1"/>
          </p:cNvSpPr>
          <p:nvPr>
            <p:ph type="title"/>
          </p:nvPr>
        </p:nvSpPr>
        <p:spPr/>
        <p:txBody>
          <a:bodyPr/>
          <a:lstStyle/>
          <a:p>
            <a:r>
              <a:rPr lang="en-US" dirty="0"/>
              <a:t>Usage trends of different bike types</a:t>
            </a:r>
          </a:p>
        </p:txBody>
      </p:sp>
      <p:graphicFrame>
        <p:nvGraphicFramePr>
          <p:cNvPr id="5" name="Content Placeholder 4">
            <a:extLst>
              <a:ext uri="{FF2B5EF4-FFF2-40B4-BE49-F238E27FC236}">
                <a16:creationId xmlns:a16="http://schemas.microsoft.com/office/drawing/2014/main" id="{050F273F-98A3-6E42-A0C9-1EC1989D9477}"/>
              </a:ext>
            </a:extLst>
          </p:cNvPr>
          <p:cNvGraphicFramePr>
            <a:graphicFrameLocks noGrp="1"/>
          </p:cNvGraphicFramePr>
          <p:nvPr>
            <p:ph sz="half" idx="1"/>
            <p:extLst>
              <p:ext uri="{D42A27DB-BD31-4B8C-83A1-F6EECF244321}">
                <p14:modId xmlns:p14="http://schemas.microsoft.com/office/powerpoint/2010/main" val="4098410606"/>
              </p:ext>
            </p:extLst>
          </p:nvPr>
        </p:nvGraphicFramePr>
        <p:xfrm>
          <a:off x="1581150" y="2638425"/>
          <a:ext cx="4271963" cy="310197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ontent Placeholder 5">
            <a:extLst>
              <a:ext uri="{FF2B5EF4-FFF2-40B4-BE49-F238E27FC236}">
                <a16:creationId xmlns:a16="http://schemas.microsoft.com/office/drawing/2014/main" id="{35311DEB-0AC0-1E4F-B216-CBFA497E4EA1}"/>
              </a:ext>
            </a:extLst>
          </p:cNvPr>
          <p:cNvGraphicFramePr>
            <a:graphicFrameLocks noGrp="1"/>
          </p:cNvGraphicFramePr>
          <p:nvPr>
            <p:ph sz="half" idx="2"/>
            <p:extLst>
              <p:ext uri="{D42A27DB-BD31-4B8C-83A1-F6EECF244321}">
                <p14:modId xmlns:p14="http://schemas.microsoft.com/office/powerpoint/2010/main" val="3572081513"/>
              </p:ext>
            </p:extLst>
          </p:nvPr>
        </p:nvGraphicFramePr>
        <p:xfrm>
          <a:off x="6338888" y="2638425"/>
          <a:ext cx="4270375" cy="3101975"/>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2704080E-6A64-664E-A688-AFD2FEF50580}"/>
              </a:ext>
            </a:extLst>
          </p:cNvPr>
          <p:cNvSpPr txBox="1"/>
          <p:nvPr/>
        </p:nvSpPr>
        <p:spPr>
          <a:xfrm>
            <a:off x="550333" y="5740400"/>
            <a:ext cx="11091333" cy="923330"/>
          </a:xfrm>
          <a:prstGeom prst="rect">
            <a:avLst/>
          </a:prstGeom>
          <a:noFill/>
        </p:spPr>
        <p:txBody>
          <a:bodyPr wrap="square" rtlCol="0">
            <a:spAutoFit/>
          </a:bodyPr>
          <a:lstStyle/>
          <a:p>
            <a:r>
              <a:rPr lang="en-US" dirty="0"/>
              <a:t>Casual riders spend more time on average per journey than members, regardless of bike type, with docked bikes being used for the longest journeys. Docked bikes are also the most popular choice of bike amongst both members and casual riders. This is followed by electric bikes whose usage is almost split evenly between casual and members.</a:t>
            </a:r>
          </a:p>
        </p:txBody>
      </p:sp>
    </p:spTree>
    <p:extLst>
      <p:ext uri="{BB962C8B-B14F-4D97-AF65-F5344CB8AC3E}">
        <p14:creationId xmlns:p14="http://schemas.microsoft.com/office/powerpoint/2010/main" val="1457619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4A61B-B77A-764C-85AC-E52241AA93BD}"/>
              </a:ext>
            </a:extLst>
          </p:cNvPr>
          <p:cNvSpPr>
            <a:spLocks noGrp="1"/>
          </p:cNvSpPr>
          <p:nvPr>
            <p:ph type="title"/>
          </p:nvPr>
        </p:nvSpPr>
        <p:spPr/>
        <p:txBody>
          <a:bodyPr/>
          <a:lstStyle/>
          <a:p>
            <a:r>
              <a:rPr lang="en-US" dirty="0"/>
              <a:t>Key takeaways</a:t>
            </a:r>
          </a:p>
        </p:txBody>
      </p:sp>
      <p:graphicFrame>
        <p:nvGraphicFramePr>
          <p:cNvPr id="4" name="Table 4">
            <a:extLst>
              <a:ext uri="{FF2B5EF4-FFF2-40B4-BE49-F238E27FC236}">
                <a16:creationId xmlns:a16="http://schemas.microsoft.com/office/drawing/2014/main" id="{CFDAE83D-417D-7141-AA7B-09A6448F0B1B}"/>
              </a:ext>
            </a:extLst>
          </p:cNvPr>
          <p:cNvGraphicFramePr>
            <a:graphicFrameLocks noGrp="1"/>
          </p:cNvGraphicFramePr>
          <p:nvPr>
            <p:ph idx="1"/>
            <p:extLst>
              <p:ext uri="{D42A27DB-BD31-4B8C-83A1-F6EECF244321}">
                <p14:modId xmlns:p14="http://schemas.microsoft.com/office/powerpoint/2010/main" val="2373893061"/>
              </p:ext>
            </p:extLst>
          </p:nvPr>
        </p:nvGraphicFramePr>
        <p:xfrm>
          <a:off x="2230438" y="2638425"/>
          <a:ext cx="7731124" cy="3302000"/>
        </p:xfrm>
        <a:graphic>
          <a:graphicData uri="http://schemas.openxmlformats.org/drawingml/2006/table">
            <a:tbl>
              <a:tblPr firstRow="1" bandRow="1">
                <a:tableStyleId>{5C22544A-7EE6-4342-B048-85BDC9FD1C3A}</a:tableStyleId>
              </a:tblPr>
              <a:tblGrid>
                <a:gridCol w="3865562">
                  <a:extLst>
                    <a:ext uri="{9D8B030D-6E8A-4147-A177-3AD203B41FA5}">
                      <a16:colId xmlns:a16="http://schemas.microsoft.com/office/drawing/2014/main" val="1339413193"/>
                    </a:ext>
                  </a:extLst>
                </a:gridCol>
                <a:gridCol w="3865562">
                  <a:extLst>
                    <a:ext uri="{9D8B030D-6E8A-4147-A177-3AD203B41FA5}">
                      <a16:colId xmlns:a16="http://schemas.microsoft.com/office/drawing/2014/main" val="1025508563"/>
                    </a:ext>
                  </a:extLst>
                </a:gridCol>
              </a:tblGrid>
              <a:tr h="370840">
                <a:tc>
                  <a:txBody>
                    <a:bodyPr/>
                    <a:lstStyle/>
                    <a:p>
                      <a:r>
                        <a:rPr lang="en-US" dirty="0"/>
                        <a:t>MEMBERS</a:t>
                      </a:r>
                    </a:p>
                  </a:txBody>
                  <a:tcPr/>
                </a:tc>
                <a:tc>
                  <a:txBody>
                    <a:bodyPr/>
                    <a:lstStyle/>
                    <a:p>
                      <a:r>
                        <a:rPr lang="en-US" dirty="0"/>
                        <a:t>CASUAL</a:t>
                      </a:r>
                    </a:p>
                  </a:txBody>
                  <a:tcPr>
                    <a:solidFill>
                      <a:schemeClr val="accent2"/>
                    </a:solidFill>
                  </a:tcPr>
                </a:tc>
                <a:extLst>
                  <a:ext uri="{0D108BD9-81ED-4DB2-BD59-A6C34878D82A}">
                    <a16:rowId xmlns:a16="http://schemas.microsoft.com/office/drawing/2014/main" val="3007684453"/>
                  </a:ext>
                </a:extLst>
              </a:tr>
              <a:tr h="370840">
                <a:tc>
                  <a:txBody>
                    <a:bodyPr/>
                    <a:lstStyle/>
                    <a:p>
                      <a:r>
                        <a:rPr lang="en-US" dirty="0"/>
                        <a:t>Peak usage is on weekdays</a:t>
                      </a:r>
                    </a:p>
                  </a:txBody>
                  <a:tcPr/>
                </a:tc>
                <a:tc>
                  <a:txBody>
                    <a:bodyPr/>
                    <a:lstStyle/>
                    <a:p>
                      <a:r>
                        <a:rPr lang="en-US" dirty="0"/>
                        <a:t>Peak usage is on weekends</a:t>
                      </a:r>
                    </a:p>
                  </a:txBody>
                  <a:tcPr>
                    <a:solidFill>
                      <a:schemeClr val="accent2">
                        <a:lumMod val="40000"/>
                        <a:lumOff val="60000"/>
                      </a:schemeClr>
                    </a:solidFill>
                  </a:tcPr>
                </a:tc>
                <a:extLst>
                  <a:ext uri="{0D108BD9-81ED-4DB2-BD59-A6C34878D82A}">
                    <a16:rowId xmlns:a16="http://schemas.microsoft.com/office/drawing/2014/main" val="2470203692"/>
                  </a:ext>
                </a:extLst>
              </a:tr>
              <a:tr h="370840">
                <a:tc>
                  <a:txBody>
                    <a:bodyPr/>
                    <a:lstStyle/>
                    <a:p>
                      <a:r>
                        <a:rPr lang="en-US" dirty="0"/>
                        <a:t>Usage falls in the winter, peaks during the summer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Usage falls in the winter, peaks during the summer</a:t>
                      </a:r>
                    </a:p>
                  </a:txBody>
                  <a:tcPr>
                    <a:solidFill>
                      <a:schemeClr val="accent2">
                        <a:lumMod val="20000"/>
                        <a:lumOff val="80000"/>
                      </a:schemeClr>
                    </a:solidFill>
                  </a:tcPr>
                </a:tc>
                <a:extLst>
                  <a:ext uri="{0D108BD9-81ED-4DB2-BD59-A6C34878D82A}">
                    <a16:rowId xmlns:a16="http://schemas.microsoft.com/office/drawing/2014/main" val="1914576200"/>
                  </a:ext>
                </a:extLst>
              </a:tr>
              <a:tr h="370840">
                <a:tc>
                  <a:txBody>
                    <a:bodyPr/>
                    <a:lstStyle/>
                    <a:p>
                      <a:r>
                        <a:rPr lang="en-US" dirty="0"/>
                        <a:t>Average time spent per journey is ~12 mins</a:t>
                      </a:r>
                    </a:p>
                  </a:txBody>
                  <a:tcPr/>
                </a:tc>
                <a:tc>
                  <a:txBody>
                    <a:bodyPr/>
                    <a:lstStyle/>
                    <a:p>
                      <a:r>
                        <a:rPr lang="en-US" dirty="0"/>
                        <a:t>Average time spent per journey is ~34 mins</a:t>
                      </a:r>
                    </a:p>
                  </a:txBody>
                  <a:tcPr>
                    <a:solidFill>
                      <a:schemeClr val="accent2">
                        <a:lumMod val="40000"/>
                        <a:lumOff val="60000"/>
                      </a:schemeClr>
                    </a:solidFill>
                  </a:tcPr>
                </a:tc>
                <a:extLst>
                  <a:ext uri="{0D108BD9-81ED-4DB2-BD59-A6C34878D82A}">
                    <a16:rowId xmlns:a16="http://schemas.microsoft.com/office/drawing/2014/main" val="4162008827"/>
                  </a:ext>
                </a:extLst>
              </a:tr>
              <a:tr h="370840">
                <a:tc>
                  <a:txBody>
                    <a:bodyPr/>
                    <a:lstStyle/>
                    <a:p>
                      <a:r>
                        <a:rPr lang="en-US" dirty="0"/>
                        <a:t>Classic bikes ridden for the longest average amount of time ~14 mins</a:t>
                      </a:r>
                    </a:p>
                  </a:txBody>
                  <a:tcPr/>
                </a:tc>
                <a:tc>
                  <a:txBody>
                    <a:bodyPr/>
                    <a:lstStyle/>
                    <a:p>
                      <a:r>
                        <a:rPr lang="en-US" dirty="0"/>
                        <a:t>Docked bikes ridden for the longest average amount of time ~56 mins</a:t>
                      </a:r>
                    </a:p>
                  </a:txBody>
                  <a:tcPr>
                    <a:solidFill>
                      <a:schemeClr val="accent2">
                        <a:lumMod val="20000"/>
                        <a:lumOff val="80000"/>
                      </a:schemeClr>
                    </a:solidFill>
                  </a:tcPr>
                </a:tc>
                <a:extLst>
                  <a:ext uri="{0D108BD9-81ED-4DB2-BD59-A6C34878D82A}">
                    <a16:rowId xmlns:a16="http://schemas.microsoft.com/office/drawing/2014/main" val="2963205306"/>
                  </a:ext>
                </a:extLst>
              </a:tr>
              <a:tr h="370840">
                <a:tc>
                  <a:txBody>
                    <a:bodyPr/>
                    <a:lstStyle/>
                    <a:p>
                      <a:r>
                        <a:rPr lang="en-US" dirty="0"/>
                        <a:t>Most popular bike is docked, least popular is classic</a:t>
                      </a:r>
                    </a:p>
                  </a:txBody>
                  <a:tcPr/>
                </a:tc>
                <a:tc>
                  <a:txBody>
                    <a:bodyPr/>
                    <a:lstStyle/>
                    <a:p>
                      <a:r>
                        <a:rPr lang="en-US" dirty="0"/>
                        <a:t>Most popular bike is docked, least popular is classic</a:t>
                      </a:r>
                    </a:p>
                  </a:txBody>
                  <a:tcPr>
                    <a:solidFill>
                      <a:schemeClr val="accent2">
                        <a:lumMod val="40000"/>
                        <a:lumOff val="60000"/>
                      </a:schemeClr>
                    </a:solidFill>
                  </a:tcPr>
                </a:tc>
                <a:extLst>
                  <a:ext uri="{0D108BD9-81ED-4DB2-BD59-A6C34878D82A}">
                    <a16:rowId xmlns:a16="http://schemas.microsoft.com/office/drawing/2014/main" val="372027649"/>
                  </a:ext>
                </a:extLst>
              </a:tr>
            </a:tbl>
          </a:graphicData>
        </a:graphic>
      </p:graphicFrame>
    </p:spTree>
    <p:extLst>
      <p:ext uri="{BB962C8B-B14F-4D97-AF65-F5344CB8AC3E}">
        <p14:creationId xmlns:p14="http://schemas.microsoft.com/office/powerpoint/2010/main" val="350096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BD8CD-CE87-1849-9258-4DAC52D5C1E4}"/>
              </a:ext>
            </a:extLst>
          </p:cNvPr>
          <p:cNvSpPr>
            <a:spLocks noGrp="1"/>
          </p:cNvSpPr>
          <p:nvPr>
            <p:ph type="title"/>
          </p:nvPr>
        </p:nvSpPr>
        <p:spPr/>
        <p:txBody>
          <a:bodyPr/>
          <a:lstStyle/>
          <a:p>
            <a:r>
              <a:rPr lang="en-US" dirty="0"/>
              <a:t>Marketing recommendations</a:t>
            </a:r>
          </a:p>
        </p:txBody>
      </p:sp>
      <p:sp>
        <p:nvSpPr>
          <p:cNvPr id="10" name="Content Placeholder 9">
            <a:extLst>
              <a:ext uri="{FF2B5EF4-FFF2-40B4-BE49-F238E27FC236}">
                <a16:creationId xmlns:a16="http://schemas.microsoft.com/office/drawing/2014/main" id="{DA402A6F-31A3-F543-AB78-B508D557884D}"/>
              </a:ext>
            </a:extLst>
          </p:cNvPr>
          <p:cNvSpPr>
            <a:spLocks noGrp="1"/>
          </p:cNvSpPr>
          <p:nvPr>
            <p:ph idx="1"/>
          </p:nvPr>
        </p:nvSpPr>
        <p:spPr/>
        <p:txBody>
          <a:bodyPr/>
          <a:lstStyle/>
          <a:p>
            <a:r>
              <a:rPr lang="en-US" dirty="0"/>
              <a:t>Ridership from casual customers drops off drastically in the winter months. Offering discounts or incentives for riding during these times could increase membership</a:t>
            </a:r>
          </a:p>
          <a:p>
            <a:r>
              <a:rPr lang="en-US" dirty="0"/>
              <a:t>Casual riders take much longer journeys than members. These are likely carried out as an activity with a friend(s), providing group discounts may be an option</a:t>
            </a:r>
          </a:p>
          <a:p>
            <a:r>
              <a:rPr lang="en-US" dirty="0"/>
              <a:t>Classic bikes are by far the most unpopular choice of bike, cost efficiencies could be made by scaling back this fleet, or replacing them with docked bikes – the most popular choice</a:t>
            </a:r>
          </a:p>
        </p:txBody>
      </p:sp>
    </p:spTree>
    <p:extLst>
      <p:ext uri="{BB962C8B-B14F-4D97-AF65-F5344CB8AC3E}">
        <p14:creationId xmlns:p14="http://schemas.microsoft.com/office/powerpoint/2010/main" val="3773457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9CBCC-A4B4-D24E-ABDE-63F619EB76A9}"/>
              </a:ext>
            </a:extLst>
          </p:cNvPr>
          <p:cNvSpPr>
            <a:spLocks noGrp="1"/>
          </p:cNvSpPr>
          <p:nvPr>
            <p:ph type="title"/>
          </p:nvPr>
        </p:nvSpPr>
        <p:spPr/>
        <p:txBody>
          <a:bodyPr/>
          <a:lstStyle/>
          <a:p>
            <a:r>
              <a:rPr lang="en-US" dirty="0"/>
              <a:t>Further analysis recommendations</a:t>
            </a:r>
          </a:p>
        </p:txBody>
      </p:sp>
      <p:sp>
        <p:nvSpPr>
          <p:cNvPr id="3" name="Content Placeholder 2">
            <a:extLst>
              <a:ext uri="{FF2B5EF4-FFF2-40B4-BE49-F238E27FC236}">
                <a16:creationId xmlns:a16="http://schemas.microsoft.com/office/drawing/2014/main" id="{2AF04929-D1D5-714D-97A4-229DCE0BADC3}"/>
              </a:ext>
            </a:extLst>
          </p:cNvPr>
          <p:cNvSpPr>
            <a:spLocks noGrp="1"/>
          </p:cNvSpPr>
          <p:nvPr>
            <p:ph idx="1"/>
          </p:nvPr>
        </p:nvSpPr>
        <p:spPr/>
        <p:txBody>
          <a:bodyPr/>
          <a:lstStyle/>
          <a:p>
            <a:r>
              <a:rPr lang="en-US" dirty="0"/>
              <a:t>Would be useful to understand the reasons behind each bike ride, whether this may be for commuting, leisure, or exercise</a:t>
            </a:r>
          </a:p>
          <a:p>
            <a:r>
              <a:rPr lang="en-US" dirty="0"/>
              <a:t>Understanding the customers preferred mode of transport when not using a bike </a:t>
            </a:r>
          </a:p>
          <a:p>
            <a:r>
              <a:rPr lang="en-US" dirty="0"/>
              <a:t>Any incentives that could be offered to increase usage during the winter months</a:t>
            </a:r>
          </a:p>
          <a:p>
            <a:r>
              <a:rPr lang="en-US" dirty="0"/>
              <a:t>Most popular docking stations or cycle routes</a:t>
            </a:r>
          </a:p>
          <a:p>
            <a:r>
              <a:rPr lang="en-US" b="1" dirty="0"/>
              <a:t>Further data will need to be gathered in order to answer these questions</a:t>
            </a:r>
          </a:p>
        </p:txBody>
      </p:sp>
    </p:spTree>
    <p:extLst>
      <p:ext uri="{BB962C8B-B14F-4D97-AF65-F5344CB8AC3E}">
        <p14:creationId xmlns:p14="http://schemas.microsoft.com/office/powerpoint/2010/main" val="3249139444"/>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{D04B6A75-1C80-1245-AF59-08BEF49DF829}tf10001120</Template>
  <TotalTime>1404</TotalTime>
  <Words>676</Words>
  <Application>Microsoft Macintosh PowerPoint</Application>
  <PresentationFormat>Widescreen</PresentationFormat>
  <Paragraphs>70</Paragraphs>
  <Slides>11</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Gill Sans MT</vt:lpstr>
      <vt:lpstr>Parcel</vt:lpstr>
      <vt:lpstr>Case Study: How Does a Bike-Share Navigate Speedy Success?</vt:lpstr>
      <vt:lpstr>Scenario</vt:lpstr>
      <vt:lpstr>Key information</vt:lpstr>
      <vt:lpstr>Weekly usage</vt:lpstr>
      <vt:lpstr>Average monthly ridership</vt:lpstr>
      <vt:lpstr>Usage trends of different bike types</vt:lpstr>
      <vt:lpstr>Key takeaways</vt:lpstr>
      <vt:lpstr>Marketing recommendations</vt:lpstr>
      <vt:lpstr>Further analysis recommendations</vt:lpstr>
      <vt:lpstr>Appendix</vt:lpstr>
      <vt:lpstr>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Portfolio Project</dc:title>
  <dc:creator>Microsoft Office User</dc:creator>
  <cp:lastModifiedBy>Microsoft Office User</cp:lastModifiedBy>
  <cp:revision>17</cp:revision>
  <dcterms:created xsi:type="dcterms:W3CDTF">2021-12-06T13:46:04Z</dcterms:created>
  <dcterms:modified xsi:type="dcterms:W3CDTF">2021-12-08T12:02:22Z</dcterms:modified>
</cp:coreProperties>
</file>