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8" r:id="rId15"/>
    <p:sldId id="269" r:id="rId16"/>
    <p:sldId id="270" r:id="rId17"/>
  </p:sldIdLst>
  <p:sldSz cx="9144000" cy="5143500" type="screen16x9"/>
  <p:notesSz cx="6858000" cy="9144000"/>
  <p:embeddedFontLs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8b2c20b7f_0_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8b2c20b7f_0_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8b2c20b7f_0_9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8b2c20b7f_0_9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8b2c20b7f_0_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8b2c20b7f_0_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8b2c20b7f_0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8b2c20b7f_0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8b2c20b7f_0_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8b2c20b7f_0_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8b2c20b7f_0_9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8b2c20b7f_0_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8b2c20b7f_0_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8b2c20b7f_0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8b2c20b7f_0_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8b2c20b7f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8b2c20b7f_0_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8b2c20b7f_0_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8b2c20b7f_0_10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8b2c20b7f_0_10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8b2c20b7f_0_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8b2c20b7f_0_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8b2c20b7f_0_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8b2c20b7f_0_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8b2c20b7f_0_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8b2c20b7f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8b2c20b7f_0_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8b2c20b7f_0_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319645"/>
            <a:ext cx="8222100" cy="12943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Credit Card Fraud </a:t>
            </a:r>
            <a:endParaRPr dirty="0"/>
          </a:p>
          <a:p>
            <a:pPr marL="0" lvl="0" indent="0" algn="ctr" rtl="0">
              <a:spcBef>
                <a:spcPts val="0"/>
              </a:spcBef>
              <a:spcAft>
                <a:spcPts val="0"/>
              </a:spcAft>
              <a:buNone/>
            </a:pPr>
            <a:r>
              <a:rPr lang="en" dirty="0"/>
              <a:t>Detection </a:t>
            </a:r>
            <a:endParaRPr dirty="0"/>
          </a:p>
        </p:txBody>
      </p:sp>
      <p:sp>
        <p:nvSpPr>
          <p:cNvPr id="86" name="Google Shape;86;p13"/>
          <p:cNvSpPr txBox="1">
            <a:spLocks noGrp="1"/>
          </p:cNvSpPr>
          <p:nvPr>
            <p:ph type="subTitle" idx="1"/>
          </p:nvPr>
        </p:nvSpPr>
        <p:spPr>
          <a:xfrm>
            <a:off x="311700" y="2834125"/>
            <a:ext cx="8520600" cy="12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a:t>
            </a:r>
            <a:endParaRPr dirty="0"/>
          </a:p>
          <a:p>
            <a:pPr marL="0" lvl="0" indent="0" algn="ctr" rtl="0">
              <a:spcBef>
                <a:spcPts val="0"/>
              </a:spcBef>
              <a:spcAft>
                <a:spcPts val="0"/>
              </a:spcAft>
              <a:buNone/>
            </a:pPr>
            <a:r>
              <a:rPr lang="en" dirty="0"/>
              <a:t>Akshay Mukundwar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Balancing the Class </a:t>
            </a:r>
            <a:endParaRPr/>
          </a:p>
        </p:txBody>
      </p:sp>
      <p:sp>
        <p:nvSpPr>
          <p:cNvPr id="142" name="Google Shape;142;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Font typeface="Times New Roman"/>
              <a:buChar char="●"/>
            </a:pPr>
            <a:r>
              <a:rPr lang="en">
                <a:solidFill>
                  <a:srgbClr val="000000"/>
                </a:solidFill>
                <a:highlight>
                  <a:srgbClr val="FFFFFF"/>
                </a:highlight>
                <a:latin typeface="Times New Roman"/>
                <a:ea typeface="Times New Roman"/>
                <a:cs typeface="Times New Roman"/>
                <a:sym typeface="Times New Roman"/>
              </a:rPr>
              <a:t>Before balancing I have split the data in train and test to set some observations aside to be used as a test set.</a:t>
            </a:r>
            <a:endParaRPr>
              <a:solidFill>
                <a:srgbClr val="000000"/>
              </a:solidFill>
              <a:highlight>
                <a:srgbClr val="FFFFFF"/>
              </a:highlight>
              <a:latin typeface="Times New Roman"/>
              <a:ea typeface="Times New Roman"/>
              <a:cs typeface="Times New Roman"/>
              <a:sym typeface="Times New Roman"/>
            </a:endParaRPr>
          </a:p>
          <a:p>
            <a:pPr marL="457200" lvl="0" indent="-342900" algn="just" rtl="0">
              <a:lnSpc>
                <a:spcPct val="14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There are several ways to approach the unbalance class, like resampling the Dataset using undersampling, oversampling or SMOTE</a:t>
            </a:r>
            <a:endParaRPr>
              <a:solidFill>
                <a:srgbClr val="000000"/>
              </a:solidFill>
              <a:latin typeface="Times New Roman"/>
              <a:ea typeface="Times New Roman"/>
              <a:cs typeface="Times New Roman"/>
              <a:sym typeface="Times New Roman"/>
            </a:endParaRPr>
          </a:p>
          <a:p>
            <a:pPr marL="457200" lvl="0" indent="-342900" algn="just" rtl="0">
              <a:lnSpc>
                <a:spcPct val="14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Here I have used SMOTE(</a:t>
            </a:r>
            <a:r>
              <a:rPr lang="en">
                <a:solidFill>
                  <a:srgbClr val="000000"/>
                </a:solidFill>
                <a:highlight>
                  <a:srgbClr val="FFFFFF"/>
                </a:highlight>
                <a:latin typeface="Times New Roman"/>
                <a:ea typeface="Times New Roman"/>
                <a:cs typeface="Times New Roman"/>
                <a:sym typeface="Times New Roman"/>
              </a:rPr>
              <a:t>Synthetic Minority Oversampling Technique)</a:t>
            </a:r>
            <a:r>
              <a:rPr lang="en">
                <a:solidFill>
                  <a:srgbClr val="000000"/>
                </a:solidFill>
                <a:latin typeface="Times New Roman"/>
                <a:ea typeface="Times New Roman"/>
                <a:cs typeface="Times New Roman"/>
                <a:sym typeface="Times New Roman"/>
              </a:rPr>
              <a:t>to handle class imbalance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311700" y="24227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Why SMOTE ?</a:t>
            </a:r>
            <a:endParaRPr/>
          </a:p>
        </p:txBody>
      </p:sp>
      <p:sp>
        <p:nvSpPr>
          <p:cNvPr id="148" name="Google Shape;148;p23"/>
          <p:cNvSpPr txBox="1">
            <a:spLocks noGrp="1"/>
          </p:cNvSpPr>
          <p:nvPr>
            <p:ph type="body" idx="1"/>
          </p:nvPr>
        </p:nvSpPr>
        <p:spPr>
          <a:xfrm>
            <a:off x="311700" y="977725"/>
            <a:ext cx="8520600" cy="3833700"/>
          </a:xfrm>
          <a:prstGeom prst="rect">
            <a:avLst/>
          </a:prstGeom>
        </p:spPr>
        <p:txBody>
          <a:bodyPr spcFirstLastPara="1" wrap="square" lIns="91425" tIns="91425" rIns="91425" bIns="91425" anchor="t" anchorCtr="0">
            <a:noAutofit/>
          </a:bodyPr>
          <a:lstStyle/>
          <a:p>
            <a:pPr marL="457200" lvl="0" indent="-342900" algn="just" rtl="0">
              <a:lnSpc>
                <a:spcPct val="140000"/>
              </a:lnSpc>
              <a:spcBef>
                <a:spcPts val="1200"/>
              </a:spcBef>
              <a:spcAft>
                <a:spcPts val="0"/>
              </a:spcAft>
              <a:buClr>
                <a:srgbClr val="000000"/>
              </a:buClr>
              <a:buSzPts val="18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The drawback of using Undersampling is that we are removing information that may be valuable. This could lead to underfitting and poor generalization to the test set.</a:t>
            </a:r>
            <a:endParaRPr>
              <a:solidFill>
                <a:srgbClr val="000000"/>
              </a:solidFill>
              <a:latin typeface="Times New Roman"/>
              <a:ea typeface="Times New Roman"/>
              <a:cs typeface="Times New Roman"/>
              <a:sym typeface="Times New Roman"/>
            </a:endParaRPr>
          </a:p>
          <a:p>
            <a:pPr marL="457200" lvl="0" indent="-330200" algn="just" rtl="0">
              <a:lnSpc>
                <a:spcPct val="14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The drawback of using Oversampling method is that, since oversampling simply adds replicated observations in original data set, it ends up adding multiple observations of several types, thus leading to overfitting.</a:t>
            </a:r>
            <a:r>
              <a:rPr lang="en" sz="1600">
                <a:solidFill>
                  <a:srgbClr val="595858"/>
                </a:solidFill>
                <a:highlight>
                  <a:srgbClr val="FFFFFF"/>
                </a:highlight>
                <a:latin typeface="Times New Roman"/>
                <a:ea typeface="Times New Roman"/>
                <a:cs typeface="Times New Roman"/>
                <a:sym typeface="Times New Roman"/>
              </a:rPr>
              <a:t> </a:t>
            </a:r>
            <a:endParaRPr sz="1600">
              <a:solidFill>
                <a:srgbClr val="595858"/>
              </a:solidFill>
              <a:highlight>
                <a:srgbClr val="FFFFFF"/>
              </a:highlight>
              <a:latin typeface="Times New Roman"/>
              <a:ea typeface="Times New Roman"/>
              <a:cs typeface="Times New Roman"/>
              <a:sym typeface="Times New Roman"/>
            </a:endParaRPr>
          </a:p>
          <a:p>
            <a:pPr marL="457200" lvl="0" indent="-330200" algn="just" rtl="0">
              <a:lnSpc>
                <a:spcPct val="14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Where as SMOTE instead of replicating and adding the observations from the minority class, it overcome imbalances by generating artificial data. It is also a type of oversampling technique.SMOTE uses a nearest neighbors algorithm to generate new and synthetic data we can use for training our model.</a:t>
            </a:r>
            <a:endParaRPr sz="1600">
              <a:solidFill>
                <a:srgbClr val="000000"/>
              </a:solidFill>
              <a:highlight>
                <a:srgbClr val="FFFFFF"/>
              </a:highlight>
              <a:latin typeface="Times New Roman"/>
              <a:ea typeface="Times New Roman"/>
              <a:cs typeface="Times New Roman"/>
              <a:sym typeface="Times New Roman"/>
            </a:endParaRPr>
          </a:p>
          <a:p>
            <a:pPr marL="0" lvl="0" indent="0" algn="l" rtl="0">
              <a:spcBef>
                <a:spcPts val="2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B9593-AA4C-4E71-9476-ADE77C6BB0A3}"/>
              </a:ext>
            </a:extLst>
          </p:cNvPr>
          <p:cNvSpPr>
            <a:spLocks noGrp="1"/>
          </p:cNvSpPr>
          <p:nvPr>
            <p:ph type="title"/>
          </p:nvPr>
        </p:nvSpPr>
        <p:spPr/>
        <p:txBody>
          <a:bodyPr/>
          <a:lstStyle/>
          <a:p>
            <a:pPr algn="ctr"/>
            <a:r>
              <a:rPr lang="en-US" dirty="0"/>
              <a:t>Class after SMOTE</a:t>
            </a:r>
          </a:p>
        </p:txBody>
      </p:sp>
      <p:pic>
        <p:nvPicPr>
          <p:cNvPr id="5" name="Picture 4">
            <a:extLst>
              <a:ext uri="{FF2B5EF4-FFF2-40B4-BE49-F238E27FC236}">
                <a16:creationId xmlns:a16="http://schemas.microsoft.com/office/drawing/2014/main" id="{A3BB78F7-467E-4A50-8B10-83A5414275BF}"/>
              </a:ext>
            </a:extLst>
          </p:cNvPr>
          <p:cNvPicPr>
            <a:picLocks noChangeAspect="1"/>
          </p:cNvPicPr>
          <p:nvPr/>
        </p:nvPicPr>
        <p:blipFill>
          <a:blip r:embed="rId2"/>
          <a:stretch>
            <a:fillRect/>
          </a:stretch>
        </p:blipFill>
        <p:spPr>
          <a:xfrm>
            <a:off x="1739740" y="1339961"/>
            <a:ext cx="5398813" cy="3393539"/>
          </a:xfrm>
          <a:prstGeom prst="rect">
            <a:avLst/>
          </a:prstGeom>
        </p:spPr>
      </p:pic>
    </p:spTree>
    <p:extLst>
      <p:ext uri="{BB962C8B-B14F-4D97-AF65-F5344CB8AC3E}">
        <p14:creationId xmlns:p14="http://schemas.microsoft.com/office/powerpoint/2010/main" val="2623360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Visualization of data in 2D </a:t>
            </a:r>
            <a:endParaRPr/>
          </a:p>
        </p:txBody>
      </p:sp>
      <p:sp>
        <p:nvSpPr>
          <p:cNvPr id="154" name="Google Shape;154;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endParaRPr sz="1350" b="1">
              <a:solidFill>
                <a:srgbClr val="000000"/>
              </a:solidFill>
              <a:latin typeface="Arial"/>
              <a:ea typeface="Arial"/>
              <a:cs typeface="Arial"/>
              <a:sym typeface="Arial"/>
            </a:endParaRPr>
          </a:p>
          <a:p>
            <a:pPr marL="0" lvl="0" indent="0" algn="l" rtl="0">
              <a:spcBef>
                <a:spcPts val="0"/>
              </a:spcBef>
              <a:spcAft>
                <a:spcPts val="1600"/>
              </a:spcAft>
              <a:buNone/>
            </a:pPr>
            <a:endParaRPr/>
          </a:p>
        </p:txBody>
      </p:sp>
      <p:pic>
        <p:nvPicPr>
          <p:cNvPr id="155" name="Google Shape;155;p24"/>
          <p:cNvPicPr preferRelativeResize="0"/>
          <p:nvPr/>
        </p:nvPicPr>
        <p:blipFill>
          <a:blip r:embed="rId3">
            <a:alphaModFix/>
          </a:blip>
          <a:stretch>
            <a:fillRect/>
          </a:stretch>
        </p:blipFill>
        <p:spPr>
          <a:xfrm>
            <a:off x="2224875" y="1459750"/>
            <a:ext cx="4529450" cy="3109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Building </a:t>
            </a:r>
            <a:endParaRPr dirty="0"/>
          </a:p>
        </p:txBody>
      </p:sp>
      <p:sp>
        <p:nvSpPr>
          <p:cNvPr id="161" name="Google Shape;161;p25"/>
          <p:cNvSpPr txBox="1">
            <a:spLocks noGrp="1"/>
          </p:cNvSpPr>
          <p:nvPr>
            <p:ph type="body" idx="1"/>
          </p:nvPr>
        </p:nvSpPr>
        <p:spPr>
          <a:xfrm>
            <a:off x="311700" y="1205950"/>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Logistic Regression </a:t>
            </a:r>
            <a:endParaRPr/>
          </a:p>
          <a:p>
            <a:pPr marL="457200" lvl="0" indent="0" algn="l" rtl="0">
              <a:spcBef>
                <a:spcPts val="1600"/>
              </a:spcBef>
              <a:spcAft>
                <a:spcPts val="1600"/>
              </a:spcAft>
              <a:buNone/>
            </a:pPr>
            <a:endParaRPr/>
          </a:p>
        </p:txBody>
      </p:sp>
      <p:pic>
        <p:nvPicPr>
          <p:cNvPr id="162" name="Google Shape;162;p25"/>
          <p:cNvPicPr preferRelativeResize="0"/>
          <p:nvPr/>
        </p:nvPicPr>
        <p:blipFill>
          <a:blip r:embed="rId3">
            <a:alphaModFix/>
          </a:blip>
          <a:stretch>
            <a:fillRect/>
          </a:stretch>
        </p:blipFill>
        <p:spPr>
          <a:xfrm>
            <a:off x="596550" y="2075675"/>
            <a:ext cx="4504650" cy="2094950"/>
          </a:xfrm>
          <a:prstGeom prst="rect">
            <a:avLst/>
          </a:prstGeom>
          <a:noFill/>
          <a:ln>
            <a:noFill/>
          </a:ln>
        </p:spPr>
      </p:pic>
      <p:pic>
        <p:nvPicPr>
          <p:cNvPr id="163" name="Google Shape;163;p25"/>
          <p:cNvPicPr preferRelativeResize="0"/>
          <p:nvPr/>
        </p:nvPicPr>
        <p:blipFill>
          <a:blip r:embed="rId4">
            <a:alphaModFix/>
          </a:blip>
          <a:stretch>
            <a:fillRect/>
          </a:stretch>
        </p:blipFill>
        <p:spPr>
          <a:xfrm>
            <a:off x="4967400" y="1911625"/>
            <a:ext cx="4057650" cy="2705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Building 	</a:t>
            </a:r>
            <a:endParaRPr dirty="0"/>
          </a:p>
        </p:txBody>
      </p:sp>
      <p:sp>
        <p:nvSpPr>
          <p:cNvPr id="169" name="Google Shape;169;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   Random Forest </a:t>
            </a:r>
            <a:endParaRPr/>
          </a:p>
          <a:p>
            <a:pPr marL="0" lvl="0" indent="0" algn="l" rtl="0">
              <a:spcBef>
                <a:spcPts val="1600"/>
              </a:spcBef>
              <a:spcAft>
                <a:spcPts val="1600"/>
              </a:spcAft>
              <a:buNone/>
            </a:pPr>
            <a:endParaRPr/>
          </a:p>
        </p:txBody>
      </p:sp>
      <p:pic>
        <p:nvPicPr>
          <p:cNvPr id="170" name="Google Shape;170;p26"/>
          <p:cNvPicPr preferRelativeResize="0"/>
          <p:nvPr/>
        </p:nvPicPr>
        <p:blipFill>
          <a:blip r:embed="rId3">
            <a:alphaModFix/>
          </a:blip>
          <a:stretch>
            <a:fillRect/>
          </a:stretch>
        </p:blipFill>
        <p:spPr>
          <a:xfrm>
            <a:off x="428850" y="2051200"/>
            <a:ext cx="4481175" cy="2103475"/>
          </a:xfrm>
          <a:prstGeom prst="rect">
            <a:avLst/>
          </a:prstGeom>
          <a:noFill/>
          <a:ln>
            <a:noFill/>
          </a:ln>
        </p:spPr>
      </p:pic>
      <p:pic>
        <p:nvPicPr>
          <p:cNvPr id="171" name="Google Shape;171;p26"/>
          <p:cNvPicPr preferRelativeResize="0"/>
          <p:nvPr/>
        </p:nvPicPr>
        <p:blipFill>
          <a:blip r:embed="rId4">
            <a:alphaModFix/>
          </a:blip>
          <a:stretch>
            <a:fillRect/>
          </a:stretch>
        </p:blipFill>
        <p:spPr>
          <a:xfrm>
            <a:off x="4800600" y="1841850"/>
            <a:ext cx="4242400" cy="279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311700" y="19639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Thank You !!!</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What is Credit Card Fraud?</a:t>
            </a:r>
            <a:endParaRPr>
              <a:solidFill>
                <a:srgbClr val="000000"/>
              </a:solidFill>
            </a:endParaRPr>
          </a:p>
          <a:p>
            <a:pPr marL="457200" lvl="0" indent="-342900" algn="l" rtl="0">
              <a:spcBef>
                <a:spcPts val="1600"/>
              </a:spcBef>
              <a:spcAft>
                <a:spcPts val="0"/>
              </a:spcAft>
              <a:buClr>
                <a:srgbClr val="000000"/>
              </a:buClr>
              <a:buSzPts val="1800"/>
              <a:buAutoNum type="arabicPeriod"/>
            </a:pPr>
            <a:r>
              <a:rPr lang="en">
                <a:solidFill>
                  <a:srgbClr val="000000"/>
                </a:solidFill>
              </a:rPr>
              <a:t>Fraudster steals your credit card number.</a:t>
            </a:r>
            <a:endParaRPr>
              <a:solidFill>
                <a:srgbClr val="000000"/>
              </a:solidFill>
            </a:endParaRPr>
          </a:p>
          <a:p>
            <a:pPr marL="457200" lvl="0" indent="-342900" algn="l" rtl="0">
              <a:spcBef>
                <a:spcPts val="0"/>
              </a:spcBef>
              <a:spcAft>
                <a:spcPts val="0"/>
              </a:spcAft>
              <a:buClr>
                <a:srgbClr val="000000"/>
              </a:buClr>
              <a:buSzPts val="1800"/>
              <a:buAutoNum type="arabicPeriod"/>
            </a:pPr>
            <a:r>
              <a:rPr lang="en">
                <a:solidFill>
                  <a:srgbClr val="000000"/>
                </a:solidFill>
              </a:rPr>
              <a:t>Fraudster buys an expensive item online using your card.</a:t>
            </a:r>
            <a:endParaRPr>
              <a:solidFill>
                <a:srgbClr val="000000"/>
              </a:solidFill>
            </a:endParaRPr>
          </a:p>
          <a:p>
            <a:pPr marL="457200" lvl="0" indent="-342900" algn="l" rtl="0">
              <a:spcBef>
                <a:spcPts val="0"/>
              </a:spcBef>
              <a:spcAft>
                <a:spcPts val="0"/>
              </a:spcAft>
              <a:buClr>
                <a:srgbClr val="000000"/>
              </a:buClr>
              <a:buSzPts val="1800"/>
              <a:buAutoNum type="arabicPeriod"/>
            </a:pPr>
            <a:r>
              <a:rPr lang="en">
                <a:solidFill>
                  <a:srgbClr val="000000"/>
                </a:solidFill>
              </a:rPr>
              <a:t>Fraudster resells this items.</a:t>
            </a:r>
            <a:endParaRPr>
              <a:solidFill>
                <a:srgbClr val="000000"/>
              </a:solidFill>
            </a:endParaRPr>
          </a:p>
          <a:p>
            <a:pPr marL="457200" lvl="0" indent="-342900" algn="l" rtl="0">
              <a:spcBef>
                <a:spcPts val="0"/>
              </a:spcBef>
              <a:spcAft>
                <a:spcPts val="0"/>
              </a:spcAft>
              <a:buClr>
                <a:srgbClr val="000000"/>
              </a:buClr>
              <a:buSzPts val="1800"/>
              <a:buAutoNum type="arabicPeriod"/>
            </a:pPr>
            <a:r>
              <a:rPr lang="en">
                <a:solidFill>
                  <a:srgbClr val="000000"/>
                </a:solidFill>
              </a:rPr>
              <a:t>You see a high-value transaction you never authorized on your credit card statement.</a:t>
            </a:r>
            <a:endParaRPr>
              <a:solidFill>
                <a:srgbClr val="000000"/>
              </a:solidFill>
            </a:endParaRPr>
          </a:p>
          <a:p>
            <a:pPr marL="457200" lvl="0" indent="-342900" algn="l" rtl="0">
              <a:spcBef>
                <a:spcPts val="0"/>
              </a:spcBef>
              <a:spcAft>
                <a:spcPts val="0"/>
              </a:spcAft>
              <a:buClr>
                <a:srgbClr val="000000"/>
              </a:buClr>
              <a:buSzPts val="1800"/>
              <a:buAutoNum type="arabicPeriod"/>
            </a:pPr>
            <a:r>
              <a:rPr lang="en">
                <a:solidFill>
                  <a:srgbClr val="000000"/>
                </a:solidFill>
              </a:rPr>
              <a:t>You initiate a dispute for this transaction with your bank.</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 </a:t>
            </a:r>
            <a:endParaRPr dirty="0"/>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lnSpc>
                <a:spcPct val="100000"/>
              </a:lnSpc>
              <a:spcBef>
                <a:spcPts val="0"/>
              </a:spcBef>
              <a:spcAft>
                <a:spcPts val="0"/>
              </a:spcAft>
              <a:buClr>
                <a:srgbClr val="000000"/>
              </a:buClr>
              <a:buSzPts val="1800"/>
              <a:buChar char="●"/>
            </a:pPr>
            <a:r>
              <a:rPr lang="en">
                <a:solidFill>
                  <a:srgbClr val="000000"/>
                </a:solidFill>
                <a:latin typeface="Times New Roman"/>
                <a:ea typeface="Times New Roman"/>
                <a:cs typeface="Times New Roman"/>
                <a:sym typeface="Times New Roman"/>
              </a:rPr>
              <a:t>The credit card has increasingly become the most accepted payment mode for both offline and online transactions in today’s world.</a:t>
            </a:r>
            <a:endParaRPr>
              <a:solidFill>
                <a:srgbClr val="000000"/>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rgbClr val="000000"/>
              </a:buClr>
              <a:buSzPts val="1800"/>
              <a:buFont typeface="Times New Roman"/>
              <a:buChar char="●"/>
            </a:pPr>
            <a:r>
              <a:rPr lang="en">
                <a:solidFill>
                  <a:srgbClr val="000000"/>
                </a:solidFill>
                <a:highlight>
                  <a:srgbClr val="FFFFFF"/>
                </a:highlight>
                <a:latin typeface="Times New Roman"/>
                <a:ea typeface="Times New Roman"/>
                <a:cs typeface="Times New Roman"/>
                <a:sym typeface="Times New Roman"/>
              </a:rPr>
              <a:t>Hence risk of fraudulent transactions using credit card has also been increasing.</a:t>
            </a:r>
            <a:endParaRPr>
              <a:solidFill>
                <a:srgbClr val="000000"/>
              </a:solidFill>
              <a:highlight>
                <a:srgbClr val="FFFFFF"/>
              </a:highlight>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rgbClr val="000000"/>
              </a:buClr>
              <a:buSzPts val="1800"/>
              <a:buFont typeface="Times New Roman"/>
              <a:buChar char="●"/>
            </a:pPr>
            <a:r>
              <a:rPr lang="en">
                <a:solidFill>
                  <a:srgbClr val="000000"/>
                </a:solidFill>
                <a:highlight>
                  <a:srgbClr val="FFFFFF"/>
                </a:highlight>
                <a:latin typeface="Times New Roman"/>
                <a:ea typeface="Times New Roman"/>
                <a:cs typeface="Times New Roman"/>
                <a:sym typeface="Times New Roman"/>
              </a:rPr>
              <a:t>So the Credit Card Fraud Detection Problem includes modeling past credit card transactions with the knowledge of the ones that turned out to be fraud. </a:t>
            </a:r>
            <a:endParaRPr>
              <a:solidFill>
                <a:srgbClr val="000000"/>
              </a:solidFill>
              <a:highlight>
                <a:srgbClr val="FFFFFF"/>
              </a:highlight>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a:solidFill>
                <a:srgbClr val="000000"/>
              </a:solidFill>
              <a:highlight>
                <a:srgbClr val="FFFFFF"/>
              </a:highlight>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 </a:t>
            </a:r>
            <a:endParaRPr dirty="0"/>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000000"/>
              </a:buClr>
              <a:buSzPts val="1800"/>
              <a:buFont typeface="Times New Roman"/>
              <a:buChar char="●"/>
            </a:pPr>
            <a:r>
              <a:rPr lang="en">
                <a:solidFill>
                  <a:srgbClr val="000000"/>
                </a:solidFill>
                <a:highlight>
                  <a:srgbClr val="FFFFFF"/>
                </a:highlight>
                <a:latin typeface="Times New Roman"/>
                <a:ea typeface="Times New Roman"/>
                <a:cs typeface="Times New Roman"/>
                <a:sym typeface="Times New Roman"/>
              </a:rPr>
              <a:t>Objective is to build a model such that it will then be used to identify whether a new transaction is fraudulent or not. My aim here is to detect 100% of the fraudulent transactions while minimizing the incorrect fraud classifications.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Approach</a:t>
            </a:r>
            <a:endParaRPr dirty="0"/>
          </a:p>
        </p:txBody>
      </p:sp>
      <p:sp>
        <p:nvSpPr>
          <p:cNvPr id="110" name="Google Shape;110;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dirty="0">
                <a:solidFill>
                  <a:schemeClr val="bg2">
                    <a:lumMod val="50000"/>
                  </a:schemeClr>
                </a:solidFill>
              </a:rPr>
              <a:t>Performing some EDA on the dataset. </a:t>
            </a:r>
            <a:endParaRPr dirty="0">
              <a:solidFill>
                <a:schemeClr val="bg2">
                  <a:lumMod val="50000"/>
                </a:schemeClr>
              </a:solidFill>
            </a:endParaRPr>
          </a:p>
          <a:p>
            <a:pPr marL="457200" lvl="0" indent="-342900" algn="l" rtl="0">
              <a:spcBef>
                <a:spcPts val="0"/>
              </a:spcBef>
              <a:spcAft>
                <a:spcPts val="0"/>
              </a:spcAft>
              <a:buSzPts val="1800"/>
              <a:buAutoNum type="arabicPeriod"/>
            </a:pPr>
            <a:r>
              <a:rPr lang="en" dirty="0">
                <a:solidFill>
                  <a:schemeClr val="bg2">
                    <a:lumMod val="50000"/>
                  </a:schemeClr>
                </a:solidFill>
              </a:rPr>
              <a:t>Using resampling methods to balance the class as the class in highly imbalance</a:t>
            </a:r>
            <a:endParaRPr dirty="0">
              <a:solidFill>
                <a:schemeClr val="bg2">
                  <a:lumMod val="50000"/>
                </a:schemeClr>
              </a:solidFill>
            </a:endParaRPr>
          </a:p>
          <a:p>
            <a:pPr marL="457200" lvl="0" indent="-342900" algn="l" rtl="0">
              <a:spcBef>
                <a:spcPts val="0"/>
              </a:spcBef>
              <a:spcAft>
                <a:spcPts val="0"/>
              </a:spcAft>
              <a:buSzPts val="1800"/>
              <a:buAutoNum type="arabicPeriod"/>
            </a:pPr>
            <a:r>
              <a:rPr lang="en" dirty="0">
                <a:solidFill>
                  <a:schemeClr val="bg2">
                    <a:lumMod val="50000"/>
                  </a:schemeClr>
                </a:solidFill>
              </a:rPr>
              <a:t>Building a model </a:t>
            </a:r>
            <a:endParaRPr dirty="0">
              <a:solidFill>
                <a:schemeClr val="bg2">
                  <a:lumMod val="50000"/>
                </a:schemeClr>
              </a:solidFill>
            </a:endParaRPr>
          </a:p>
          <a:p>
            <a:pPr marL="457200" lvl="0" indent="-342900" algn="l" rtl="0">
              <a:spcBef>
                <a:spcPts val="0"/>
              </a:spcBef>
              <a:spcAft>
                <a:spcPts val="0"/>
              </a:spcAft>
              <a:buSzPts val="1800"/>
              <a:buAutoNum type="arabicPeriod"/>
            </a:pPr>
            <a:r>
              <a:rPr lang="en" dirty="0">
                <a:solidFill>
                  <a:schemeClr val="bg2">
                    <a:lumMod val="50000"/>
                  </a:schemeClr>
                </a:solidFill>
              </a:rPr>
              <a:t>Evaluating model based on ROC, Precision and Recall.</a:t>
            </a:r>
            <a:endParaRPr dirty="0">
              <a:solidFill>
                <a:schemeClr val="bg2">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 Details </a:t>
            </a:r>
            <a:endParaRPr dirty="0"/>
          </a:p>
        </p:txBody>
      </p:sp>
      <p:sp>
        <p:nvSpPr>
          <p:cNvPr id="116" name="Google Shape;116;p18"/>
          <p:cNvSpPr txBox="1">
            <a:spLocks noGrp="1"/>
          </p:cNvSpPr>
          <p:nvPr>
            <p:ph type="body" idx="1"/>
          </p:nvPr>
        </p:nvSpPr>
        <p:spPr>
          <a:xfrm>
            <a:off x="311700" y="1229875"/>
            <a:ext cx="8520600" cy="33003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Font typeface="Times New Roman"/>
              <a:buChar char="●"/>
            </a:pPr>
            <a:r>
              <a:rPr lang="en">
                <a:solidFill>
                  <a:srgbClr val="000000"/>
                </a:solidFill>
                <a:highlight>
                  <a:srgbClr val="FFFFFF"/>
                </a:highlight>
                <a:latin typeface="Times New Roman"/>
                <a:ea typeface="Times New Roman"/>
                <a:cs typeface="Times New Roman"/>
                <a:sym typeface="Times New Roman"/>
              </a:rPr>
              <a:t>The datasets contains transactions made by credit cards in September 2013 by european cardholders.</a:t>
            </a:r>
            <a:endParaRPr>
              <a:solidFill>
                <a:srgbClr val="000000"/>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data set is highly skewed, consisting of </a:t>
            </a:r>
            <a:r>
              <a:rPr lang="en" b="1">
                <a:solidFill>
                  <a:srgbClr val="000000"/>
                </a:solidFill>
                <a:latin typeface="Times New Roman"/>
                <a:ea typeface="Times New Roman"/>
                <a:cs typeface="Times New Roman"/>
                <a:sym typeface="Times New Roman"/>
              </a:rPr>
              <a:t>492 frauds</a:t>
            </a:r>
            <a:r>
              <a:rPr lang="en">
                <a:solidFill>
                  <a:srgbClr val="000000"/>
                </a:solidFill>
                <a:latin typeface="Times New Roman"/>
                <a:ea typeface="Times New Roman"/>
                <a:cs typeface="Times New Roman"/>
                <a:sym typeface="Times New Roman"/>
              </a:rPr>
              <a:t> in a total of </a:t>
            </a:r>
            <a:r>
              <a:rPr lang="en" b="1">
                <a:solidFill>
                  <a:srgbClr val="000000"/>
                </a:solidFill>
                <a:latin typeface="Times New Roman"/>
                <a:ea typeface="Times New Roman"/>
                <a:cs typeface="Times New Roman"/>
                <a:sym typeface="Times New Roman"/>
              </a:rPr>
              <a:t>284,807 observations</a:t>
            </a:r>
            <a:r>
              <a:rPr lang="en">
                <a:solidFill>
                  <a:srgbClr val="000000"/>
                </a:solidFill>
                <a:latin typeface="Times New Roman"/>
                <a:ea typeface="Times New Roman"/>
                <a:cs typeface="Times New Roman"/>
                <a:sym typeface="Times New Roman"/>
              </a:rPr>
              <a:t>. This resulted in only </a:t>
            </a:r>
            <a:r>
              <a:rPr lang="en" b="1">
                <a:solidFill>
                  <a:srgbClr val="000000"/>
                </a:solidFill>
                <a:latin typeface="Times New Roman"/>
                <a:ea typeface="Times New Roman"/>
                <a:cs typeface="Times New Roman"/>
                <a:sym typeface="Times New Roman"/>
              </a:rPr>
              <a:t>0.172%</a:t>
            </a:r>
            <a:r>
              <a:rPr lang="en">
                <a:solidFill>
                  <a:srgbClr val="000000"/>
                </a:solidFill>
                <a:latin typeface="Times New Roman"/>
                <a:ea typeface="Times New Roman"/>
                <a:cs typeface="Times New Roman"/>
                <a:sym typeface="Times New Roman"/>
              </a:rPr>
              <a:t> fraud cases. This skewed set is justified by the low number of fraudulent transactions.</a:t>
            </a:r>
            <a:endParaRPr>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dataset consists of numerical values from the 28 ‘Principal Component Analysis (PCA)’ transformed features, namely V1 to V28. Furthermore, there is no metadata about the original features provided, so pre-analysis or feature study could not be done.</a:t>
            </a:r>
            <a:endParaRPr>
              <a:solidFill>
                <a:srgbClr val="000000"/>
              </a:solidFill>
              <a:latin typeface="Times New Roman"/>
              <a:ea typeface="Times New Roman"/>
              <a:cs typeface="Times New Roman"/>
              <a:sym typeface="Times New Roman"/>
            </a:endParaRPr>
          </a:p>
          <a:p>
            <a:pPr marL="457200" lvl="0" indent="0" algn="just" rtl="0">
              <a:spcBef>
                <a:spcPts val="1500"/>
              </a:spcBef>
              <a:spcAft>
                <a:spcPts val="1600"/>
              </a:spcAft>
              <a:buNone/>
            </a:pPr>
            <a:endParaRPr>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Correlation of Columns with class</a:t>
            </a:r>
            <a:endParaRPr/>
          </a:p>
        </p:txBody>
      </p:sp>
      <p:sp>
        <p:nvSpPr>
          <p:cNvPr id="122" name="Google Shape;122;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b="1">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b="1">
              <a:solidFill>
                <a:srgbClr val="000000"/>
              </a:solidFill>
              <a:latin typeface="Times New Roman"/>
              <a:ea typeface="Times New Roman"/>
              <a:cs typeface="Times New Roman"/>
              <a:sym typeface="Times New Roman"/>
            </a:endParaRPr>
          </a:p>
        </p:txBody>
      </p:sp>
      <p:sp>
        <p:nvSpPr>
          <p:cNvPr id="123" name="Google Shape;123;p19"/>
          <p:cNvSpPr/>
          <p:nvPr/>
        </p:nvSpPr>
        <p:spPr>
          <a:xfrm>
            <a:off x="1028700" y="1017800"/>
            <a:ext cx="7086600" cy="3848100"/>
          </a:xfrm>
          <a:prstGeom prst="rect">
            <a:avLst/>
          </a:prstGeom>
          <a:noFill/>
          <a:ln>
            <a:noFill/>
          </a:ln>
        </p:spPr>
      </p:sp>
      <p:pic>
        <p:nvPicPr>
          <p:cNvPr id="3" name="Picture 2">
            <a:extLst>
              <a:ext uri="{FF2B5EF4-FFF2-40B4-BE49-F238E27FC236}">
                <a16:creationId xmlns:a16="http://schemas.microsoft.com/office/drawing/2014/main" id="{64A31125-FF5E-4C75-BC92-011009EDFDC2}"/>
              </a:ext>
            </a:extLst>
          </p:cNvPr>
          <p:cNvPicPr>
            <a:picLocks noChangeAspect="1"/>
          </p:cNvPicPr>
          <p:nvPr/>
        </p:nvPicPr>
        <p:blipFill>
          <a:blip r:embed="rId3"/>
          <a:stretch>
            <a:fillRect/>
          </a:stretch>
        </p:blipFill>
        <p:spPr>
          <a:xfrm>
            <a:off x="613064" y="1017800"/>
            <a:ext cx="7917872" cy="38486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Amount and Time of Fraud </a:t>
            </a:r>
            <a:endParaRPr dirty="0"/>
          </a:p>
        </p:txBody>
      </p:sp>
      <p:sp>
        <p:nvSpPr>
          <p:cNvPr id="129" name="Google Shape;129;p20"/>
          <p:cNvSpPr/>
          <p:nvPr/>
        </p:nvSpPr>
        <p:spPr>
          <a:xfrm>
            <a:off x="2643175" y="1193238"/>
            <a:ext cx="3857625" cy="3648075"/>
          </a:xfrm>
          <a:prstGeom prst="rect">
            <a:avLst/>
          </a:prstGeom>
          <a:noFill/>
          <a:ln>
            <a:noFill/>
          </a:ln>
        </p:spPr>
      </p:sp>
      <p:pic>
        <p:nvPicPr>
          <p:cNvPr id="3" name="Picture 2">
            <a:extLst>
              <a:ext uri="{FF2B5EF4-FFF2-40B4-BE49-F238E27FC236}">
                <a16:creationId xmlns:a16="http://schemas.microsoft.com/office/drawing/2014/main" id="{0E58A499-7D02-494E-896D-878EACC81B0C}"/>
              </a:ext>
            </a:extLst>
          </p:cNvPr>
          <p:cNvPicPr>
            <a:picLocks noChangeAspect="1"/>
          </p:cNvPicPr>
          <p:nvPr/>
        </p:nvPicPr>
        <p:blipFill>
          <a:blip r:embed="rId3"/>
          <a:stretch>
            <a:fillRect/>
          </a:stretch>
        </p:blipFill>
        <p:spPr>
          <a:xfrm>
            <a:off x="1901536" y="1186956"/>
            <a:ext cx="4426528" cy="36485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Class Details </a:t>
            </a:r>
            <a:endParaRPr dirty="0"/>
          </a:p>
        </p:txBody>
      </p:sp>
      <p:sp>
        <p:nvSpPr>
          <p:cNvPr id="135" name="Google Shape;135;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highlight>
                  <a:srgbClr val="FFFFFF"/>
                </a:highlight>
                <a:latin typeface="Times New Roman"/>
                <a:ea typeface="Times New Roman"/>
                <a:cs typeface="Times New Roman"/>
                <a:sym typeface="Times New Roman"/>
              </a:rPr>
              <a:t>Class is highly imbalanced as it can be seen in the plot below :</a:t>
            </a:r>
            <a:endParaRPr>
              <a:solidFill>
                <a:srgbClr val="000000"/>
              </a:solidFill>
              <a:highlight>
                <a:srgbClr val="FFFFFF"/>
              </a:highlight>
              <a:latin typeface="Times New Roman"/>
              <a:ea typeface="Times New Roman"/>
              <a:cs typeface="Times New Roman"/>
              <a:sym typeface="Times New Roman"/>
            </a:endParaRPr>
          </a:p>
          <a:p>
            <a:pPr marL="457200" lvl="0" indent="0" algn="l" rtl="0">
              <a:spcBef>
                <a:spcPts val="1600"/>
              </a:spcBef>
              <a:spcAft>
                <a:spcPts val="0"/>
              </a:spcAft>
              <a:buNone/>
            </a:pPr>
            <a:endParaRPr sz="1100">
              <a:solidFill>
                <a:srgbClr val="000000"/>
              </a:solidFill>
              <a:latin typeface="Arial"/>
              <a:ea typeface="Arial"/>
              <a:cs typeface="Arial"/>
              <a:sym typeface="Arial"/>
            </a:endParaRPr>
          </a:p>
          <a:p>
            <a:pPr marL="457200" lvl="0" indent="-298450" algn="l" rtl="0">
              <a:spcBef>
                <a:spcPts val="1600"/>
              </a:spcBef>
              <a:spcAft>
                <a:spcPts val="0"/>
              </a:spcAft>
              <a:buClr>
                <a:srgbClr val="000000"/>
              </a:buClr>
              <a:buSzPts val="1100"/>
              <a:buFont typeface="Arial"/>
              <a:buChar char="●"/>
            </a:pPr>
            <a:r>
              <a:rPr lang="en" sz="1100">
                <a:solidFill>
                  <a:srgbClr val="000000"/>
                </a:solidFill>
                <a:latin typeface="Arial"/>
                <a:ea typeface="Arial"/>
                <a:cs typeface="Arial"/>
                <a:sym typeface="Arial"/>
              </a:rPr>
              <a:t>The number of normal transactions : 284315</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number of frauds : 492</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percentage of fraud of all transactions : 0.172</a:t>
            </a:r>
            <a:endParaRPr>
              <a:solidFill>
                <a:srgbClr val="000000"/>
              </a:solidFill>
              <a:highlight>
                <a:srgbClr val="FFFFFF"/>
              </a:highlight>
              <a:latin typeface="Times New Roman"/>
              <a:ea typeface="Times New Roman"/>
              <a:cs typeface="Times New Roman"/>
              <a:sym typeface="Times New Roman"/>
            </a:endParaRPr>
          </a:p>
        </p:txBody>
      </p:sp>
      <p:sp>
        <p:nvSpPr>
          <p:cNvPr id="136" name="Google Shape;136;p21"/>
          <p:cNvSpPr/>
          <p:nvPr/>
        </p:nvSpPr>
        <p:spPr>
          <a:xfrm>
            <a:off x="4164700" y="1770100"/>
            <a:ext cx="4171950" cy="2711525"/>
          </a:xfrm>
          <a:prstGeom prst="rect">
            <a:avLst/>
          </a:prstGeom>
          <a:noFill/>
          <a:ln>
            <a:noFill/>
          </a:ln>
        </p:spPr>
      </p:sp>
      <p:pic>
        <p:nvPicPr>
          <p:cNvPr id="3" name="Picture 2">
            <a:extLst>
              <a:ext uri="{FF2B5EF4-FFF2-40B4-BE49-F238E27FC236}">
                <a16:creationId xmlns:a16="http://schemas.microsoft.com/office/drawing/2014/main" id="{45076456-D936-4A44-900C-F3713E6F6667}"/>
              </a:ext>
            </a:extLst>
          </p:cNvPr>
          <p:cNvPicPr>
            <a:picLocks noChangeAspect="1"/>
          </p:cNvPicPr>
          <p:nvPr/>
        </p:nvPicPr>
        <p:blipFill>
          <a:blip r:embed="rId3"/>
          <a:stretch>
            <a:fillRect/>
          </a:stretch>
        </p:blipFill>
        <p:spPr>
          <a:xfrm>
            <a:off x="4572000" y="1770100"/>
            <a:ext cx="4172532" cy="2819794"/>
          </a:xfrm>
          <a:prstGeom prst="rect">
            <a:avLst/>
          </a:prstGeom>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554</Words>
  <Application>Microsoft Office PowerPoint</Application>
  <PresentationFormat>On-screen Show (16:9)</PresentationFormat>
  <Paragraphs>49</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Times New Roman</vt:lpstr>
      <vt:lpstr>Roboto</vt:lpstr>
      <vt:lpstr>Geometric</vt:lpstr>
      <vt:lpstr>Credit Card Fraud  Detection </vt:lpstr>
      <vt:lpstr>Introduction</vt:lpstr>
      <vt:lpstr>Problem statement </vt:lpstr>
      <vt:lpstr>Objective </vt:lpstr>
      <vt:lpstr>Approach</vt:lpstr>
      <vt:lpstr>Dataset Details </vt:lpstr>
      <vt:lpstr>Correlation of Columns with class</vt:lpstr>
      <vt:lpstr>Amount and Time of Fraud </vt:lpstr>
      <vt:lpstr>Class Details </vt:lpstr>
      <vt:lpstr>Balancing the Class </vt:lpstr>
      <vt:lpstr>Why SMOTE ?</vt:lpstr>
      <vt:lpstr>Class after SMOTE</vt:lpstr>
      <vt:lpstr>Visualization of data in 2D </vt:lpstr>
      <vt:lpstr>Model Building </vt:lpstr>
      <vt:lpstr>Model Building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dc:title>
  <dc:creator>akshay mukundwar</dc:creator>
  <cp:lastModifiedBy>akshay mukundwar</cp:lastModifiedBy>
  <cp:revision>3</cp:revision>
  <dcterms:modified xsi:type="dcterms:W3CDTF">2019-06-02T22:15:41Z</dcterms:modified>
</cp:coreProperties>
</file>