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Nunito"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D89C6-B62A-4BD0-94A3-7393B03369FD}">
  <a:tblStyle styleId="{ADBD89C6-B62A-4BD0-94A3-7393B03369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db01fcc7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db01fcc7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9d7a4202_4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9d7a4202_4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dae9f72c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dae9f72c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b01fcc78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b01fcc78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db01fcc7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db01fcc7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db01fcc78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db01fcc78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db01fcc7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db01fcc7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db01fcc78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db01fcc7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b01fcc78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db01fcc78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db01fcc7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db01fcc7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c9d7a420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c9d7a420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b01fcc78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db01fcc78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c9d7a4202_1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c9d7a4202_1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b01fcc7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b01fcc7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db01fcc7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db01fcc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db01fcc78_3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db01fcc78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db01fcc78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db01fcc78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db01fcc78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db01fcc78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db01fcc78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db01fcc78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0" y="1279400"/>
            <a:ext cx="6994674" cy="3741100"/>
          </a:xfrm>
          <a:prstGeom prst="rect">
            <a:avLst/>
          </a:prstGeom>
          <a:noFill/>
          <a:ln>
            <a:noFill/>
          </a:ln>
        </p:spPr>
      </p:pic>
      <p:sp>
        <p:nvSpPr>
          <p:cNvPr id="129" name="Google Shape;129;p13"/>
          <p:cNvSpPr txBox="1">
            <a:spLocks noGrp="1"/>
          </p:cNvSpPr>
          <p:nvPr>
            <p:ph type="ctrTitle" idx="4294967295"/>
          </p:nvPr>
        </p:nvSpPr>
        <p:spPr>
          <a:xfrm>
            <a:off x="80700" y="327425"/>
            <a:ext cx="8982600" cy="2666700"/>
          </a:xfrm>
          <a:prstGeom prst="rect">
            <a:avLst/>
          </a:prstGeom>
        </p:spPr>
        <p:txBody>
          <a:bodyPr spcFirstLastPara="1" wrap="square" lIns="91425" tIns="91425" rIns="91425" bIns="91425" anchor="t" anchorCtr="0">
            <a:noAutofit/>
          </a:bodyPr>
          <a:lstStyle/>
          <a:p>
            <a:pPr marL="0" lvl="0" indent="0" algn="ctr" rtl="0">
              <a:lnSpc>
                <a:spcPct val="140000"/>
              </a:lnSpc>
              <a:spcBef>
                <a:spcPts val="0"/>
              </a:spcBef>
              <a:spcAft>
                <a:spcPts val="1500"/>
              </a:spcAft>
              <a:buNone/>
            </a:pPr>
            <a:r>
              <a:rPr lang="en-GB" sz="4800" b="1">
                <a:solidFill>
                  <a:srgbClr val="333333"/>
                </a:solidFill>
                <a:latin typeface="Calibri"/>
                <a:ea typeface="Calibri"/>
                <a:cs typeface="Calibri"/>
                <a:sym typeface="Calibri"/>
              </a:rPr>
              <a:t>Twitter Sentiment Analysis</a:t>
            </a:r>
            <a:endParaRPr sz="4800" b="1">
              <a:latin typeface="Calibri"/>
              <a:ea typeface="Calibri"/>
              <a:cs typeface="Calibri"/>
              <a:sym typeface="Calibri"/>
            </a:endParaRPr>
          </a:p>
        </p:txBody>
      </p:sp>
      <p:sp>
        <p:nvSpPr>
          <p:cNvPr id="130" name="Google Shape;130;p13"/>
          <p:cNvSpPr txBox="1">
            <a:spLocks noGrp="1"/>
          </p:cNvSpPr>
          <p:nvPr>
            <p:ph type="subTitle" idx="4294967295"/>
          </p:nvPr>
        </p:nvSpPr>
        <p:spPr>
          <a:xfrm>
            <a:off x="6064775" y="2629750"/>
            <a:ext cx="2896200" cy="10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Verdana"/>
                <a:ea typeface="Verdana"/>
                <a:cs typeface="Verdana"/>
                <a:sym typeface="Verdana"/>
              </a:rPr>
              <a:t>Project by :-</a:t>
            </a:r>
          </a:p>
          <a:p>
            <a:pPr marL="457200" lvl="0" indent="-342900" algn="l" rtl="0">
              <a:spcBef>
                <a:spcPts val="1600"/>
              </a:spcBef>
              <a:spcAft>
                <a:spcPts val="0"/>
              </a:spcAft>
              <a:buSzPts val="1800"/>
              <a:buFont typeface="Verdana"/>
              <a:buAutoNum type="arabicPeriod"/>
            </a:pPr>
            <a:r>
              <a:rPr lang="en-GB" sz="1800" dirty="0">
                <a:latin typeface="Verdana"/>
                <a:ea typeface="Verdana"/>
                <a:cs typeface="Verdana"/>
                <a:sym typeface="Verdana"/>
              </a:rPr>
              <a:t>Abhinav </a:t>
            </a:r>
            <a:r>
              <a:rPr lang="en-GB" sz="1800" dirty="0" err="1">
                <a:latin typeface="Verdana"/>
                <a:ea typeface="Verdana"/>
                <a:cs typeface="Verdana"/>
                <a:sym typeface="Verdana"/>
              </a:rPr>
              <a:t>Rahate</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en-GB" sz="1800" dirty="0">
                <a:latin typeface="Verdana"/>
                <a:ea typeface="Verdana"/>
                <a:cs typeface="Verdana"/>
                <a:sym typeface="Verdana"/>
              </a:rPr>
              <a:t>Akshay Mukundwar</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en-GB" sz="1800" dirty="0">
                <a:latin typeface="Verdana"/>
                <a:ea typeface="Verdana"/>
                <a:cs typeface="Verdana"/>
                <a:sym typeface="Verdana"/>
              </a:rPr>
              <a:t>Abhijeet Patil</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en-GB" sz="1800" dirty="0">
                <a:latin typeface="Verdana"/>
                <a:ea typeface="Verdana"/>
                <a:cs typeface="Verdana"/>
                <a:sym typeface="Verdana"/>
              </a:rPr>
              <a:t>Rohit </a:t>
            </a:r>
            <a:r>
              <a:rPr lang="en-GB" sz="1800" dirty="0" err="1">
                <a:latin typeface="Verdana"/>
                <a:ea typeface="Verdana"/>
                <a:cs typeface="Verdana"/>
                <a:sym typeface="Verdana"/>
              </a:rPr>
              <a:t>Dhuratkar</a:t>
            </a:r>
            <a:endParaRPr sz="1800" dirty="0">
              <a:latin typeface="Verdana"/>
              <a:ea typeface="Verdana"/>
              <a:cs typeface="Verdana"/>
              <a:sym typeface="Verdana"/>
            </a:endParaRPr>
          </a:p>
          <a:p>
            <a:pPr marL="457200" lvl="0" indent="-342900" algn="l" rtl="0">
              <a:spcBef>
                <a:spcPts val="0"/>
              </a:spcBef>
              <a:spcAft>
                <a:spcPts val="0"/>
              </a:spcAft>
              <a:buSzPts val="1800"/>
              <a:buFont typeface="Verdana"/>
              <a:buAutoNum type="arabicPeriod"/>
            </a:pPr>
            <a:r>
              <a:rPr lang="en-GB" sz="1800" dirty="0">
                <a:latin typeface="Verdana"/>
                <a:ea typeface="Verdana"/>
                <a:cs typeface="Verdana"/>
                <a:sym typeface="Verdana"/>
              </a:rPr>
              <a:t>Soham </a:t>
            </a:r>
            <a:r>
              <a:rPr lang="en-GB" sz="1800" dirty="0" err="1">
                <a:latin typeface="Verdana"/>
                <a:ea typeface="Verdana"/>
                <a:cs typeface="Verdana"/>
                <a:sym typeface="Verdana"/>
              </a:rPr>
              <a:t>Wani</a:t>
            </a:r>
            <a:endParaRPr sz="1800" dirty="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Classification of Tweets</a:t>
            </a:r>
            <a:endParaRPr/>
          </a:p>
        </p:txBody>
      </p:sp>
      <p:sp>
        <p:nvSpPr>
          <p:cNvPr id="191" name="Google Shape;191;p22"/>
          <p:cNvSpPr txBox="1">
            <a:spLocks noGrp="1"/>
          </p:cNvSpPr>
          <p:nvPr>
            <p:ph type="body" idx="1"/>
          </p:nvPr>
        </p:nvSpPr>
        <p:spPr>
          <a:xfrm>
            <a:off x="769450" y="16180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3-Tier Classification</a:t>
            </a:r>
            <a:endParaRPr sz="1800"/>
          </a:p>
          <a:p>
            <a:pPr marL="0" lvl="0" indent="0" algn="l" rtl="0">
              <a:spcBef>
                <a:spcPts val="1600"/>
              </a:spcBef>
              <a:spcAft>
                <a:spcPts val="0"/>
              </a:spcAft>
              <a:buNone/>
            </a:pPr>
            <a:r>
              <a:rPr lang="en-GB" sz="1800"/>
              <a:t>In this Tweets are classified as;</a:t>
            </a:r>
            <a:endParaRPr sz="1800"/>
          </a:p>
          <a:p>
            <a:pPr marL="457200" lvl="0" indent="-342900" algn="l" rtl="0">
              <a:spcBef>
                <a:spcPts val="1600"/>
              </a:spcBef>
              <a:spcAft>
                <a:spcPts val="0"/>
              </a:spcAft>
              <a:buSzPts val="1800"/>
              <a:buAutoNum type="arabicPeriod"/>
            </a:pPr>
            <a:r>
              <a:rPr lang="en-GB" sz="1800"/>
              <a:t>Positive</a:t>
            </a:r>
            <a:endParaRPr sz="1800"/>
          </a:p>
          <a:p>
            <a:pPr marL="457200" lvl="0" indent="-342900" algn="l" rtl="0">
              <a:spcBef>
                <a:spcPts val="0"/>
              </a:spcBef>
              <a:spcAft>
                <a:spcPts val="0"/>
              </a:spcAft>
              <a:buSzPts val="1800"/>
              <a:buAutoNum type="arabicPeriod"/>
            </a:pPr>
            <a:r>
              <a:rPr lang="en-GB" sz="1800"/>
              <a:t>Negative</a:t>
            </a:r>
            <a:endParaRPr sz="1800"/>
          </a:p>
          <a:p>
            <a:pPr marL="457200" lvl="0" indent="-342900" algn="l" rtl="0">
              <a:spcBef>
                <a:spcPts val="0"/>
              </a:spcBef>
              <a:spcAft>
                <a:spcPts val="0"/>
              </a:spcAft>
              <a:buSzPts val="1800"/>
              <a:buAutoNum type="arabicPeriod"/>
            </a:pPr>
            <a:r>
              <a:rPr lang="en-GB" sz="1800"/>
              <a:t>Neutral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206175" y="214675"/>
            <a:ext cx="8118600" cy="4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197" name="Google Shape;197;p23"/>
          <p:cNvSpPr txBox="1">
            <a:spLocks noGrp="1"/>
          </p:cNvSpPr>
          <p:nvPr>
            <p:ph type="body" idx="1"/>
          </p:nvPr>
        </p:nvSpPr>
        <p:spPr>
          <a:xfrm>
            <a:off x="206250" y="713575"/>
            <a:ext cx="8724000" cy="41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8" name="Google Shape;198;p23"/>
          <p:cNvPicPr preferRelativeResize="0"/>
          <p:nvPr/>
        </p:nvPicPr>
        <p:blipFill>
          <a:blip r:embed="rId3">
            <a:alphaModFix/>
          </a:blip>
          <a:stretch>
            <a:fillRect/>
          </a:stretch>
        </p:blipFill>
        <p:spPr>
          <a:xfrm>
            <a:off x="206175" y="713575"/>
            <a:ext cx="8723999" cy="423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02"/>
        <p:cNvGrpSpPr/>
        <p:nvPr/>
      </p:nvGrpSpPr>
      <p:grpSpPr>
        <a:xfrm>
          <a:off x="0" y="0"/>
          <a:ext cx="0" cy="0"/>
          <a:chOff x="0" y="0"/>
          <a:chExt cx="0" cy="0"/>
        </a:xfrm>
      </p:grpSpPr>
      <p:sp>
        <p:nvSpPr>
          <p:cNvPr id="203" name="Google Shape;203;p24"/>
          <p:cNvSpPr txBox="1">
            <a:spLocks noGrp="1"/>
          </p:cNvSpPr>
          <p:nvPr>
            <p:ph type="body" idx="1"/>
          </p:nvPr>
        </p:nvSpPr>
        <p:spPr>
          <a:xfrm>
            <a:off x="239875" y="770450"/>
            <a:ext cx="8085000" cy="41769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rgbClr val="2B3E51"/>
              </a:buClr>
              <a:buSzPts val="1600"/>
              <a:buFont typeface="Verdana"/>
              <a:buChar char="●"/>
            </a:pPr>
            <a:r>
              <a:rPr lang="en-GB" sz="1600">
                <a:solidFill>
                  <a:srgbClr val="2B3E51"/>
                </a:solidFill>
                <a:highlight>
                  <a:schemeClr val="dk1"/>
                </a:highlight>
                <a:latin typeface="Verdana"/>
                <a:ea typeface="Verdana"/>
                <a:cs typeface="Verdana"/>
                <a:sym typeface="Verdana"/>
              </a:rPr>
              <a:t>The simplest solutions are usually the most powerful ones, and Naive Bayes is a good proof of that. In spite of the great advances of the Machine Learning in the last years, it has proven to not only be simple but also fast, accurate and reliable. It has been successfully used for many purposes, but it works particularly well with natural language processing (NLP) problems.</a:t>
            </a:r>
            <a:endParaRPr sz="1600">
              <a:solidFill>
                <a:srgbClr val="2B3E51"/>
              </a:solidFill>
              <a:highlight>
                <a:schemeClr val="dk1"/>
              </a:highlight>
              <a:latin typeface="Verdana"/>
              <a:ea typeface="Verdana"/>
              <a:cs typeface="Verdana"/>
              <a:sym typeface="Verdana"/>
            </a:endParaRPr>
          </a:p>
          <a:p>
            <a:pPr marL="457200" lvl="0" indent="-330200" algn="just" rtl="0">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Naive Bayes is based on the Bayes theorem of probability, It is a supervised machine learning algorithm.</a:t>
            </a:r>
            <a:endParaRPr sz="1600">
              <a:solidFill>
                <a:srgbClr val="000000"/>
              </a:solidFill>
              <a:latin typeface="Verdana"/>
              <a:ea typeface="Verdana"/>
              <a:cs typeface="Verdana"/>
              <a:sym typeface="Verdana"/>
            </a:endParaRPr>
          </a:p>
          <a:p>
            <a:pPr marL="457200" lvl="0" indent="-330200" algn="just" rtl="0">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It assumes independence among all predictors</a:t>
            </a:r>
            <a:endParaRPr sz="1600">
              <a:solidFill>
                <a:srgbClr val="000000"/>
              </a:solidFill>
              <a:latin typeface="Verdana"/>
              <a:ea typeface="Verdana"/>
              <a:cs typeface="Verdana"/>
              <a:sym typeface="Verdana"/>
            </a:endParaRPr>
          </a:p>
          <a:p>
            <a:pPr marL="457200" lvl="0" indent="-330200" algn="just" rtl="0">
              <a:lnSpc>
                <a:spcPct val="100000"/>
              </a:lnSpc>
              <a:spcBef>
                <a:spcPts val="1000"/>
              </a:spcBef>
              <a:spcAft>
                <a:spcPts val="0"/>
              </a:spcAft>
              <a:buClr>
                <a:srgbClr val="000000"/>
              </a:buClr>
              <a:buSzPts val="1600"/>
              <a:buFont typeface="Verdana"/>
              <a:buChar char="●"/>
            </a:pPr>
            <a:r>
              <a:rPr lang="en-GB" sz="1600">
                <a:solidFill>
                  <a:srgbClr val="000000"/>
                </a:solidFill>
                <a:latin typeface="Verdana"/>
                <a:ea typeface="Verdana"/>
                <a:cs typeface="Verdana"/>
                <a:sym typeface="Verdana"/>
              </a:rPr>
              <a:t>It is Extremely fast compared to other classification algorithms. Naive Bayes model is easy to build and particularly useful for very large data sets. Along with simplicity, Naive Bayes is known to outperform even highly sophisticated classification methods.</a:t>
            </a:r>
            <a:endParaRPr sz="1600">
              <a:solidFill>
                <a:srgbClr val="000000"/>
              </a:solidFill>
              <a:latin typeface="Verdana"/>
              <a:ea typeface="Verdana"/>
              <a:cs typeface="Verdana"/>
              <a:sym typeface="Verdana"/>
            </a:endParaRPr>
          </a:p>
          <a:p>
            <a:pPr marL="0" lvl="0" indent="0" algn="just" rtl="0">
              <a:lnSpc>
                <a:spcPct val="150000"/>
              </a:lnSpc>
              <a:spcBef>
                <a:spcPts val="0"/>
              </a:spcBef>
              <a:spcAft>
                <a:spcPts val="1600"/>
              </a:spcAft>
              <a:buNone/>
            </a:pPr>
            <a:endParaRPr sz="1800"/>
          </a:p>
        </p:txBody>
      </p:sp>
      <p:sp>
        <p:nvSpPr>
          <p:cNvPr id="204" name="Google Shape;204;p24"/>
          <p:cNvSpPr txBox="1">
            <a:spLocks noGrp="1"/>
          </p:cNvSpPr>
          <p:nvPr>
            <p:ph type="title"/>
          </p:nvPr>
        </p:nvSpPr>
        <p:spPr>
          <a:xfrm>
            <a:off x="239875" y="215150"/>
            <a:ext cx="86763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Bayes: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p25"/>
          <p:cNvPicPr preferRelativeResize="0"/>
          <p:nvPr/>
        </p:nvPicPr>
        <p:blipFill>
          <a:blip r:embed="rId3">
            <a:alphaModFix/>
          </a:blip>
          <a:stretch>
            <a:fillRect/>
          </a:stretch>
        </p:blipFill>
        <p:spPr>
          <a:xfrm>
            <a:off x="0" y="1960475"/>
            <a:ext cx="3183875" cy="1451200"/>
          </a:xfrm>
          <a:prstGeom prst="rect">
            <a:avLst/>
          </a:prstGeom>
          <a:noFill/>
          <a:ln>
            <a:noFill/>
          </a:ln>
        </p:spPr>
      </p:pic>
      <p:pic>
        <p:nvPicPr>
          <p:cNvPr id="210" name="Google Shape;210;p25"/>
          <p:cNvPicPr preferRelativeResize="0"/>
          <p:nvPr/>
        </p:nvPicPr>
        <p:blipFill>
          <a:blip r:embed="rId4">
            <a:alphaModFix/>
          </a:blip>
          <a:stretch>
            <a:fillRect/>
          </a:stretch>
        </p:blipFill>
        <p:spPr>
          <a:xfrm>
            <a:off x="3183875" y="0"/>
            <a:ext cx="596012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RandomForest</a:t>
            </a:r>
            <a:endParaRPr/>
          </a:p>
        </p:txBody>
      </p:sp>
      <p:sp>
        <p:nvSpPr>
          <p:cNvPr id="216" name="Google Shape;216;p26"/>
          <p:cNvSpPr txBox="1">
            <a:spLocks noGrp="1"/>
          </p:cNvSpPr>
          <p:nvPr>
            <p:ph type="body" idx="1"/>
          </p:nvPr>
        </p:nvSpPr>
        <p:spPr>
          <a:xfrm>
            <a:off x="728450" y="1554050"/>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GB" sz="1600">
                <a:solidFill>
                  <a:srgbClr val="000000"/>
                </a:solidFill>
                <a:latin typeface="Arial"/>
                <a:ea typeface="Arial"/>
                <a:cs typeface="Arial"/>
                <a:sym typeface="Arial"/>
              </a:rPr>
              <a:t>Random Forest is an ensemble learning algorithm for classification and regression. Random Forest generates a multitude of decision trees classifies based on the aggregated decision of those trees. For a set of tweets x 1 , x 2 , . . . x n and their respective sentiment labels y 1 , y 2 , . . . n bagging repeatedly selects a random sample (X b , Y b ) with replacement. Each classification tree f b is trained using a different random sample (X b , Y b ) where b ranges from 1 . . . B. Finally, a majority vote is taken of predictions of these B trees.</a:t>
            </a:r>
            <a:endParaRPr sz="1600">
              <a:solidFill>
                <a:srgbClr val="000000"/>
              </a:solidFill>
              <a:latin typeface="Arial"/>
              <a:ea typeface="Arial"/>
              <a:cs typeface="Arial"/>
              <a:sym typeface="Arial"/>
            </a:endParaRPr>
          </a:p>
          <a:p>
            <a:pPr marL="0" lvl="0" indent="0" algn="just" rtl="0">
              <a:spcBef>
                <a:spcPts val="8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pic>
        <p:nvPicPr>
          <p:cNvPr id="221" name="Google Shape;221;p27"/>
          <p:cNvPicPr preferRelativeResize="0"/>
          <p:nvPr/>
        </p:nvPicPr>
        <p:blipFill>
          <a:blip r:embed="rId3">
            <a:alphaModFix/>
          </a:blip>
          <a:stretch>
            <a:fillRect/>
          </a:stretch>
        </p:blipFill>
        <p:spPr>
          <a:xfrm>
            <a:off x="-12" y="2080775"/>
            <a:ext cx="3363175" cy="1102450"/>
          </a:xfrm>
          <a:prstGeom prst="rect">
            <a:avLst/>
          </a:prstGeom>
          <a:noFill/>
          <a:ln>
            <a:noFill/>
          </a:ln>
        </p:spPr>
      </p:pic>
      <p:pic>
        <p:nvPicPr>
          <p:cNvPr id="222" name="Google Shape;222;p27"/>
          <p:cNvPicPr preferRelativeResize="0"/>
          <p:nvPr/>
        </p:nvPicPr>
        <p:blipFill>
          <a:blip r:embed="rId4">
            <a:alphaModFix/>
          </a:blip>
          <a:stretch>
            <a:fillRect/>
          </a:stretch>
        </p:blipFill>
        <p:spPr>
          <a:xfrm>
            <a:off x="3299400" y="0"/>
            <a:ext cx="5794900" cy="51123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819150" y="696525"/>
            <a:ext cx="7505700" cy="5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Support Vector Machine</a:t>
            </a:r>
            <a:endParaRPr/>
          </a:p>
        </p:txBody>
      </p:sp>
      <p:sp>
        <p:nvSpPr>
          <p:cNvPr id="228" name="Google Shape;228;p28"/>
          <p:cNvSpPr txBox="1">
            <a:spLocks noGrp="1"/>
          </p:cNvSpPr>
          <p:nvPr>
            <p:ph type="body" idx="1"/>
          </p:nvPr>
        </p:nvSpPr>
        <p:spPr>
          <a:xfrm>
            <a:off x="819150" y="1318600"/>
            <a:ext cx="7505700" cy="295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GB" sz="1350">
                <a:solidFill>
                  <a:srgbClr val="000000"/>
                </a:solidFill>
                <a:latin typeface="Arial"/>
                <a:ea typeface="Arial"/>
                <a:cs typeface="Arial"/>
                <a:sym typeface="Arial"/>
              </a:rPr>
              <a:t>        	</a:t>
            </a:r>
            <a:r>
              <a:rPr lang="en-GB" sz="1600">
                <a:solidFill>
                  <a:srgbClr val="000000"/>
                </a:solidFill>
                <a:latin typeface="Arial"/>
                <a:ea typeface="Arial"/>
                <a:cs typeface="Arial"/>
                <a:sym typeface="Arial"/>
              </a:rPr>
              <a:t>SVM, also known as support vector machines, is a non-probabilistic binary linear classifier. For a training set of points (x i , y i ) where x is the feature vector and y is the class, we want to find the maximum-margin hyperplane that divides the points with y i = 1 and y i = −1.</a:t>
            </a:r>
            <a:endParaRPr sz="1600">
              <a:solidFill>
                <a:srgbClr val="000000"/>
              </a:solidFill>
              <a:latin typeface="Arial"/>
              <a:ea typeface="Arial"/>
              <a:cs typeface="Arial"/>
              <a:sym typeface="Arial"/>
            </a:endParaRPr>
          </a:p>
          <a:p>
            <a:pPr marL="0" lvl="0" indent="0" algn="just" rtl="0">
              <a:spcBef>
                <a:spcPts val="800"/>
              </a:spcBef>
              <a:spcAft>
                <a:spcPts val="0"/>
              </a:spcAft>
              <a:buClr>
                <a:srgbClr val="000000"/>
              </a:buClr>
              <a:buSzPts val="1100"/>
              <a:buFont typeface="Arial"/>
              <a:buNone/>
            </a:pPr>
            <a:r>
              <a:rPr lang="en-GB" sz="1600">
                <a:solidFill>
                  <a:srgbClr val="000000"/>
                </a:solidFill>
                <a:latin typeface="Arial"/>
                <a:ea typeface="Arial"/>
                <a:cs typeface="Arial"/>
                <a:sym typeface="Arial"/>
              </a:rPr>
              <a:t>The equation of the hyperplane is as follow                                           </a:t>
            </a:r>
            <a:endParaRPr sz="1600">
              <a:solidFill>
                <a:srgbClr val="000000"/>
              </a:solidFill>
              <a:latin typeface="Arial"/>
              <a:ea typeface="Arial"/>
              <a:cs typeface="Arial"/>
              <a:sym typeface="Arial"/>
            </a:endParaRPr>
          </a:p>
          <a:p>
            <a:pPr marL="0" lvl="0" indent="0" algn="just" rtl="0">
              <a:spcBef>
                <a:spcPts val="800"/>
              </a:spcBef>
              <a:spcAft>
                <a:spcPts val="0"/>
              </a:spcAft>
              <a:buClr>
                <a:srgbClr val="000000"/>
              </a:buClr>
              <a:buSzPts val="1100"/>
              <a:buFont typeface="Arial"/>
              <a:buNone/>
            </a:pPr>
            <a:r>
              <a:rPr lang="en-GB" sz="1600">
                <a:solidFill>
                  <a:srgbClr val="000000"/>
                </a:solidFill>
                <a:latin typeface="Arial"/>
                <a:ea typeface="Arial"/>
                <a:cs typeface="Arial"/>
                <a:sym typeface="Arial"/>
              </a:rPr>
              <a:t>                                            	w . x – b = 0 </a:t>
            </a:r>
            <a:endParaRPr sz="1600">
              <a:solidFill>
                <a:srgbClr val="000000"/>
              </a:solidFill>
              <a:latin typeface="Arial"/>
              <a:ea typeface="Arial"/>
              <a:cs typeface="Arial"/>
              <a:sym typeface="Arial"/>
            </a:endParaRPr>
          </a:p>
          <a:p>
            <a:pPr marL="0" lvl="0" indent="0" algn="just" rtl="0">
              <a:spcBef>
                <a:spcPts val="800"/>
              </a:spcBef>
              <a:spcAft>
                <a:spcPts val="0"/>
              </a:spcAft>
              <a:buNone/>
            </a:pPr>
            <a:r>
              <a:rPr lang="en-GB" sz="1600">
                <a:solidFill>
                  <a:srgbClr val="000000"/>
                </a:solidFill>
                <a:latin typeface="Arial"/>
                <a:ea typeface="Arial"/>
                <a:cs typeface="Arial"/>
                <a:sym typeface="Arial"/>
              </a:rPr>
              <a:t>We want to maximize the margin.</a:t>
            </a:r>
            <a:endParaRPr sz="1600">
              <a:solidFill>
                <a:srgbClr val="000000"/>
              </a:solidFill>
              <a:latin typeface="Arial"/>
              <a:ea typeface="Arial"/>
              <a:cs typeface="Arial"/>
              <a:sym typeface="Arial"/>
            </a:endParaRPr>
          </a:p>
          <a:p>
            <a:pPr marL="0" lvl="0" indent="0" algn="just" rtl="0">
              <a:spcBef>
                <a:spcPts val="800"/>
              </a:spcBef>
              <a:spcAft>
                <a:spcPts val="1600"/>
              </a:spcAft>
              <a:buNone/>
            </a:pPr>
            <a:endParaRPr sz="1600"/>
          </a:p>
        </p:txBody>
      </p:sp>
      <p:pic>
        <p:nvPicPr>
          <p:cNvPr id="229" name="Google Shape;229;p28"/>
          <p:cNvPicPr preferRelativeResize="0"/>
          <p:nvPr/>
        </p:nvPicPr>
        <p:blipFill>
          <a:blip r:embed="rId3">
            <a:alphaModFix/>
          </a:blip>
          <a:stretch>
            <a:fillRect/>
          </a:stretch>
        </p:blipFill>
        <p:spPr>
          <a:xfrm>
            <a:off x="5379550" y="2313350"/>
            <a:ext cx="2310850" cy="228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0" y="2051500"/>
            <a:ext cx="3313825" cy="1040500"/>
          </a:xfrm>
          <a:prstGeom prst="rect">
            <a:avLst/>
          </a:prstGeom>
          <a:noFill/>
          <a:ln>
            <a:noFill/>
          </a:ln>
        </p:spPr>
      </p:pic>
      <p:pic>
        <p:nvPicPr>
          <p:cNvPr id="235" name="Google Shape;235;p29"/>
          <p:cNvPicPr preferRelativeResize="0"/>
          <p:nvPr/>
        </p:nvPicPr>
        <p:blipFill>
          <a:blip r:embed="rId4">
            <a:alphaModFix/>
          </a:blip>
          <a:stretch>
            <a:fillRect/>
          </a:stretch>
        </p:blipFill>
        <p:spPr>
          <a:xfrm>
            <a:off x="3313835" y="0"/>
            <a:ext cx="583016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54050" y="213750"/>
            <a:ext cx="7505700" cy="5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Measures:</a:t>
            </a:r>
            <a:endParaRPr dirty="0"/>
          </a:p>
        </p:txBody>
      </p:sp>
      <p:sp>
        <p:nvSpPr>
          <p:cNvPr id="241" name="Google Shape;241;p30"/>
          <p:cNvSpPr txBox="1">
            <a:spLocks noGrp="1"/>
          </p:cNvSpPr>
          <p:nvPr>
            <p:ph type="body" idx="1"/>
          </p:nvPr>
        </p:nvSpPr>
        <p:spPr>
          <a:xfrm>
            <a:off x="239400" y="785850"/>
            <a:ext cx="8665200" cy="39312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t>As per the confusion matrix:</a:t>
            </a:r>
            <a:endParaRPr b="1" dirty="0"/>
          </a:p>
          <a:p>
            <a:pPr marL="0" lvl="0" indent="0">
              <a:spcBef>
                <a:spcPts val="1600"/>
              </a:spcBef>
              <a:buNone/>
            </a:pPr>
            <a:r>
              <a:rPr lang="en-GB" b="1" dirty="0"/>
              <a:t>Accuracy(a)</a:t>
            </a:r>
            <a:r>
              <a:rPr lang="en-GB" dirty="0"/>
              <a:t>: 	       </a:t>
            </a:r>
            <a:r>
              <a:rPr lang="en-GB" i="1" u="sng" dirty="0"/>
              <a:t>TP+TN </a:t>
            </a:r>
            <a:r>
              <a:rPr lang="en-GB" i="1" dirty="0"/>
              <a:t>                   </a:t>
            </a:r>
            <a:r>
              <a:rPr lang="en-GB" b="1" dirty="0"/>
              <a:t>Precision(p)</a:t>
            </a:r>
            <a:r>
              <a:rPr lang="en-GB" dirty="0"/>
              <a:t>:</a:t>
            </a:r>
            <a:r>
              <a:rPr lang="en-GB"/>
              <a:t>	 </a:t>
            </a:r>
            <a:r>
              <a:rPr lang="en-GB" i="1" u="sng"/>
              <a:t>TP</a:t>
            </a:r>
            <a:r>
              <a:rPr lang="en-GB" i="1"/>
              <a:t>                           </a:t>
            </a:r>
            <a:r>
              <a:rPr lang="en-GB" b="1"/>
              <a:t>Recall(r)</a:t>
            </a:r>
            <a:r>
              <a:rPr lang="en-GB"/>
              <a:t>:           </a:t>
            </a:r>
            <a:r>
              <a:rPr lang="en-GB" i="1" u="sng" dirty="0"/>
              <a:t>TP</a:t>
            </a:r>
            <a:br>
              <a:rPr lang="en-GB" dirty="0"/>
            </a:br>
            <a:r>
              <a:rPr lang="en-GB" dirty="0"/>
              <a:t>	 (</a:t>
            </a:r>
            <a:r>
              <a:rPr lang="en-GB" i="1" dirty="0"/>
              <a:t>TP+TN+FP+FN) </a:t>
            </a:r>
            <a:r>
              <a:rPr lang="en-GB" dirty="0"/>
              <a:t>	</a:t>
            </a:r>
            <a:r>
              <a:rPr lang="en-GB" i="1" dirty="0"/>
              <a:t>                     (TP+FP) 		        </a:t>
            </a:r>
            <a:r>
              <a:rPr lang="en-GB" dirty="0"/>
              <a:t>(</a:t>
            </a:r>
            <a:r>
              <a:rPr lang="en-GB" i="1" dirty="0"/>
              <a:t>TP+FN)</a:t>
            </a:r>
            <a:r>
              <a:rPr lang="en-GB" dirty="0"/>
              <a:t> </a:t>
            </a:r>
            <a:r>
              <a:rPr lang="en-GB" i="1" dirty="0"/>
              <a:t>            </a:t>
            </a:r>
            <a:r>
              <a:rPr lang="en-GB" dirty="0"/>
              <a:t> 		</a:t>
            </a:r>
            <a:endParaRPr dirty="0"/>
          </a:p>
          <a:p>
            <a:pPr marL="0" lvl="0" indent="0">
              <a:spcBef>
                <a:spcPts val="1600"/>
              </a:spcBef>
              <a:buClr>
                <a:srgbClr val="000000"/>
              </a:buClr>
              <a:buSzPts val="1100"/>
              <a:buNone/>
            </a:pPr>
            <a:r>
              <a:rPr lang="en-GB" b="1" dirty="0"/>
              <a:t>F1-Score:	</a:t>
            </a:r>
            <a:r>
              <a:rPr lang="en-GB" u="sng" dirty="0"/>
              <a:t>2rp</a:t>
            </a:r>
            <a:br>
              <a:rPr lang="en-GB" dirty="0"/>
            </a:br>
            <a:r>
              <a:rPr lang="en-GB" dirty="0"/>
              <a:t>	 </a:t>
            </a:r>
            <a:r>
              <a:rPr lang="en-GB" dirty="0" err="1"/>
              <a:t>r+p</a:t>
            </a:r>
            <a:r>
              <a:rPr lang="en-GB" dirty="0"/>
              <a:t> 	</a:t>
            </a:r>
            <a:endParaRPr dirty="0"/>
          </a:p>
          <a:p>
            <a:pPr marL="0" lvl="0" indent="0" algn="l" rtl="0">
              <a:spcBef>
                <a:spcPts val="1600"/>
              </a:spcBef>
              <a:spcAft>
                <a:spcPts val="0"/>
              </a:spcAft>
              <a:buNone/>
            </a:pPr>
            <a:r>
              <a:rPr lang="en-GB" sz="1200" b="1" dirty="0">
                <a:solidFill>
                  <a:srgbClr val="212121"/>
                </a:solidFill>
                <a:latin typeface="Roboto"/>
                <a:ea typeface="Roboto"/>
                <a:cs typeface="Roboto"/>
                <a:sym typeface="Roboto"/>
              </a:rPr>
              <a:t>Accuracy</a:t>
            </a:r>
            <a:r>
              <a:rPr lang="en-GB" sz="1200" dirty="0">
                <a:solidFill>
                  <a:srgbClr val="212121"/>
                </a:solidFill>
                <a:latin typeface="Roboto"/>
                <a:ea typeface="Roboto"/>
                <a:cs typeface="Roboto"/>
                <a:sym typeface="Roboto"/>
              </a:rPr>
              <a:t> is one metric for evaluating classification models. Informally, </a:t>
            </a:r>
            <a:r>
              <a:rPr lang="en-GB" sz="1200" b="1" dirty="0">
                <a:solidFill>
                  <a:srgbClr val="212121"/>
                </a:solidFill>
                <a:latin typeface="Roboto"/>
                <a:ea typeface="Roboto"/>
                <a:cs typeface="Roboto"/>
                <a:sym typeface="Roboto"/>
              </a:rPr>
              <a:t>accuracy</a:t>
            </a:r>
            <a:r>
              <a:rPr lang="en-GB" sz="1200" dirty="0">
                <a:solidFill>
                  <a:srgbClr val="212121"/>
                </a:solidFill>
                <a:latin typeface="Roboto"/>
                <a:ea typeface="Roboto"/>
                <a:cs typeface="Roboto"/>
                <a:sym typeface="Roboto"/>
              </a:rPr>
              <a:t> is the fraction of predictions our model got right.</a:t>
            </a:r>
            <a:endParaRPr sz="1200" i="1" dirty="0"/>
          </a:p>
          <a:p>
            <a:pPr marL="0" lvl="0" indent="0" algn="l" rtl="0">
              <a:spcBef>
                <a:spcPts val="1600"/>
              </a:spcBef>
              <a:spcAft>
                <a:spcPts val="0"/>
              </a:spcAft>
              <a:buNone/>
            </a:pPr>
            <a:r>
              <a:rPr lang="en-GB" sz="1200" b="1" dirty="0">
                <a:solidFill>
                  <a:srgbClr val="222222"/>
                </a:solidFill>
                <a:highlight>
                  <a:srgbClr val="FFFFFF"/>
                </a:highlight>
                <a:latin typeface="Arial"/>
                <a:ea typeface="Arial"/>
                <a:cs typeface="Arial"/>
                <a:sym typeface="Arial"/>
              </a:rPr>
              <a:t>Precision</a:t>
            </a:r>
            <a:r>
              <a:rPr lang="en-GB" sz="1200" dirty="0">
                <a:solidFill>
                  <a:srgbClr val="222222"/>
                </a:solidFill>
                <a:highlight>
                  <a:srgbClr val="FFFFFF"/>
                </a:highlight>
                <a:latin typeface="Arial"/>
                <a:ea typeface="Arial"/>
                <a:cs typeface="Arial"/>
                <a:sym typeface="Arial"/>
              </a:rPr>
              <a:t> (also called positive predictive value) is the fraction of relevant instances among the retrieved instances</a:t>
            </a:r>
            <a:endParaRPr sz="1200"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GB" sz="1200" b="1" dirty="0">
                <a:solidFill>
                  <a:srgbClr val="222222"/>
                </a:solidFill>
                <a:highlight>
                  <a:srgbClr val="FFFFFF"/>
                </a:highlight>
                <a:latin typeface="Arial"/>
                <a:ea typeface="Arial"/>
                <a:cs typeface="Arial"/>
                <a:sym typeface="Arial"/>
              </a:rPr>
              <a:t>Recall</a:t>
            </a:r>
            <a:r>
              <a:rPr lang="en-GB" sz="1200" dirty="0">
                <a:solidFill>
                  <a:srgbClr val="222222"/>
                </a:solidFill>
                <a:highlight>
                  <a:srgbClr val="FFFFFF"/>
                </a:highlight>
                <a:latin typeface="Arial"/>
                <a:ea typeface="Arial"/>
                <a:cs typeface="Arial"/>
                <a:sym typeface="Arial"/>
              </a:rPr>
              <a:t> (also known as sensitivity) is the fraction of relevant instances that have been retrieved over the total amount of relevant instances.</a:t>
            </a:r>
            <a:endParaRPr sz="1200"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GB" sz="1200" b="1" dirty="0">
                <a:solidFill>
                  <a:srgbClr val="222222"/>
                </a:solidFill>
                <a:highlight>
                  <a:srgbClr val="FFFFFF"/>
                </a:highlight>
                <a:latin typeface="Arial"/>
                <a:ea typeface="Arial"/>
                <a:cs typeface="Arial"/>
                <a:sym typeface="Arial"/>
              </a:rPr>
              <a:t>F1-Score </a:t>
            </a:r>
            <a:r>
              <a:rPr lang="en-GB" sz="1050" dirty="0">
                <a:solidFill>
                  <a:srgbClr val="888888"/>
                </a:solidFill>
                <a:highlight>
                  <a:srgbClr val="FFFFFF"/>
                </a:highlight>
                <a:latin typeface="Arial"/>
                <a:ea typeface="Arial"/>
                <a:cs typeface="Arial"/>
                <a:sym typeface="Arial"/>
              </a:rPr>
              <a:t> </a:t>
            </a:r>
            <a:r>
              <a:rPr lang="en-GB" sz="1200" dirty="0" err="1">
                <a:solidFill>
                  <a:srgbClr val="000000"/>
                </a:solidFill>
                <a:highlight>
                  <a:srgbClr val="FFFFFF"/>
                </a:highlight>
                <a:latin typeface="Arial"/>
                <a:ea typeface="Arial"/>
                <a:cs typeface="Arial"/>
                <a:sym typeface="Arial"/>
              </a:rPr>
              <a:t>F1-Score</a:t>
            </a:r>
            <a:r>
              <a:rPr lang="en-GB" sz="1200" dirty="0">
                <a:solidFill>
                  <a:srgbClr val="000000"/>
                </a:solidFill>
                <a:highlight>
                  <a:srgbClr val="FFFFFF"/>
                </a:highlight>
                <a:latin typeface="Arial"/>
                <a:ea typeface="Arial"/>
                <a:cs typeface="Arial"/>
                <a:sym typeface="Arial"/>
              </a:rPr>
              <a:t> is the weighted average of Precision and Recall. Therefore, this score takes both false positives and false negatives into account.</a:t>
            </a:r>
            <a:r>
              <a:rPr lang="en-GB" sz="1200" dirty="0">
                <a:solidFill>
                  <a:srgbClr val="222222"/>
                </a:solidFill>
                <a:highlight>
                  <a:srgbClr val="FFFFFF"/>
                </a:highlight>
                <a:latin typeface="Arial"/>
                <a:ea typeface="Arial"/>
                <a:cs typeface="Arial"/>
                <a:sym typeface="Arial"/>
              </a:rPr>
              <a:t> </a:t>
            </a:r>
            <a:endParaRPr sz="1200"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900"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819150" y="845600"/>
            <a:ext cx="7505700" cy="5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a:t>Comparison:</a:t>
            </a:r>
            <a:endParaRPr/>
          </a:p>
          <a:p>
            <a:pPr marL="0" lvl="0" indent="0" algn="l" rtl="0">
              <a:spcBef>
                <a:spcPts val="0"/>
              </a:spcBef>
              <a:spcAft>
                <a:spcPts val="0"/>
              </a:spcAft>
              <a:buNone/>
            </a:pPr>
            <a:endParaRPr/>
          </a:p>
        </p:txBody>
      </p:sp>
      <p:sp>
        <p:nvSpPr>
          <p:cNvPr id="247" name="Google Shape;247;p31"/>
          <p:cNvSpPr txBox="1">
            <a:spLocks noGrp="1"/>
          </p:cNvSpPr>
          <p:nvPr>
            <p:ph type="body" idx="1"/>
          </p:nvPr>
        </p:nvSpPr>
        <p:spPr>
          <a:xfrm>
            <a:off x="819150" y="1534300"/>
            <a:ext cx="7505700" cy="29043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1600"/>
              </a:spcAft>
              <a:buNone/>
            </a:pPr>
            <a:r>
              <a:rPr lang="en-GB" sz="1800" b="1" dirty="0"/>
              <a:t>Results of different classification Algorithms:</a:t>
            </a:r>
            <a:endParaRPr sz="1800" b="1" dirty="0"/>
          </a:p>
        </p:txBody>
      </p:sp>
      <p:graphicFrame>
        <p:nvGraphicFramePr>
          <p:cNvPr id="248" name="Google Shape;248;p31"/>
          <p:cNvGraphicFramePr/>
          <p:nvPr/>
        </p:nvGraphicFramePr>
        <p:xfrm>
          <a:off x="952500" y="2205500"/>
          <a:ext cx="6635400" cy="1886800"/>
        </p:xfrm>
        <a:graphic>
          <a:graphicData uri="http://schemas.openxmlformats.org/drawingml/2006/table">
            <a:tbl>
              <a:tblPr>
                <a:noFill/>
                <a:tableStyleId>{ADBD89C6-B62A-4BD0-94A3-7393B03369FD}</a:tableStyleId>
              </a:tblPr>
              <a:tblGrid>
                <a:gridCol w="1595300">
                  <a:extLst>
                    <a:ext uri="{9D8B030D-6E8A-4147-A177-3AD203B41FA5}">
                      <a16:colId xmlns:a16="http://schemas.microsoft.com/office/drawing/2014/main" val="20000"/>
                    </a:ext>
                  </a:extLst>
                </a:gridCol>
                <a:gridCol w="1216000">
                  <a:extLst>
                    <a:ext uri="{9D8B030D-6E8A-4147-A177-3AD203B41FA5}">
                      <a16:colId xmlns:a16="http://schemas.microsoft.com/office/drawing/2014/main" val="20001"/>
                    </a:ext>
                  </a:extLst>
                </a:gridCol>
                <a:gridCol w="1342750">
                  <a:extLst>
                    <a:ext uri="{9D8B030D-6E8A-4147-A177-3AD203B41FA5}">
                      <a16:colId xmlns:a16="http://schemas.microsoft.com/office/drawing/2014/main" val="20002"/>
                    </a:ext>
                  </a:extLst>
                </a:gridCol>
                <a:gridCol w="1184075">
                  <a:extLst>
                    <a:ext uri="{9D8B030D-6E8A-4147-A177-3AD203B41FA5}">
                      <a16:colId xmlns:a16="http://schemas.microsoft.com/office/drawing/2014/main" val="20003"/>
                    </a:ext>
                  </a:extLst>
                </a:gridCol>
                <a:gridCol w="1297275">
                  <a:extLst>
                    <a:ext uri="{9D8B030D-6E8A-4147-A177-3AD203B41FA5}">
                      <a16:colId xmlns:a16="http://schemas.microsoft.com/office/drawing/2014/main" val="20004"/>
                    </a:ext>
                  </a:extLst>
                </a:gridCol>
              </a:tblGrid>
              <a:tr h="471700">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GB" b="1"/>
                        <a:t>Accuracy</a:t>
                      </a:r>
                      <a:endParaRPr b="1"/>
                    </a:p>
                  </a:txBody>
                  <a:tcPr marL="91425" marR="91425" marT="91425" marB="91425"/>
                </a:tc>
                <a:tc>
                  <a:txBody>
                    <a:bodyPr/>
                    <a:lstStyle/>
                    <a:p>
                      <a:pPr marL="0" lvl="0" indent="0" algn="l" rtl="0">
                        <a:spcBef>
                          <a:spcPts val="0"/>
                        </a:spcBef>
                        <a:spcAft>
                          <a:spcPts val="0"/>
                        </a:spcAft>
                        <a:buNone/>
                      </a:pPr>
                      <a:r>
                        <a:rPr lang="en-GB" b="1"/>
                        <a:t>Precision</a:t>
                      </a:r>
                      <a:endParaRPr b="1"/>
                    </a:p>
                  </a:txBody>
                  <a:tcPr marL="91425" marR="91425" marT="91425" marB="91425"/>
                </a:tc>
                <a:tc>
                  <a:txBody>
                    <a:bodyPr/>
                    <a:lstStyle/>
                    <a:p>
                      <a:pPr marL="0" lvl="0" indent="0" algn="l" rtl="0">
                        <a:spcBef>
                          <a:spcPts val="0"/>
                        </a:spcBef>
                        <a:spcAft>
                          <a:spcPts val="0"/>
                        </a:spcAft>
                        <a:buNone/>
                      </a:pPr>
                      <a:r>
                        <a:rPr lang="en-GB" b="1"/>
                        <a:t>Recall</a:t>
                      </a:r>
                      <a:endParaRPr b="1"/>
                    </a:p>
                  </a:txBody>
                  <a:tcPr marL="91425" marR="91425" marT="91425" marB="91425"/>
                </a:tc>
                <a:tc>
                  <a:txBody>
                    <a:bodyPr/>
                    <a:lstStyle/>
                    <a:p>
                      <a:pPr marL="0" lvl="0" indent="0" algn="l" rtl="0">
                        <a:spcBef>
                          <a:spcPts val="0"/>
                        </a:spcBef>
                        <a:spcAft>
                          <a:spcPts val="0"/>
                        </a:spcAft>
                        <a:buNone/>
                      </a:pPr>
                      <a:r>
                        <a:rPr lang="en-GB" b="1"/>
                        <a:t>F1-Score </a:t>
                      </a:r>
                      <a:endParaRPr b="1"/>
                    </a:p>
                  </a:txBody>
                  <a:tcPr marL="91425" marR="91425" marT="91425" marB="91425"/>
                </a:tc>
                <a:extLst>
                  <a:ext uri="{0D108BD9-81ED-4DB2-BD59-A6C34878D82A}">
                    <a16:rowId xmlns:a16="http://schemas.microsoft.com/office/drawing/2014/main" val="10000"/>
                  </a:ext>
                </a:extLst>
              </a:tr>
              <a:tr h="471700">
                <a:tc>
                  <a:txBody>
                    <a:bodyPr/>
                    <a:lstStyle/>
                    <a:p>
                      <a:pPr marL="0" lvl="0" indent="0" algn="l" rtl="0">
                        <a:spcBef>
                          <a:spcPts val="0"/>
                        </a:spcBef>
                        <a:spcAft>
                          <a:spcPts val="0"/>
                        </a:spcAft>
                        <a:buNone/>
                      </a:pPr>
                      <a:r>
                        <a:rPr lang="en-GB" b="1"/>
                        <a:t>Naive Bayes</a:t>
                      </a:r>
                      <a:endParaRPr b="1"/>
                    </a:p>
                  </a:txBody>
                  <a:tcPr marL="91425" marR="91425" marT="91425" marB="91425"/>
                </a:tc>
                <a:tc>
                  <a:txBody>
                    <a:bodyPr/>
                    <a:lstStyle/>
                    <a:p>
                      <a:pPr marL="0" lvl="0" indent="0" algn="l" rtl="0">
                        <a:spcBef>
                          <a:spcPts val="0"/>
                        </a:spcBef>
                        <a:spcAft>
                          <a:spcPts val="0"/>
                        </a:spcAft>
                        <a:buNone/>
                      </a:pPr>
                      <a:r>
                        <a:rPr lang="en-GB" dirty="0"/>
                        <a:t>0.696</a:t>
                      </a:r>
                      <a:endParaRPr dirty="0"/>
                    </a:p>
                  </a:txBody>
                  <a:tcPr marL="91425" marR="91425" marT="91425" marB="91425"/>
                </a:tc>
                <a:tc>
                  <a:txBody>
                    <a:bodyPr/>
                    <a:lstStyle/>
                    <a:p>
                      <a:pPr marL="0" lvl="0" indent="0" algn="l" rtl="0">
                        <a:spcBef>
                          <a:spcPts val="0"/>
                        </a:spcBef>
                        <a:spcAft>
                          <a:spcPts val="0"/>
                        </a:spcAft>
                        <a:buNone/>
                      </a:pPr>
                      <a:r>
                        <a:rPr lang="en-GB" dirty="0"/>
                        <a:t>0.661</a:t>
                      </a:r>
                      <a:endParaRPr dirty="0"/>
                    </a:p>
                  </a:txBody>
                  <a:tcPr marL="91425" marR="91425" marT="91425" marB="91425"/>
                </a:tc>
                <a:tc>
                  <a:txBody>
                    <a:bodyPr/>
                    <a:lstStyle/>
                    <a:p>
                      <a:pPr marL="0" lvl="0" indent="0" algn="l" rtl="0">
                        <a:spcBef>
                          <a:spcPts val="0"/>
                        </a:spcBef>
                        <a:spcAft>
                          <a:spcPts val="0"/>
                        </a:spcAft>
                        <a:buNone/>
                      </a:pPr>
                      <a:r>
                        <a:rPr lang="en-GB"/>
                        <a:t>0.623</a:t>
                      </a:r>
                      <a:endParaRPr/>
                    </a:p>
                  </a:txBody>
                  <a:tcPr marL="91425" marR="91425" marT="91425" marB="91425"/>
                </a:tc>
                <a:tc>
                  <a:txBody>
                    <a:bodyPr/>
                    <a:lstStyle/>
                    <a:p>
                      <a:pPr marL="0" lvl="0" indent="0" algn="l" rtl="0">
                        <a:spcBef>
                          <a:spcPts val="0"/>
                        </a:spcBef>
                        <a:spcAft>
                          <a:spcPts val="0"/>
                        </a:spcAft>
                        <a:buNone/>
                      </a:pPr>
                      <a:r>
                        <a:rPr lang="en-GB" dirty="0"/>
                        <a:t>0.641</a:t>
                      </a:r>
                      <a:endParaRPr dirty="0"/>
                    </a:p>
                  </a:txBody>
                  <a:tcPr marL="91425" marR="91425" marT="91425" marB="91425"/>
                </a:tc>
                <a:extLst>
                  <a:ext uri="{0D108BD9-81ED-4DB2-BD59-A6C34878D82A}">
                    <a16:rowId xmlns:a16="http://schemas.microsoft.com/office/drawing/2014/main" val="10001"/>
                  </a:ext>
                </a:extLst>
              </a:tr>
              <a:tr h="471700">
                <a:tc>
                  <a:txBody>
                    <a:bodyPr/>
                    <a:lstStyle/>
                    <a:p>
                      <a:pPr marL="0" lvl="0" indent="0" algn="l" rtl="0">
                        <a:spcBef>
                          <a:spcPts val="0"/>
                        </a:spcBef>
                        <a:spcAft>
                          <a:spcPts val="0"/>
                        </a:spcAft>
                        <a:buNone/>
                      </a:pPr>
                      <a:r>
                        <a:rPr lang="en-GB" b="1"/>
                        <a:t>SVM</a:t>
                      </a:r>
                      <a:endParaRPr b="1"/>
                    </a:p>
                  </a:txBody>
                  <a:tcPr marL="91425" marR="91425" marT="91425" marB="91425"/>
                </a:tc>
                <a:tc>
                  <a:txBody>
                    <a:bodyPr/>
                    <a:lstStyle/>
                    <a:p>
                      <a:pPr marL="0" lvl="0" indent="0" algn="l" rtl="0">
                        <a:spcBef>
                          <a:spcPts val="0"/>
                        </a:spcBef>
                        <a:spcAft>
                          <a:spcPts val="0"/>
                        </a:spcAft>
                        <a:buNone/>
                      </a:pPr>
                      <a:r>
                        <a:rPr lang="en-GB" dirty="0"/>
                        <a:t>0.677</a:t>
                      </a:r>
                      <a:endParaRPr dirty="0"/>
                    </a:p>
                  </a:txBody>
                  <a:tcPr marL="91425" marR="91425" marT="91425" marB="91425"/>
                </a:tc>
                <a:tc>
                  <a:txBody>
                    <a:bodyPr/>
                    <a:lstStyle/>
                    <a:p>
                      <a:pPr marL="0" lvl="0" indent="0" algn="l" rtl="0">
                        <a:spcBef>
                          <a:spcPts val="0"/>
                        </a:spcBef>
                        <a:spcAft>
                          <a:spcPts val="0"/>
                        </a:spcAft>
                        <a:buNone/>
                      </a:pPr>
                      <a:r>
                        <a:rPr lang="en-GB" dirty="0"/>
                        <a:t>0.732</a:t>
                      </a:r>
                      <a:endParaRPr dirty="0"/>
                    </a:p>
                  </a:txBody>
                  <a:tcPr marL="91425" marR="91425" marT="91425" marB="91425"/>
                </a:tc>
                <a:tc>
                  <a:txBody>
                    <a:bodyPr/>
                    <a:lstStyle/>
                    <a:p>
                      <a:pPr marL="0" lvl="0" indent="0" algn="l" rtl="0">
                        <a:spcBef>
                          <a:spcPts val="0"/>
                        </a:spcBef>
                        <a:spcAft>
                          <a:spcPts val="0"/>
                        </a:spcAft>
                        <a:buNone/>
                      </a:pPr>
                      <a:r>
                        <a:rPr lang="en-GB"/>
                        <a:t>0.541</a:t>
                      </a:r>
                      <a:endParaRPr/>
                    </a:p>
                  </a:txBody>
                  <a:tcPr marL="91425" marR="91425" marT="91425" marB="91425"/>
                </a:tc>
                <a:tc>
                  <a:txBody>
                    <a:bodyPr/>
                    <a:lstStyle/>
                    <a:p>
                      <a:pPr marL="0" lvl="0" indent="0" algn="l" rtl="0">
                        <a:spcBef>
                          <a:spcPts val="0"/>
                        </a:spcBef>
                        <a:spcAft>
                          <a:spcPts val="0"/>
                        </a:spcAft>
                        <a:buNone/>
                      </a:pPr>
                      <a:r>
                        <a:rPr lang="en-GB"/>
                        <a:t>0.622</a:t>
                      </a:r>
                      <a:endParaRPr/>
                    </a:p>
                  </a:txBody>
                  <a:tcPr marL="91425" marR="91425" marT="91425" marB="91425"/>
                </a:tc>
                <a:extLst>
                  <a:ext uri="{0D108BD9-81ED-4DB2-BD59-A6C34878D82A}">
                    <a16:rowId xmlns:a16="http://schemas.microsoft.com/office/drawing/2014/main" val="10002"/>
                  </a:ext>
                </a:extLst>
              </a:tr>
              <a:tr h="471700">
                <a:tc>
                  <a:txBody>
                    <a:bodyPr/>
                    <a:lstStyle/>
                    <a:p>
                      <a:pPr marL="0" lvl="0" indent="0" algn="l" rtl="0">
                        <a:spcBef>
                          <a:spcPts val="0"/>
                        </a:spcBef>
                        <a:spcAft>
                          <a:spcPts val="0"/>
                        </a:spcAft>
                        <a:buNone/>
                      </a:pPr>
                      <a:r>
                        <a:rPr lang="en-GB" b="1"/>
                        <a:t>RandomForest</a:t>
                      </a:r>
                      <a:endParaRPr b="1"/>
                    </a:p>
                  </a:txBody>
                  <a:tcPr marL="91425" marR="91425" marT="91425" marB="91425"/>
                </a:tc>
                <a:tc>
                  <a:txBody>
                    <a:bodyPr/>
                    <a:lstStyle/>
                    <a:p>
                      <a:pPr marL="0" lvl="0" indent="0" algn="l" rtl="0">
                        <a:spcBef>
                          <a:spcPts val="0"/>
                        </a:spcBef>
                        <a:spcAft>
                          <a:spcPts val="0"/>
                        </a:spcAft>
                        <a:buNone/>
                      </a:pPr>
                      <a:r>
                        <a:rPr lang="en-GB"/>
                        <a:t>0.755</a:t>
                      </a:r>
                      <a:endParaRPr/>
                    </a:p>
                  </a:txBody>
                  <a:tcPr marL="91425" marR="91425" marT="91425" marB="91425"/>
                </a:tc>
                <a:tc>
                  <a:txBody>
                    <a:bodyPr/>
                    <a:lstStyle/>
                    <a:p>
                      <a:pPr marL="0" lvl="0" indent="0" algn="l" rtl="0">
                        <a:spcBef>
                          <a:spcPts val="0"/>
                        </a:spcBef>
                        <a:spcAft>
                          <a:spcPts val="0"/>
                        </a:spcAft>
                        <a:buNone/>
                      </a:pPr>
                      <a:r>
                        <a:rPr lang="en-GB"/>
                        <a:t>0.726</a:t>
                      </a:r>
                      <a:endParaRPr/>
                    </a:p>
                  </a:txBody>
                  <a:tcPr marL="91425" marR="91425" marT="91425" marB="91425"/>
                </a:tc>
                <a:tc>
                  <a:txBody>
                    <a:bodyPr/>
                    <a:lstStyle/>
                    <a:p>
                      <a:pPr marL="0" lvl="0" indent="0" algn="l" rtl="0">
                        <a:spcBef>
                          <a:spcPts val="0"/>
                        </a:spcBef>
                        <a:spcAft>
                          <a:spcPts val="0"/>
                        </a:spcAft>
                        <a:buNone/>
                      </a:pPr>
                      <a:r>
                        <a:rPr lang="en-GB"/>
                        <a:t>0.691</a:t>
                      </a:r>
                      <a:endParaRPr/>
                    </a:p>
                  </a:txBody>
                  <a:tcPr marL="91425" marR="91425" marT="91425" marB="91425"/>
                </a:tc>
                <a:tc>
                  <a:txBody>
                    <a:bodyPr/>
                    <a:lstStyle/>
                    <a:p>
                      <a:pPr marL="0" lvl="0" indent="0" algn="l" rtl="0">
                        <a:spcBef>
                          <a:spcPts val="0"/>
                        </a:spcBef>
                        <a:spcAft>
                          <a:spcPts val="0"/>
                        </a:spcAft>
                        <a:buNone/>
                      </a:pPr>
                      <a:r>
                        <a:rPr lang="en-GB" dirty="0"/>
                        <a:t>0.708</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272675" y="436375"/>
            <a:ext cx="8568900" cy="60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t>What is Sentiment Analysis?</a:t>
            </a:r>
            <a:endParaRPr/>
          </a:p>
        </p:txBody>
      </p:sp>
      <p:sp>
        <p:nvSpPr>
          <p:cNvPr id="136" name="Google Shape;136;p14"/>
          <p:cNvSpPr txBox="1">
            <a:spLocks noGrp="1"/>
          </p:cNvSpPr>
          <p:nvPr>
            <p:ph type="body" idx="1"/>
          </p:nvPr>
        </p:nvSpPr>
        <p:spPr>
          <a:xfrm>
            <a:off x="228325" y="1045975"/>
            <a:ext cx="8613300" cy="3931200"/>
          </a:xfrm>
          <a:prstGeom prst="rect">
            <a:avLst/>
          </a:prstGeom>
        </p:spPr>
        <p:txBody>
          <a:bodyPr spcFirstLastPara="1" wrap="square" lIns="91425" tIns="91425" rIns="91425" bIns="91425" anchor="ctr" anchorCtr="0">
            <a:noAutofit/>
          </a:bodyPr>
          <a:lstStyle/>
          <a:p>
            <a:pPr marL="457200" lvl="0" indent="-317500" algn="just" rtl="0">
              <a:lnSpc>
                <a:spcPct val="115000"/>
              </a:lnSpc>
              <a:spcBef>
                <a:spcPts val="1000"/>
              </a:spcBef>
              <a:spcAft>
                <a:spcPts val="0"/>
              </a:spcAft>
              <a:buSzPts val="1400"/>
              <a:buFont typeface="Georgia"/>
              <a:buChar char="●"/>
            </a:pPr>
            <a:r>
              <a:rPr lang="en-GB" sz="1400">
                <a:solidFill>
                  <a:srgbClr val="000000"/>
                </a:solidFill>
                <a:highlight>
                  <a:srgbClr val="FFFFFF"/>
                </a:highlight>
                <a:latin typeface="Georgia"/>
                <a:ea typeface="Georgia"/>
                <a:cs typeface="Georgia"/>
                <a:sym typeface="Georgia"/>
              </a:rPr>
              <a:t>Sentiment analysis is contextual mining of text which identifies and extracts subjective information in source material, and helping a business to understand the social sentiment of their brand, product or service while monitoring online conversations. However, analysis of social media streams is usually restricted to just basic sentiment analysis and count based metrics. </a:t>
            </a:r>
            <a:endParaRPr sz="1400">
              <a:solidFill>
                <a:srgbClr val="000000"/>
              </a:solidFill>
              <a:highlight>
                <a:srgbClr val="FFFFFF"/>
              </a:highlight>
              <a:latin typeface="Georgia"/>
              <a:ea typeface="Georgia"/>
              <a:cs typeface="Georgia"/>
              <a:sym typeface="Georgia"/>
            </a:endParaRPr>
          </a:p>
          <a:p>
            <a:pPr marL="457200" lvl="0" indent="-317500" algn="just" rtl="0">
              <a:spcBef>
                <a:spcPts val="1600"/>
              </a:spcBef>
              <a:spcAft>
                <a:spcPts val="0"/>
              </a:spcAft>
              <a:buSzPts val="1400"/>
              <a:buFont typeface="Georgia"/>
              <a:buChar char="●"/>
            </a:pPr>
            <a:r>
              <a:rPr lang="en-GB" sz="1400">
                <a:solidFill>
                  <a:srgbClr val="000000"/>
                </a:solidFill>
                <a:latin typeface="Georgia"/>
                <a:ea typeface="Georgia"/>
                <a:cs typeface="Georgia"/>
                <a:sym typeface="Georgia"/>
              </a:rPr>
              <a:t>Creative use of advanced artificial intelligence techniques can be an effective tool for doing in-depth research. We believe it is important to classify incoming customer conversation about a brand based on following lines:</a:t>
            </a:r>
            <a:endParaRPr sz="1400">
              <a:solidFill>
                <a:srgbClr val="000000"/>
              </a:solidFill>
              <a:latin typeface="Georgia"/>
              <a:ea typeface="Georgia"/>
              <a:cs typeface="Georgia"/>
              <a:sym typeface="Georgia"/>
            </a:endParaRPr>
          </a:p>
          <a:p>
            <a:pPr marL="749300" lvl="0" indent="-317500" algn="just" rtl="0">
              <a:lnSpc>
                <a:spcPct val="158000"/>
              </a:lnSpc>
              <a:spcBef>
                <a:spcPts val="16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Key aspects of a brand’s product and service that customers care about.</a:t>
            </a:r>
            <a:endParaRPr sz="1400">
              <a:solidFill>
                <a:srgbClr val="000000"/>
              </a:solidFill>
              <a:latin typeface="Georgia"/>
              <a:ea typeface="Georgia"/>
              <a:cs typeface="Georgia"/>
              <a:sym typeface="Georgia"/>
            </a:endParaRPr>
          </a:p>
          <a:p>
            <a:pPr marL="749300" lvl="0" indent="-317500" algn="just" rtl="0">
              <a:lnSpc>
                <a:spcPct val="100000"/>
              </a:lnSpc>
              <a:spcBef>
                <a:spcPts val="11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Users’ underlying intentions and reactions concerning those aspects.</a:t>
            </a:r>
            <a:endParaRPr sz="1400">
              <a:solidFill>
                <a:srgbClr val="000000"/>
              </a:solidFill>
              <a:latin typeface="Georgia"/>
              <a:ea typeface="Georgia"/>
              <a:cs typeface="Georgia"/>
              <a:sym typeface="Georgia"/>
            </a:endParaRPr>
          </a:p>
          <a:p>
            <a:pPr marL="457200" lvl="0" indent="-317500" algn="just" rtl="0">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These basic concepts when used in combination, become a very important tool for analyzing millions of brand conversations with human level accuracy.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670A-E3B4-46AD-97BC-58A160DC05E9}"/>
              </a:ext>
            </a:extLst>
          </p:cNvPr>
          <p:cNvSpPr>
            <a:spLocks noGrp="1"/>
          </p:cNvSpPr>
          <p:nvPr>
            <p:ph type="title"/>
          </p:nvPr>
        </p:nvSpPr>
        <p:spPr/>
        <p:txBody>
          <a:bodyPr/>
          <a:lstStyle/>
          <a:p>
            <a:r>
              <a:rPr lang="en-US" dirty="0"/>
              <a:t> Team Contribution D	</a:t>
            </a:r>
            <a:r>
              <a:rPr lang="en-US" dirty="0" err="1"/>
              <a:t>etails</a:t>
            </a:r>
            <a:endParaRPr lang="en-US" dirty="0"/>
          </a:p>
        </p:txBody>
      </p:sp>
      <p:sp>
        <p:nvSpPr>
          <p:cNvPr id="3" name="Text Placeholder 2">
            <a:extLst>
              <a:ext uri="{FF2B5EF4-FFF2-40B4-BE49-F238E27FC236}">
                <a16:creationId xmlns:a16="http://schemas.microsoft.com/office/drawing/2014/main" id="{718551F6-7229-403A-B764-1DD4ABF0B9C2}"/>
              </a:ext>
            </a:extLst>
          </p:cNvPr>
          <p:cNvSpPr>
            <a:spLocks noGrp="1"/>
          </p:cNvSpPr>
          <p:nvPr>
            <p:ph type="body" idx="1"/>
          </p:nvPr>
        </p:nvSpPr>
        <p:spPr/>
        <p:txBody>
          <a:bodyPr/>
          <a:lstStyle/>
          <a:p>
            <a:pPr indent="-342900">
              <a:spcBef>
                <a:spcPts val="1600"/>
              </a:spcBef>
              <a:buSzPts val="1800"/>
              <a:buFont typeface="Verdana"/>
              <a:buAutoNum type="arabicPeriod"/>
            </a:pPr>
            <a:r>
              <a:rPr lang="en-GB" sz="1400" dirty="0">
                <a:latin typeface="Verdana"/>
                <a:ea typeface="Verdana"/>
                <a:cs typeface="Verdana"/>
                <a:sym typeface="Verdana"/>
              </a:rPr>
              <a:t>Rohit </a:t>
            </a:r>
            <a:r>
              <a:rPr lang="en-GB" sz="1400" dirty="0" err="1">
                <a:latin typeface="Verdana"/>
                <a:ea typeface="Verdana"/>
                <a:cs typeface="Verdana"/>
                <a:sym typeface="Verdana"/>
              </a:rPr>
              <a:t>Dhuratkar</a:t>
            </a:r>
            <a:r>
              <a:rPr lang="en-GB" sz="1400" dirty="0">
                <a:latin typeface="Verdana"/>
                <a:ea typeface="Verdana"/>
                <a:cs typeface="Verdana"/>
                <a:sym typeface="Verdana"/>
              </a:rPr>
              <a:t>:</a:t>
            </a:r>
          </a:p>
          <a:p>
            <a:pPr lvl="0" indent="-342900">
              <a:spcBef>
                <a:spcPts val="1600"/>
              </a:spcBef>
              <a:buSzPts val="1800"/>
              <a:buFont typeface="Verdana"/>
              <a:buAutoNum type="arabicPeriod"/>
            </a:pPr>
            <a:r>
              <a:rPr lang="en-GB" sz="1400" dirty="0">
                <a:latin typeface="Verdana"/>
                <a:ea typeface="Verdana"/>
                <a:cs typeface="Verdana"/>
                <a:sym typeface="Verdana"/>
              </a:rPr>
              <a:t>Abhinav </a:t>
            </a:r>
            <a:r>
              <a:rPr lang="en-GB" sz="1400" dirty="0" err="1">
                <a:latin typeface="Verdana"/>
                <a:ea typeface="Verdana"/>
                <a:cs typeface="Verdana"/>
                <a:sym typeface="Verdana"/>
              </a:rPr>
              <a:t>Rahate</a:t>
            </a:r>
            <a:endParaRPr lang="en-GB" sz="1400" dirty="0">
              <a:latin typeface="Verdana"/>
              <a:ea typeface="Verdana"/>
              <a:cs typeface="Verdana"/>
              <a:sym typeface="Verdana"/>
            </a:endParaRPr>
          </a:p>
          <a:p>
            <a:pPr lvl="0" indent="-342900">
              <a:buSzPts val="1800"/>
              <a:buFont typeface="Verdana"/>
              <a:buAutoNum type="arabicPeriod"/>
            </a:pPr>
            <a:r>
              <a:rPr lang="en-GB" sz="1400" dirty="0">
                <a:latin typeface="Verdana"/>
                <a:ea typeface="Verdana"/>
                <a:cs typeface="Verdana"/>
                <a:sym typeface="Verdana"/>
              </a:rPr>
              <a:t>Akshay Mukundwar</a:t>
            </a:r>
          </a:p>
          <a:p>
            <a:pPr lvl="0" indent="-342900">
              <a:buSzPts val="1800"/>
              <a:buFont typeface="Verdana"/>
              <a:buAutoNum type="arabicPeriod"/>
            </a:pPr>
            <a:r>
              <a:rPr lang="en-GB" sz="1400" dirty="0">
                <a:latin typeface="Verdana"/>
                <a:ea typeface="Verdana"/>
                <a:cs typeface="Verdana"/>
                <a:sym typeface="Verdana"/>
              </a:rPr>
              <a:t>Abhijeet Patil</a:t>
            </a:r>
          </a:p>
          <a:p>
            <a:pPr lvl="0" indent="-342900">
              <a:buSzPts val="1800"/>
              <a:buFont typeface="Verdana"/>
              <a:buAutoNum type="arabicPeriod"/>
            </a:pPr>
            <a:r>
              <a:rPr lang="en-GB" sz="1400" dirty="0">
                <a:latin typeface="Verdana"/>
                <a:ea typeface="Verdana"/>
                <a:cs typeface="Verdana"/>
                <a:sym typeface="Verdana"/>
              </a:rPr>
              <a:t>Soham </a:t>
            </a:r>
            <a:r>
              <a:rPr lang="en-GB" sz="1400" dirty="0" err="1">
                <a:latin typeface="Verdana"/>
                <a:ea typeface="Verdana"/>
                <a:cs typeface="Verdana"/>
                <a:sym typeface="Verdana"/>
              </a:rPr>
              <a:t>Wani</a:t>
            </a:r>
            <a:endParaRPr lang="en-GB" sz="1400" dirty="0">
              <a:latin typeface="Verdana"/>
              <a:ea typeface="Verdana"/>
              <a:cs typeface="Verdana"/>
              <a:sym typeface="Verdana"/>
            </a:endParaRPr>
          </a:p>
          <a:p>
            <a:endParaRPr lang="en-US" dirty="0"/>
          </a:p>
        </p:txBody>
      </p:sp>
    </p:spTree>
    <p:extLst>
      <p:ext uri="{BB962C8B-B14F-4D97-AF65-F5344CB8AC3E}">
        <p14:creationId xmlns:p14="http://schemas.microsoft.com/office/powerpoint/2010/main" val="354767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1554775" y="471488"/>
            <a:ext cx="6645025" cy="420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1274400"/>
            <a:ext cx="1557000" cy="5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FFFF"/>
                </a:solidFill>
              </a:rPr>
              <a:t>Twitter</a:t>
            </a:r>
            <a:r>
              <a:rPr lang="en-GB">
                <a:solidFill>
                  <a:srgbClr val="00FFFF"/>
                </a:solidFill>
              </a:rPr>
              <a:t>	 </a:t>
            </a:r>
            <a:endParaRPr>
              <a:solidFill>
                <a:srgbClr val="00FFFF"/>
              </a:solidFill>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Twitter.com is a popular microblogging website.</a:t>
            </a:r>
            <a:endParaRPr/>
          </a:p>
          <a:p>
            <a:pPr marL="457200" lvl="0" indent="-311150" algn="l" rtl="0">
              <a:spcBef>
                <a:spcPts val="0"/>
              </a:spcBef>
              <a:spcAft>
                <a:spcPts val="0"/>
              </a:spcAft>
              <a:buSzPts val="1300"/>
              <a:buChar char="●"/>
            </a:pPr>
            <a:r>
              <a:rPr lang="en-GB"/>
              <a:t>Each tweet is 140 characters in length.			</a:t>
            </a:r>
            <a:endParaRPr/>
          </a:p>
          <a:p>
            <a:pPr marL="457200" lvl="0" indent="-311150" algn="l" rtl="0">
              <a:spcBef>
                <a:spcPts val="0"/>
              </a:spcBef>
              <a:spcAft>
                <a:spcPts val="0"/>
              </a:spcAft>
              <a:buSzPts val="1300"/>
              <a:buChar char="●"/>
            </a:pPr>
            <a:r>
              <a:rPr lang="en-GB"/>
              <a:t>240+ Million users.</a:t>
            </a:r>
            <a:endParaRPr/>
          </a:p>
          <a:p>
            <a:pPr marL="457200" lvl="0" indent="-311150" algn="l" rtl="0">
              <a:spcBef>
                <a:spcPts val="0"/>
              </a:spcBef>
              <a:spcAft>
                <a:spcPts val="0"/>
              </a:spcAft>
              <a:buSzPts val="1300"/>
              <a:buChar char="●"/>
            </a:pPr>
            <a:r>
              <a:rPr lang="en-GB"/>
              <a:t>500 Million tweets are generated everyday.</a:t>
            </a:r>
            <a:endParaRPr/>
          </a:p>
          <a:p>
            <a:pPr marL="457200" lvl="0" indent="-311150" algn="l" rtl="0">
              <a:spcBef>
                <a:spcPts val="0"/>
              </a:spcBef>
              <a:spcAft>
                <a:spcPts val="0"/>
              </a:spcAft>
              <a:buSzPts val="1300"/>
              <a:buChar char="●"/>
            </a:pPr>
            <a:r>
              <a:rPr lang="en-GB"/>
              <a:t>Twitter audience varies from a common man to celebrities.</a:t>
            </a:r>
            <a:endParaRPr/>
          </a:p>
          <a:p>
            <a:pPr marL="457200" lvl="0" indent="-311150" algn="l" rtl="0">
              <a:spcBef>
                <a:spcPts val="0"/>
              </a:spcBef>
              <a:spcAft>
                <a:spcPts val="0"/>
              </a:spcAft>
              <a:buSzPts val="1300"/>
              <a:buChar char="●"/>
            </a:pPr>
            <a:r>
              <a:rPr lang="en-GB"/>
              <a:t>Tweets are frequently used to express a tweeter’s emotion on a particular subject.</a:t>
            </a:r>
            <a:endParaRPr/>
          </a:p>
          <a:p>
            <a:pPr marL="457200" lvl="0" indent="-311150" algn="l" rtl="0">
              <a:spcBef>
                <a:spcPts val="0"/>
              </a:spcBef>
              <a:spcAft>
                <a:spcPts val="0"/>
              </a:spcAft>
              <a:buSzPts val="1300"/>
              <a:buChar char="●"/>
            </a:pPr>
            <a:r>
              <a:rPr lang="en-GB"/>
              <a:t>Tweets are small in size and hence unambiguous.</a:t>
            </a:r>
            <a:endParaRPr/>
          </a:p>
        </p:txBody>
      </p:sp>
      <p:pic>
        <p:nvPicPr>
          <p:cNvPr id="143" name="Google Shape;143;p15"/>
          <p:cNvPicPr preferRelativeResize="0"/>
          <p:nvPr/>
        </p:nvPicPr>
        <p:blipFill>
          <a:blip r:embed="rId3">
            <a:alphaModFix/>
          </a:blip>
          <a:stretch>
            <a:fillRect/>
          </a:stretch>
        </p:blipFill>
        <p:spPr>
          <a:xfrm>
            <a:off x="2593100" y="400050"/>
            <a:ext cx="2867025" cy="1590675"/>
          </a:xfrm>
          <a:prstGeom prst="rect">
            <a:avLst/>
          </a:prstGeom>
          <a:noFill/>
          <a:ln>
            <a:noFill/>
          </a:ln>
        </p:spPr>
      </p:pic>
      <p:pic>
        <p:nvPicPr>
          <p:cNvPr id="144" name="Google Shape;144;p15"/>
          <p:cNvPicPr preferRelativeResize="0"/>
          <p:nvPr/>
        </p:nvPicPr>
        <p:blipFill>
          <a:blip r:embed="rId4">
            <a:alphaModFix/>
          </a:blip>
          <a:stretch>
            <a:fillRect/>
          </a:stretch>
        </p:blipFill>
        <p:spPr>
          <a:xfrm>
            <a:off x="659924" y="3686475"/>
            <a:ext cx="4139599" cy="1067550"/>
          </a:xfrm>
          <a:prstGeom prst="rect">
            <a:avLst/>
          </a:prstGeom>
          <a:noFill/>
          <a:ln>
            <a:noFill/>
          </a:ln>
        </p:spPr>
      </p:pic>
      <p:pic>
        <p:nvPicPr>
          <p:cNvPr id="145" name="Google Shape;145;p15"/>
          <p:cNvPicPr preferRelativeResize="0"/>
          <p:nvPr/>
        </p:nvPicPr>
        <p:blipFill>
          <a:blip r:embed="rId5">
            <a:alphaModFix/>
          </a:blip>
          <a:stretch>
            <a:fillRect/>
          </a:stretch>
        </p:blipFill>
        <p:spPr>
          <a:xfrm>
            <a:off x="4799525" y="2051675"/>
            <a:ext cx="3987479" cy="954600"/>
          </a:xfrm>
          <a:prstGeom prst="rect">
            <a:avLst/>
          </a:prstGeom>
          <a:noFill/>
          <a:ln>
            <a:noFill/>
          </a:ln>
        </p:spPr>
      </p:pic>
      <p:pic>
        <p:nvPicPr>
          <p:cNvPr id="146" name="Google Shape;146;p15"/>
          <p:cNvPicPr preferRelativeResize="0"/>
          <p:nvPr/>
        </p:nvPicPr>
        <p:blipFill>
          <a:blip r:embed="rId6">
            <a:alphaModFix/>
          </a:blip>
          <a:stretch>
            <a:fillRect/>
          </a:stretch>
        </p:blipFill>
        <p:spPr>
          <a:xfrm>
            <a:off x="5099375" y="3816581"/>
            <a:ext cx="3560900" cy="458675"/>
          </a:xfrm>
          <a:prstGeom prst="rect">
            <a:avLst/>
          </a:prstGeom>
          <a:noFill/>
          <a:ln>
            <a:noFill/>
          </a:ln>
        </p:spPr>
      </p:pic>
      <p:pic>
        <p:nvPicPr>
          <p:cNvPr id="147" name="Google Shape;147;p15"/>
          <p:cNvPicPr preferRelativeResize="0"/>
          <p:nvPr/>
        </p:nvPicPr>
        <p:blipFill>
          <a:blip r:embed="rId7">
            <a:alphaModFix/>
          </a:blip>
          <a:stretch>
            <a:fillRect/>
          </a:stretch>
        </p:blipFill>
        <p:spPr>
          <a:xfrm>
            <a:off x="5050150" y="1215074"/>
            <a:ext cx="3736851" cy="525800"/>
          </a:xfrm>
          <a:prstGeom prst="rect">
            <a:avLst/>
          </a:prstGeom>
          <a:noFill/>
          <a:ln>
            <a:noFill/>
          </a:ln>
        </p:spPr>
      </p:pic>
      <p:pic>
        <p:nvPicPr>
          <p:cNvPr id="148" name="Google Shape;148;p15"/>
          <p:cNvPicPr preferRelativeResize="0"/>
          <p:nvPr/>
        </p:nvPicPr>
        <p:blipFill>
          <a:blip r:embed="rId8">
            <a:alphaModFix/>
          </a:blip>
          <a:stretch>
            <a:fillRect/>
          </a:stretch>
        </p:blipFill>
        <p:spPr>
          <a:xfrm>
            <a:off x="729647" y="400050"/>
            <a:ext cx="1556986" cy="95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819150" y="845600"/>
            <a:ext cx="75057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a:t>
            </a:r>
            <a:endParaRPr/>
          </a:p>
        </p:txBody>
      </p:sp>
      <p:sp>
        <p:nvSpPr>
          <p:cNvPr id="154" name="Google Shape;154;p16"/>
          <p:cNvSpPr txBox="1">
            <a:spLocks noGrp="1"/>
          </p:cNvSpPr>
          <p:nvPr>
            <p:ph type="body" idx="1"/>
          </p:nvPr>
        </p:nvSpPr>
        <p:spPr>
          <a:xfrm>
            <a:off x="819150" y="1524575"/>
            <a:ext cx="7505700" cy="29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What makes hard to classify:</a:t>
            </a:r>
            <a:endParaRPr sz="1800"/>
          </a:p>
          <a:p>
            <a:pPr marL="457200" lvl="0" indent="-342900" algn="l" rtl="0">
              <a:spcBef>
                <a:spcPts val="1600"/>
              </a:spcBef>
              <a:spcAft>
                <a:spcPts val="0"/>
              </a:spcAft>
              <a:buSzPts val="1800"/>
              <a:buAutoNum type="arabicPeriod"/>
            </a:pPr>
            <a:r>
              <a:rPr lang="en-GB" sz="1800"/>
              <a:t>Subtelity/Sarcasm</a:t>
            </a:r>
            <a:endParaRPr sz="1800"/>
          </a:p>
          <a:p>
            <a:pPr marL="457200" lvl="0" indent="-342900" algn="l" rtl="0">
              <a:spcBef>
                <a:spcPts val="0"/>
              </a:spcBef>
              <a:spcAft>
                <a:spcPts val="0"/>
              </a:spcAft>
              <a:buSzPts val="1800"/>
              <a:buAutoNum type="arabicPeriod"/>
            </a:pPr>
            <a:r>
              <a:rPr lang="en-GB" sz="1800"/>
              <a:t>Thwarted expressions</a:t>
            </a:r>
            <a:endParaRPr sz="1800"/>
          </a:p>
          <a:p>
            <a:pPr marL="457200" lvl="0" indent="-342900" algn="l" rtl="0">
              <a:spcBef>
                <a:spcPts val="0"/>
              </a:spcBef>
              <a:spcAft>
                <a:spcPts val="0"/>
              </a:spcAft>
              <a:buSzPts val="1800"/>
              <a:buAutoNum type="arabicPeriod"/>
            </a:pPr>
            <a:r>
              <a:rPr lang="en-GB" sz="1800"/>
              <a:t>Images and videos</a:t>
            </a:r>
            <a:endParaRPr sz="1800"/>
          </a:p>
        </p:txBody>
      </p:sp>
      <p:pic>
        <p:nvPicPr>
          <p:cNvPr id="155" name="Google Shape;155;p16"/>
          <p:cNvPicPr preferRelativeResize="0"/>
          <p:nvPr/>
        </p:nvPicPr>
        <p:blipFill>
          <a:blip r:embed="rId3">
            <a:alphaModFix/>
          </a:blip>
          <a:stretch>
            <a:fillRect/>
          </a:stretch>
        </p:blipFill>
        <p:spPr>
          <a:xfrm>
            <a:off x="2832300" y="214775"/>
            <a:ext cx="5689665" cy="1301050"/>
          </a:xfrm>
          <a:prstGeom prst="rect">
            <a:avLst/>
          </a:prstGeom>
          <a:noFill/>
          <a:ln>
            <a:noFill/>
          </a:ln>
        </p:spPr>
      </p:pic>
      <p:pic>
        <p:nvPicPr>
          <p:cNvPr id="156" name="Google Shape;156;p16"/>
          <p:cNvPicPr preferRelativeResize="0"/>
          <p:nvPr/>
        </p:nvPicPr>
        <p:blipFill>
          <a:blip r:embed="rId4">
            <a:alphaModFix/>
          </a:blip>
          <a:stretch>
            <a:fillRect/>
          </a:stretch>
        </p:blipFill>
        <p:spPr>
          <a:xfrm>
            <a:off x="514345" y="3270538"/>
            <a:ext cx="3578975" cy="1159800"/>
          </a:xfrm>
          <a:prstGeom prst="rect">
            <a:avLst/>
          </a:prstGeom>
          <a:noFill/>
          <a:ln>
            <a:noFill/>
          </a:ln>
        </p:spPr>
      </p:pic>
      <p:pic>
        <p:nvPicPr>
          <p:cNvPr id="157" name="Google Shape;157;p16"/>
          <p:cNvPicPr preferRelativeResize="0"/>
          <p:nvPr/>
        </p:nvPicPr>
        <p:blipFill>
          <a:blip r:embed="rId5">
            <a:alphaModFix/>
          </a:blip>
          <a:stretch>
            <a:fillRect/>
          </a:stretch>
        </p:blipFill>
        <p:spPr>
          <a:xfrm>
            <a:off x="3844225" y="1668225"/>
            <a:ext cx="3809825" cy="1917925"/>
          </a:xfrm>
          <a:prstGeom prst="rect">
            <a:avLst/>
          </a:prstGeom>
          <a:noFill/>
          <a:ln>
            <a:noFill/>
          </a:ln>
        </p:spPr>
      </p:pic>
      <p:pic>
        <p:nvPicPr>
          <p:cNvPr id="158" name="Google Shape;158;p16"/>
          <p:cNvPicPr preferRelativeResize="0"/>
          <p:nvPr/>
        </p:nvPicPr>
        <p:blipFill>
          <a:blip r:embed="rId6">
            <a:alphaModFix/>
          </a:blip>
          <a:stretch>
            <a:fillRect/>
          </a:stretch>
        </p:blipFill>
        <p:spPr>
          <a:xfrm>
            <a:off x="3591100" y="3614513"/>
            <a:ext cx="5183625" cy="103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Pre Processing</a:t>
            </a:r>
            <a:endParaRPr/>
          </a:p>
        </p:txBody>
      </p:sp>
      <p:sp>
        <p:nvSpPr>
          <p:cNvPr id="164" name="Google Shape;164;p17"/>
          <p:cNvSpPr txBox="1">
            <a:spLocks noGrp="1"/>
          </p:cNvSpPr>
          <p:nvPr>
            <p:ph type="body" idx="1"/>
          </p:nvPr>
        </p:nvSpPr>
        <p:spPr>
          <a:xfrm>
            <a:off x="740225" y="1504000"/>
            <a:ext cx="7784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This is a process to remove the unwanted words from tweets that does not amount to any sentiment.</a:t>
            </a:r>
            <a:endParaRPr sz="1400"/>
          </a:p>
          <a:p>
            <a:pPr marL="457200" lvl="0" indent="-317500" algn="l" rtl="0">
              <a:spcBef>
                <a:spcPts val="1600"/>
              </a:spcBef>
              <a:spcAft>
                <a:spcPts val="0"/>
              </a:spcAft>
              <a:buSzPts val="1400"/>
              <a:buAutoNum type="arabicPeriod"/>
            </a:pPr>
            <a:r>
              <a:rPr lang="en-GB" sz="1400" b="1"/>
              <a:t>Emotional Icons</a:t>
            </a:r>
            <a:r>
              <a:rPr lang="en-GB" sz="1400"/>
              <a:t>- 170 emoticons; identified emotional icons and remove them.</a:t>
            </a:r>
            <a:endParaRPr sz="1400"/>
          </a:p>
          <a:p>
            <a:pPr marL="457200" lvl="0" indent="-317500" algn="l" rtl="0">
              <a:spcBef>
                <a:spcPts val="0"/>
              </a:spcBef>
              <a:spcAft>
                <a:spcPts val="0"/>
              </a:spcAft>
              <a:buSzPts val="1400"/>
              <a:buAutoNum type="arabicPeriod"/>
            </a:pPr>
            <a:r>
              <a:rPr lang="en-GB" sz="1400" b="1"/>
              <a:t>URLs</a:t>
            </a:r>
            <a:r>
              <a:rPr lang="en-GB" sz="1400"/>
              <a:t>- Doesn’t signify any sentiment, replace it with blank space.</a:t>
            </a:r>
            <a:endParaRPr sz="1400"/>
          </a:p>
          <a:p>
            <a:pPr marL="457200" lvl="0" indent="-317500" algn="l" rtl="0">
              <a:spcBef>
                <a:spcPts val="0"/>
              </a:spcBef>
              <a:spcAft>
                <a:spcPts val="0"/>
              </a:spcAft>
              <a:buSzPts val="1400"/>
              <a:buAutoNum type="arabicPeriod"/>
            </a:pPr>
            <a:r>
              <a:rPr lang="en-GB" sz="1400" b="1"/>
              <a:t>Stop words</a:t>
            </a:r>
            <a:r>
              <a:rPr lang="en-GB" sz="1400"/>
              <a:t>- words such as “a”, “is”, “the”,etc. Doesn’t indicate any sentiment.</a:t>
            </a:r>
            <a:endParaRPr sz="1400"/>
          </a:p>
          <a:p>
            <a:pPr marL="457200" lvl="0" indent="-317500" algn="l" rtl="0">
              <a:spcBef>
                <a:spcPts val="0"/>
              </a:spcBef>
              <a:spcAft>
                <a:spcPts val="0"/>
              </a:spcAft>
              <a:buSzPts val="1400"/>
              <a:buAutoNum type="arabicPeriod"/>
            </a:pPr>
            <a:r>
              <a:rPr lang="en-GB" sz="1400" b="1"/>
              <a:t>UserNames and HashTags</a:t>
            </a:r>
            <a:r>
              <a:rPr lang="en-GB" sz="1400"/>
              <a:t>- @ symbol before the username and # for topic; both replaced with space. </a:t>
            </a:r>
            <a:endParaRPr sz="1400"/>
          </a:p>
          <a:p>
            <a:pPr marL="457200" lvl="0" indent="-317500" algn="l" rtl="0">
              <a:spcBef>
                <a:spcPts val="0"/>
              </a:spcBef>
              <a:spcAft>
                <a:spcPts val="0"/>
              </a:spcAft>
              <a:buSzPts val="1400"/>
              <a:buAutoNum type="arabicPeriod"/>
            </a:pPr>
            <a:r>
              <a:rPr lang="en-GB" sz="1400" b="1"/>
              <a:t>ReTweets</a:t>
            </a:r>
            <a:r>
              <a:rPr lang="en-GB" sz="1400"/>
              <a:t>- repetition of same tweet.</a:t>
            </a:r>
            <a:endParaRPr sz="1400"/>
          </a:p>
          <a:p>
            <a:pPr marL="457200" lvl="0" indent="-317500" algn="l" rtl="0">
              <a:spcBef>
                <a:spcPts val="0"/>
              </a:spcBef>
              <a:spcAft>
                <a:spcPts val="0"/>
              </a:spcAft>
              <a:buSzPts val="1400"/>
              <a:buAutoNum type="arabicPeriod"/>
            </a:pPr>
            <a:r>
              <a:rPr lang="en-GB" sz="1400" b="1"/>
              <a:t>Capitalisation</a:t>
            </a:r>
            <a:r>
              <a:rPr lang="en-GB" sz="1400"/>
              <a:t>- Converting all the letters to lowercase.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613375" y="1273050"/>
            <a:ext cx="5793000" cy="25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latin typeface="Calibri"/>
                <a:ea typeface="Calibri"/>
                <a:cs typeface="Calibri"/>
                <a:sym typeface="Calibri"/>
              </a:rPr>
              <a:t>Visualization:</a:t>
            </a:r>
            <a:endParaRPr sz="3600" b="1">
              <a:latin typeface="Calibri"/>
              <a:ea typeface="Calibri"/>
              <a:cs typeface="Calibri"/>
              <a:sym typeface="Calibri"/>
            </a:endParaRPr>
          </a:p>
          <a:p>
            <a:pPr marL="0" lvl="0" indent="0" algn="ctr" rtl="0">
              <a:spcBef>
                <a:spcPts val="0"/>
              </a:spcBef>
              <a:spcAft>
                <a:spcPts val="0"/>
              </a:spcAft>
              <a:buNone/>
            </a:pPr>
            <a:r>
              <a:rPr lang="en-GB" sz="3600" b="1">
                <a:latin typeface="Calibri"/>
                <a:ea typeface="Calibri"/>
                <a:cs typeface="Calibri"/>
                <a:sym typeface="Calibri"/>
              </a:rPr>
              <a:t>Sentiment Analysis Plot</a:t>
            </a:r>
            <a:endParaRPr sz="3600" b="1">
              <a:latin typeface="Calibri"/>
              <a:ea typeface="Calibri"/>
              <a:cs typeface="Calibri"/>
              <a:sym typeface="Calibri"/>
            </a:endParaRPr>
          </a:p>
          <a:p>
            <a:pPr marL="0" lvl="0" indent="0" algn="ctr" rtl="0">
              <a:spcBef>
                <a:spcPts val="0"/>
              </a:spcBef>
              <a:spcAft>
                <a:spcPts val="0"/>
              </a:spcAft>
              <a:buClr>
                <a:srgbClr val="000000"/>
              </a:buClr>
              <a:buSzPts val="1100"/>
              <a:buFont typeface="Arial"/>
              <a:buNone/>
            </a:pPr>
            <a:r>
              <a:rPr lang="en-GB" sz="3600" b="1">
                <a:latin typeface="Calibri"/>
                <a:ea typeface="Calibri"/>
                <a:cs typeface="Calibri"/>
                <a:sym typeface="Calibri"/>
              </a:rPr>
              <a:t>Word Cloud</a:t>
            </a:r>
            <a:endParaRPr sz="3600" b="1">
              <a:latin typeface="Calibri"/>
              <a:ea typeface="Calibri"/>
              <a:cs typeface="Calibri"/>
              <a:sym typeface="Calibri"/>
            </a:endParaRPr>
          </a:p>
          <a:p>
            <a:pPr marL="0" lvl="0" indent="0" algn="l" rtl="0">
              <a:spcBef>
                <a:spcPts val="0"/>
              </a:spcBef>
              <a:spcAft>
                <a:spcPts val="0"/>
              </a:spcAft>
              <a:buNone/>
            </a:pPr>
            <a:endParaRPr sz="3800" b="1"/>
          </a:p>
          <a:p>
            <a:pPr marL="0" lvl="0" indent="0" algn="l" rtl="0">
              <a:spcBef>
                <a:spcPts val="0"/>
              </a:spcBef>
              <a:spcAft>
                <a:spcPts val="0"/>
              </a:spcAft>
              <a:buNone/>
            </a:pPr>
            <a:r>
              <a:rPr lang="en-GB" sz="3800" b="1"/>
              <a:t> </a:t>
            </a:r>
            <a:endParaRPr sz="3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583226" y="1295400"/>
            <a:ext cx="7616952" cy="3602174"/>
          </a:xfrm>
          <a:prstGeom prst="rect">
            <a:avLst/>
          </a:prstGeom>
          <a:noFill/>
          <a:ln>
            <a:noFill/>
          </a:ln>
        </p:spPr>
      </p:pic>
      <p:pic>
        <p:nvPicPr>
          <p:cNvPr id="175" name="Google Shape;175;p19"/>
          <p:cNvPicPr preferRelativeResize="0"/>
          <p:nvPr/>
        </p:nvPicPr>
        <p:blipFill>
          <a:blip r:embed="rId4">
            <a:alphaModFix/>
          </a:blip>
          <a:stretch>
            <a:fillRect/>
          </a:stretch>
        </p:blipFill>
        <p:spPr>
          <a:xfrm>
            <a:off x="2419350" y="353475"/>
            <a:ext cx="3512174" cy="97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79"/>
        <p:cNvGrpSpPr/>
        <p:nvPr/>
      </p:nvGrpSpPr>
      <p:grpSpPr>
        <a:xfrm>
          <a:off x="0" y="0"/>
          <a:ext cx="0" cy="0"/>
          <a:chOff x="0" y="0"/>
          <a:chExt cx="0" cy="0"/>
        </a:xfrm>
      </p:grpSpPr>
      <p:pic>
        <p:nvPicPr>
          <p:cNvPr id="180" name="Google Shape;180;p20"/>
          <p:cNvPicPr preferRelativeResize="0"/>
          <p:nvPr/>
        </p:nvPicPr>
        <p:blipFill>
          <a:blip r:embed="rId3">
            <a:alphaModFix/>
          </a:blip>
          <a:stretch>
            <a:fillRect/>
          </a:stretch>
        </p:blipFill>
        <p:spPr>
          <a:xfrm>
            <a:off x="152400" y="76200"/>
            <a:ext cx="8839200" cy="494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152400" y="152400"/>
            <a:ext cx="8839200" cy="4892299"/>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638</Words>
  <Application>Microsoft Office PowerPoint</Application>
  <PresentationFormat>On-screen Show (16:9)</PresentationFormat>
  <Paragraphs>94</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Nunito</vt:lpstr>
      <vt:lpstr>Georgia</vt:lpstr>
      <vt:lpstr>Roboto</vt:lpstr>
      <vt:lpstr>Calibri</vt:lpstr>
      <vt:lpstr>Verdana</vt:lpstr>
      <vt:lpstr>Shift</vt:lpstr>
      <vt:lpstr>Twitter Sentiment Analysis</vt:lpstr>
      <vt:lpstr>What is Sentiment Analysis?</vt:lpstr>
      <vt:lpstr>Twitter  </vt:lpstr>
      <vt:lpstr>Problem!</vt:lpstr>
      <vt:lpstr>Data Pre Processing</vt:lpstr>
      <vt:lpstr>Visualization: Sentiment Analysis Plot Word Cloud   </vt:lpstr>
      <vt:lpstr>PowerPoint Presentation</vt:lpstr>
      <vt:lpstr>PowerPoint Presentation</vt:lpstr>
      <vt:lpstr>PowerPoint Presentation</vt:lpstr>
      <vt:lpstr>Classification of Tweets</vt:lpstr>
      <vt:lpstr>Overview</vt:lpstr>
      <vt:lpstr>Naive Bayes:</vt:lpstr>
      <vt:lpstr>PowerPoint Presentation</vt:lpstr>
      <vt:lpstr>RandomForest</vt:lpstr>
      <vt:lpstr>PowerPoint Presentation</vt:lpstr>
      <vt:lpstr>Support Vector Machine</vt:lpstr>
      <vt:lpstr>PowerPoint Presentation</vt:lpstr>
      <vt:lpstr>Measures:</vt:lpstr>
      <vt:lpstr>Comparison: </vt:lpstr>
      <vt:lpstr> Team Contribution D 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cp:lastModifiedBy>akshay mukundwar</cp:lastModifiedBy>
  <cp:revision>3</cp:revision>
  <dcterms:modified xsi:type="dcterms:W3CDTF">2019-01-22T10:04:56Z</dcterms:modified>
</cp:coreProperties>
</file>