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824833-BD25-4022-BCE2-690F908287FF}" v="388" dt="2019-11-02T13:09:44.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presProps" Target="presProps.xml" Id="rId13" /><Relationship Type="http://schemas.microsoft.com/office/2015/10/relationships/revisionInfo" Target="revisionInfo.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xml" Id="rId2" /><Relationship Type="http://schemas.openxmlformats.org/officeDocument/2006/relationships/tableStyles" Target="tableStyles.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heme" Target="theme/theme1.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viewProps" Target="viewProps.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7590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077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258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823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015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640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23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51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123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3068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583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65285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9" r:id="rId5"/>
    <p:sldLayoutId id="2147483723" r:id="rId6"/>
    <p:sldLayoutId id="2147483724" r:id="rId7"/>
    <p:sldLayoutId id="2147483725" r:id="rId8"/>
    <p:sldLayoutId id="2147483728" r:id="rId9"/>
    <p:sldLayoutId id="2147483726" r:id="rId10"/>
    <p:sldLayoutId id="214748372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BD254A2-DAA5-4FBF-B1A1-B60EBCDD7E45}"/>
              </a:ext>
            </a:extLst>
          </p:cNvPr>
          <p:cNvPicPr>
            <a:picLocks noChangeAspect="1"/>
          </p:cNvPicPr>
          <p:nvPr/>
        </p:nvPicPr>
        <p:blipFill rotWithShape="1">
          <a:blip r:embed="rId2">
            <a:alphaModFix amt="35000"/>
          </a:blip>
          <a:srcRect t="15598" r="-2" b="128"/>
          <a:stretch/>
        </p:blipFill>
        <p:spPr>
          <a:xfrm>
            <a:off x="20" y="10"/>
            <a:ext cx="12191980" cy="6857990"/>
          </a:xfrm>
          <a:prstGeom prst="rect">
            <a:avLst/>
          </a:prstGeom>
        </p:spPr>
      </p:pic>
      <p:sp>
        <p:nvSpPr>
          <p:cNvPr id="2" name="Title 1"/>
          <p:cNvSpPr>
            <a:spLocks noGrp="1"/>
          </p:cNvSpPr>
          <p:nvPr>
            <p:ph type="ctrTitle"/>
          </p:nvPr>
        </p:nvSpPr>
        <p:spPr>
          <a:xfrm>
            <a:off x="1097280" y="758952"/>
            <a:ext cx="10058400" cy="3566160"/>
          </a:xfrm>
        </p:spPr>
        <p:txBody>
          <a:bodyPr>
            <a:normAutofit/>
          </a:bodyPr>
          <a:lstStyle/>
          <a:p>
            <a:r>
              <a:rPr lang="en-US" dirty="0">
                <a:solidFill>
                  <a:srgbClr val="FFFFFF"/>
                </a:solidFill>
              </a:rPr>
              <a:t>IBM Data Science Capstone Project</a:t>
            </a:r>
          </a:p>
        </p:txBody>
      </p:sp>
      <p:sp>
        <p:nvSpPr>
          <p:cNvPr id="3" name="Subtitle 2"/>
          <p:cNvSpPr>
            <a:spLocks noGrp="1"/>
          </p:cNvSpPr>
          <p:nvPr>
            <p:ph type="subTitle" idx="1"/>
          </p:nvPr>
        </p:nvSpPr>
        <p:spPr>
          <a:xfrm>
            <a:off x="1100051" y="4645152"/>
            <a:ext cx="10058400" cy="1143000"/>
          </a:xfrm>
        </p:spPr>
        <p:txBody>
          <a:bodyPr vert="horz" lIns="91440" tIns="45720" rIns="91440" bIns="45720" rtlCol="0" anchor="t">
            <a:normAutofit/>
          </a:bodyPr>
          <a:lstStyle/>
          <a:p>
            <a:r>
              <a:rPr lang="en-US" dirty="0" err="1"/>
              <a:t>BaTTLE</a:t>
            </a:r>
            <a:r>
              <a:rPr lang="en-US" dirty="0"/>
              <a:t> OF NEIGHBORHOOD</a:t>
            </a: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E5FD7-D800-4B69-88A7-971FAC279719}"/>
              </a:ext>
            </a:extLst>
          </p:cNvPr>
          <p:cNvSpPr>
            <a:spLocks noGrp="1"/>
          </p:cNvSpPr>
          <p:nvPr>
            <p:ph idx="1"/>
          </p:nvPr>
        </p:nvSpPr>
        <p:spPr>
          <a:xfrm>
            <a:off x="1097280" y="2108201"/>
            <a:ext cx="10058400" cy="3760891"/>
          </a:xfrm>
        </p:spPr>
        <p:txBody>
          <a:bodyPr vert="horz" lIns="0" tIns="45720" rIns="0" bIns="45720" rtlCol="0" anchor="t">
            <a:normAutofit fontScale="70000" lnSpcReduction="20000"/>
          </a:bodyPr>
          <a:lstStyle/>
          <a:p>
            <a:r>
              <a:rPr lang="en-US" dirty="0">
                <a:ea typeface="+mn-lt"/>
                <a:cs typeface="+mn-lt"/>
              </a:rPr>
              <a:t>Cluster 3</a:t>
            </a:r>
            <a:endParaRPr lang="en-US" dirty="0"/>
          </a:p>
          <a:p>
            <a:endParaRPr lang="en-US"/>
          </a:p>
          <a:p>
            <a:r>
              <a:rPr lang="en-US" dirty="0">
                <a:ea typeface="+mn-lt"/>
                <a:cs typeface="+mn-lt"/>
              </a:rPr>
              <a:t>Characteristics:</a:t>
            </a:r>
            <a:endParaRPr lang="en-US" dirty="0"/>
          </a:p>
          <a:p>
            <a:r>
              <a:rPr lang="en-US" dirty="0">
                <a:ea typeface="+mn-lt"/>
                <a:cs typeface="+mn-lt"/>
              </a:rPr>
              <a:t>    1. Mostly Asian/European Food.</a:t>
            </a:r>
            <a:endParaRPr lang="en-US" dirty="0"/>
          </a:p>
          <a:p>
            <a:r>
              <a:rPr lang="en-US" dirty="0">
                <a:ea typeface="+mn-lt"/>
                <a:cs typeface="+mn-lt"/>
              </a:rPr>
              <a:t>    2. Most of the restaurants have average food quality.</a:t>
            </a:r>
            <a:endParaRPr lang="en-US" dirty="0"/>
          </a:p>
          <a:p>
            <a:r>
              <a:rPr lang="en-US" dirty="0">
                <a:ea typeface="+mn-lt"/>
                <a:cs typeface="+mn-lt"/>
              </a:rPr>
              <a:t>Cluster 4</a:t>
            </a:r>
            <a:endParaRPr lang="en-US" dirty="0"/>
          </a:p>
          <a:p>
            <a:endParaRPr lang="en-US"/>
          </a:p>
          <a:p>
            <a:r>
              <a:rPr lang="en-US" dirty="0">
                <a:ea typeface="+mn-lt"/>
                <a:cs typeface="+mn-lt"/>
              </a:rPr>
              <a:t>Characteristics:</a:t>
            </a:r>
            <a:endParaRPr lang="en-US" dirty="0"/>
          </a:p>
          <a:p>
            <a:r>
              <a:rPr lang="en-US" dirty="0">
                <a:ea typeface="+mn-lt"/>
                <a:cs typeface="+mn-lt"/>
              </a:rPr>
              <a:t>    1. Mostly Eateries.</a:t>
            </a:r>
            <a:endParaRPr lang="en-US" dirty="0"/>
          </a:p>
          <a:p>
            <a:r>
              <a:rPr lang="en-US" dirty="0">
                <a:ea typeface="+mn-lt"/>
                <a:cs typeface="+mn-lt"/>
              </a:rPr>
              <a:t>    2. I won't recommend these places as they have poor ratings.</a:t>
            </a:r>
            <a:endParaRPr lang="en-US" dirty="0"/>
          </a:p>
          <a:p>
            <a:endParaRPr lang="en-US" dirty="0"/>
          </a:p>
        </p:txBody>
      </p:sp>
    </p:spTree>
    <p:extLst>
      <p:ext uri="{BB962C8B-B14F-4D97-AF65-F5344CB8AC3E}">
        <p14:creationId xmlns:p14="http://schemas.microsoft.com/office/powerpoint/2010/main" val="66135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EEA6-DBFE-4AEB-8359-8DEFE2EE0A7E}"/>
              </a:ext>
            </a:extLst>
          </p:cNvPr>
          <p:cNvSpPr>
            <a:spLocks noGrp="1"/>
          </p:cNvSpPr>
          <p:nvPr>
            <p:ph type="title"/>
          </p:nvPr>
        </p:nvSpPr>
        <p:spPr/>
        <p:txBody>
          <a:bodyPr/>
          <a:lstStyle/>
          <a:p>
            <a:r>
              <a:rPr lang="en-US" dirty="0"/>
              <a:t>The End</a:t>
            </a:r>
          </a:p>
        </p:txBody>
      </p:sp>
    </p:spTree>
    <p:extLst>
      <p:ext uri="{BB962C8B-B14F-4D97-AF65-F5344CB8AC3E}">
        <p14:creationId xmlns:p14="http://schemas.microsoft.com/office/powerpoint/2010/main" val="427622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AB63-BA53-4961-8B69-416BC8F57FD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872EF27-B751-4368-BE20-9D922354BAF4}"/>
              </a:ext>
            </a:extLst>
          </p:cNvPr>
          <p:cNvSpPr>
            <a:spLocks noGrp="1"/>
          </p:cNvSpPr>
          <p:nvPr>
            <p:ph idx="1"/>
          </p:nvPr>
        </p:nvSpPr>
        <p:spPr/>
        <p:txBody>
          <a:bodyPr vert="horz" lIns="0" tIns="45720" rIns="0" bIns="45720" rtlCol="0" anchor="t">
            <a:normAutofit/>
          </a:bodyPr>
          <a:lstStyle/>
          <a:p>
            <a:endParaRPr lang="en-US" dirty="0">
              <a:ea typeface="+mn-lt"/>
              <a:cs typeface="+mn-lt"/>
            </a:endParaRPr>
          </a:p>
          <a:p>
            <a:r>
              <a:rPr lang="en-US" dirty="0" err="1">
                <a:ea typeface="+mn-lt"/>
                <a:cs typeface="+mn-lt"/>
              </a:rPr>
              <a:t>NewYork</a:t>
            </a:r>
            <a:r>
              <a:rPr lang="en-US" dirty="0">
                <a:ea typeface="+mn-lt"/>
                <a:cs typeface="+mn-lt"/>
              </a:rPr>
              <a:t> City. A must visit place in USA. City full of adventure. Well great adventure brings great hunger. Many people who are either staying in </a:t>
            </a:r>
            <a:r>
              <a:rPr lang="en-US" dirty="0" err="1">
                <a:ea typeface="+mn-lt"/>
                <a:cs typeface="+mn-lt"/>
              </a:rPr>
              <a:t>NewYork</a:t>
            </a:r>
            <a:r>
              <a:rPr lang="en-US" dirty="0">
                <a:ea typeface="+mn-lt"/>
                <a:cs typeface="+mn-lt"/>
              </a:rPr>
              <a:t> or vising the city for the first time may find it tedious to choose a place to eat. So here I am to help finding out best restaurant in </a:t>
            </a:r>
            <a:r>
              <a:rPr lang="en-US" dirty="0" err="1">
                <a:ea typeface="+mn-lt"/>
                <a:cs typeface="+mn-lt"/>
              </a:rPr>
              <a:t>NeyYork</a:t>
            </a:r>
            <a:r>
              <a:rPr lang="en-US" dirty="0">
                <a:ea typeface="+mn-lt"/>
                <a:cs typeface="+mn-lt"/>
              </a:rPr>
              <a:t> City.</a:t>
            </a:r>
            <a:endParaRPr lang="en-US" dirty="0"/>
          </a:p>
          <a:p>
            <a:endParaRPr lang="en-US" dirty="0"/>
          </a:p>
        </p:txBody>
      </p:sp>
    </p:spTree>
    <p:extLst>
      <p:ext uri="{BB962C8B-B14F-4D97-AF65-F5344CB8AC3E}">
        <p14:creationId xmlns:p14="http://schemas.microsoft.com/office/powerpoint/2010/main" val="318757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F7FE-3065-47FF-A193-7C54449DED9E}"/>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B774CEC6-93B9-44E4-B12A-DBFE4C2327DD}"/>
              </a:ext>
            </a:extLst>
          </p:cNvPr>
          <p:cNvSpPr>
            <a:spLocks noGrp="1"/>
          </p:cNvSpPr>
          <p:nvPr>
            <p:ph idx="1"/>
          </p:nvPr>
        </p:nvSpPr>
        <p:spPr/>
        <p:txBody>
          <a:bodyPr vert="horz" lIns="0" tIns="45720" rIns="0" bIns="45720" rtlCol="0" anchor="t">
            <a:normAutofit/>
          </a:bodyPr>
          <a:lstStyle/>
          <a:p>
            <a:r>
              <a:rPr lang="en-US" dirty="0">
                <a:ea typeface="+mn-lt"/>
                <a:cs typeface="+mn-lt"/>
              </a:rPr>
              <a:t>- I am going to create a simple guide on where to eat based on Foursquare likes, restaurant category and geographic location data for restaurants in </a:t>
            </a:r>
            <a:r>
              <a:rPr lang="en-US" dirty="0" err="1">
                <a:ea typeface="+mn-lt"/>
                <a:cs typeface="+mn-lt"/>
              </a:rPr>
              <a:t>NewYork</a:t>
            </a:r>
            <a:r>
              <a:rPr lang="en-US" dirty="0">
                <a:ea typeface="+mn-lt"/>
                <a:cs typeface="+mn-lt"/>
              </a:rPr>
              <a:t>. </a:t>
            </a:r>
          </a:p>
          <a:p>
            <a:r>
              <a:rPr lang="en-US" dirty="0">
                <a:ea typeface="+mn-lt"/>
                <a:cs typeface="+mn-lt"/>
              </a:rPr>
              <a:t>- I will then cluster these restaurants based on their similarities so that a user can easily determine what type of restaurants are best to eat at based on Foursquare user feedback.</a:t>
            </a:r>
            <a:endParaRPr lang="en-US"/>
          </a:p>
          <a:p>
            <a:endParaRPr lang="en-US" dirty="0"/>
          </a:p>
        </p:txBody>
      </p:sp>
    </p:spTree>
    <p:extLst>
      <p:ext uri="{BB962C8B-B14F-4D97-AF65-F5344CB8AC3E}">
        <p14:creationId xmlns:p14="http://schemas.microsoft.com/office/powerpoint/2010/main" val="295807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57B6-9182-4EF0-8EEF-044C0853FA03}"/>
              </a:ext>
            </a:extLst>
          </p:cNvPr>
          <p:cNvSpPr>
            <a:spLocks noGrp="1"/>
          </p:cNvSpPr>
          <p:nvPr>
            <p:ph type="title"/>
          </p:nvPr>
        </p:nvSpPr>
        <p:spPr/>
        <p:txBody>
          <a:bodyPr/>
          <a:lstStyle/>
          <a:p>
            <a:r>
              <a:rPr lang="en-US" dirty="0">
                <a:ea typeface="+mj-lt"/>
                <a:cs typeface="+mj-lt"/>
              </a:rPr>
              <a:t>Data Requirements</a:t>
            </a:r>
            <a:endParaRPr lang="en-US" dirty="0"/>
          </a:p>
        </p:txBody>
      </p:sp>
      <p:sp>
        <p:nvSpPr>
          <p:cNvPr id="3" name="Content Placeholder 2">
            <a:extLst>
              <a:ext uri="{FF2B5EF4-FFF2-40B4-BE49-F238E27FC236}">
                <a16:creationId xmlns:a16="http://schemas.microsoft.com/office/drawing/2014/main" id="{D45393DE-FEC7-4C5A-AEC0-E9D3ED10D0E9}"/>
              </a:ext>
            </a:extLst>
          </p:cNvPr>
          <p:cNvSpPr>
            <a:spLocks noGrp="1"/>
          </p:cNvSpPr>
          <p:nvPr>
            <p:ph idx="1"/>
          </p:nvPr>
        </p:nvSpPr>
        <p:spPr/>
        <p:txBody>
          <a:bodyPr vert="horz" lIns="0" tIns="45720" rIns="0" bIns="45720" rtlCol="0" anchor="t">
            <a:normAutofit fontScale="92500" lnSpcReduction="10000"/>
          </a:bodyPr>
          <a:lstStyle/>
          <a:p>
            <a:r>
              <a:rPr lang="en-US" dirty="0">
                <a:ea typeface="+mn-lt"/>
                <a:cs typeface="+mn-lt"/>
              </a:rPr>
              <a:t>    </a:t>
            </a:r>
          </a:p>
          <a:p>
            <a:r>
              <a:rPr lang="en-US" dirty="0">
                <a:ea typeface="+mn-lt"/>
                <a:cs typeface="+mn-lt"/>
              </a:rPr>
              <a:t>    I will be using </a:t>
            </a:r>
            <a:r>
              <a:rPr lang="en-US" dirty="0" err="1">
                <a:ea typeface="+mn-lt"/>
                <a:cs typeface="+mn-lt"/>
              </a:rPr>
              <a:t>FourSquare</a:t>
            </a:r>
            <a:r>
              <a:rPr lang="en-US" dirty="0">
                <a:ea typeface="+mn-lt"/>
                <a:cs typeface="+mn-lt"/>
              </a:rPr>
              <a:t> API to pull out following data on restaurants in </a:t>
            </a:r>
            <a:r>
              <a:rPr lang="en-US" dirty="0" err="1">
                <a:ea typeface="+mn-lt"/>
                <a:cs typeface="+mn-lt"/>
              </a:rPr>
              <a:t>NewYork</a:t>
            </a:r>
            <a:r>
              <a:rPr lang="en-US" dirty="0">
                <a:ea typeface="+mn-lt"/>
                <a:cs typeface="+mn-lt"/>
              </a:rPr>
              <a:t>:</a:t>
            </a:r>
            <a:endParaRPr lang="en-US"/>
          </a:p>
          <a:p>
            <a:r>
              <a:rPr lang="en-US" dirty="0">
                <a:ea typeface="+mn-lt"/>
                <a:cs typeface="+mn-lt"/>
              </a:rPr>
              <a:t>    </a:t>
            </a:r>
            <a:endParaRPr lang="en-US"/>
          </a:p>
          <a:p>
            <a:r>
              <a:rPr lang="en-US" dirty="0">
                <a:ea typeface="+mn-lt"/>
                <a:cs typeface="+mn-lt"/>
              </a:rPr>
              <a:t>    1. Restaurant Name</a:t>
            </a:r>
            <a:endParaRPr lang="en-US" dirty="0"/>
          </a:p>
          <a:p>
            <a:r>
              <a:rPr lang="en-US" dirty="0">
                <a:ea typeface="+mn-lt"/>
                <a:cs typeface="+mn-lt"/>
              </a:rPr>
              <a:t>    2. Restaurant ID</a:t>
            </a:r>
            <a:endParaRPr lang="en-US" dirty="0"/>
          </a:p>
          <a:p>
            <a:r>
              <a:rPr lang="en-US" dirty="0">
                <a:ea typeface="+mn-lt"/>
                <a:cs typeface="+mn-lt"/>
              </a:rPr>
              <a:t>    3. Restaurant Location</a:t>
            </a:r>
            <a:endParaRPr lang="en-US" dirty="0"/>
          </a:p>
          <a:p>
            <a:r>
              <a:rPr lang="en-US" dirty="0">
                <a:ea typeface="+mn-lt"/>
                <a:cs typeface="+mn-lt"/>
              </a:rPr>
              <a:t>    4. Category of the Restaurant ( we'll be deciding this )</a:t>
            </a:r>
            <a:endParaRPr lang="en-US" dirty="0"/>
          </a:p>
          <a:p>
            <a:r>
              <a:rPr lang="en-US" dirty="0">
                <a:ea typeface="+mn-lt"/>
                <a:cs typeface="+mn-lt"/>
              </a:rPr>
              <a:t>    5. Total like count.</a:t>
            </a:r>
            <a:endParaRPr lang="en-US" dirty="0"/>
          </a:p>
          <a:p>
            <a:endParaRPr lang="en-US" dirty="0"/>
          </a:p>
        </p:txBody>
      </p:sp>
    </p:spTree>
    <p:extLst>
      <p:ext uri="{BB962C8B-B14F-4D97-AF65-F5344CB8AC3E}">
        <p14:creationId xmlns:p14="http://schemas.microsoft.com/office/powerpoint/2010/main" val="139265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B1BC-F4B5-43F5-A0EA-43A92A1F879E}"/>
              </a:ext>
            </a:extLst>
          </p:cNvPr>
          <p:cNvSpPr>
            <a:spLocks noGrp="1"/>
          </p:cNvSpPr>
          <p:nvPr>
            <p:ph type="title"/>
          </p:nvPr>
        </p:nvSpPr>
        <p:spPr/>
        <p:txBody>
          <a:bodyPr/>
          <a:lstStyle/>
          <a:p>
            <a:r>
              <a:rPr lang="en-US" dirty="0">
                <a:ea typeface="+mj-lt"/>
                <a:cs typeface="+mj-lt"/>
              </a:rPr>
              <a:t>Data Acquisition Approach</a:t>
            </a:r>
            <a:endParaRPr lang="en-US" dirty="0"/>
          </a:p>
        </p:txBody>
      </p:sp>
      <p:sp>
        <p:nvSpPr>
          <p:cNvPr id="3" name="Content Placeholder 2">
            <a:extLst>
              <a:ext uri="{FF2B5EF4-FFF2-40B4-BE49-F238E27FC236}">
                <a16:creationId xmlns:a16="http://schemas.microsoft.com/office/drawing/2014/main" id="{970B81E9-A802-4657-B1A1-3B82EC227220}"/>
              </a:ext>
            </a:extLst>
          </p:cNvPr>
          <p:cNvSpPr>
            <a:spLocks noGrp="1"/>
          </p:cNvSpPr>
          <p:nvPr>
            <p:ph idx="1"/>
          </p:nvPr>
        </p:nvSpPr>
        <p:spPr/>
        <p:txBody>
          <a:bodyPr vert="horz" lIns="0" tIns="45720" rIns="0" bIns="45720" rtlCol="0" anchor="t">
            <a:normAutofit/>
          </a:bodyPr>
          <a:lstStyle/>
          <a:p>
            <a:r>
              <a:rPr lang="en-US" dirty="0">
                <a:ea typeface="+mn-lt"/>
                <a:cs typeface="+mn-lt"/>
              </a:rPr>
              <a:t>To get aforementioned data we need follow below steps:</a:t>
            </a:r>
            <a:endParaRPr lang="en-US" dirty="0"/>
          </a:p>
          <a:p>
            <a:r>
              <a:rPr lang="en-US" dirty="0">
                <a:ea typeface="+mn-lt"/>
                <a:cs typeface="+mn-lt"/>
              </a:rPr>
              <a:t>    1. First get latitude and longitude of </a:t>
            </a:r>
            <a:r>
              <a:rPr lang="en-US" dirty="0" err="1">
                <a:ea typeface="+mn-lt"/>
                <a:cs typeface="+mn-lt"/>
              </a:rPr>
              <a:t>NewYork</a:t>
            </a:r>
            <a:r>
              <a:rPr lang="en-US" dirty="0">
                <a:ea typeface="+mn-lt"/>
                <a:cs typeface="+mn-lt"/>
              </a:rPr>
              <a:t> City using '</a:t>
            </a:r>
            <a:r>
              <a:rPr lang="en-US" dirty="0" err="1">
                <a:ea typeface="+mn-lt"/>
                <a:cs typeface="+mn-lt"/>
              </a:rPr>
              <a:t>Geopy</a:t>
            </a:r>
            <a:r>
              <a:rPr lang="en-US" dirty="0">
                <a:ea typeface="+mn-lt"/>
                <a:cs typeface="+mn-lt"/>
              </a:rPr>
              <a:t>' package.</a:t>
            </a:r>
            <a:endParaRPr lang="en-US" dirty="0"/>
          </a:p>
          <a:p>
            <a:r>
              <a:rPr lang="en-US" dirty="0">
                <a:ea typeface="+mn-lt"/>
                <a:cs typeface="+mn-lt"/>
              </a:rPr>
              <a:t>    2. Using geographical co-ordinates , we can fetch all nearby venues. ( using        FourSquare APIs of course )</a:t>
            </a:r>
            <a:endParaRPr lang="en-US" dirty="0"/>
          </a:p>
          <a:p>
            <a:endParaRPr lang="en-US" dirty="0"/>
          </a:p>
        </p:txBody>
      </p:sp>
    </p:spTree>
    <p:extLst>
      <p:ext uri="{BB962C8B-B14F-4D97-AF65-F5344CB8AC3E}">
        <p14:creationId xmlns:p14="http://schemas.microsoft.com/office/powerpoint/2010/main" val="1146398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7ABA-F1A8-4FAE-95CF-385CF2687C56}"/>
              </a:ext>
            </a:extLst>
          </p:cNvPr>
          <p:cNvSpPr>
            <a:spLocks noGrp="1"/>
          </p:cNvSpPr>
          <p:nvPr>
            <p:ph type="title"/>
          </p:nvPr>
        </p:nvSpPr>
        <p:spPr/>
        <p:txBody>
          <a:bodyPr/>
          <a:lstStyle/>
          <a:p>
            <a:r>
              <a:rPr lang="en-US" dirty="0">
                <a:ea typeface="+mj-lt"/>
                <a:cs typeface="+mj-lt"/>
              </a:rPr>
              <a:t>Methodology</a:t>
            </a:r>
            <a:endParaRPr lang="en-US" dirty="0"/>
          </a:p>
        </p:txBody>
      </p:sp>
      <p:sp>
        <p:nvSpPr>
          <p:cNvPr id="3" name="Content Placeholder 2">
            <a:extLst>
              <a:ext uri="{FF2B5EF4-FFF2-40B4-BE49-F238E27FC236}">
                <a16:creationId xmlns:a16="http://schemas.microsoft.com/office/drawing/2014/main" id="{1D85FDA0-8D1E-4EBB-AD57-887111C9EC10}"/>
              </a:ext>
            </a:extLst>
          </p:cNvPr>
          <p:cNvSpPr>
            <a:spLocks noGrp="1"/>
          </p:cNvSpPr>
          <p:nvPr>
            <p:ph idx="1"/>
          </p:nvPr>
        </p:nvSpPr>
        <p:spPr/>
        <p:txBody>
          <a:bodyPr vert="horz" lIns="0" tIns="45720" rIns="0" bIns="45720" rtlCol="0" anchor="t">
            <a:normAutofit fontScale="77500" lnSpcReduction="20000"/>
          </a:bodyPr>
          <a:lstStyle/>
          <a:p>
            <a:r>
              <a:rPr lang="en-US" dirty="0">
                <a:ea typeface="+mn-lt"/>
                <a:cs typeface="+mn-lt"/>
              </a:rPr>
              <a:t>The thought process behind this is that likes are a proxy for quality.  The more likes there are, the better the restaurant is.  This might be incorrect but API call issues (how many I can use for free) holds me back from getting price / rating data.  I will then bin this data into a quality categorical variables so we can cluster appropriately.</a:t>
            </a:r>
            <a:endParaRPr lang="en-US" dirty="0"/>
          </a:p>
          <a:p>
            <a:endParaRPr lang="en-US"/>
          </a:p>
          <a:p>
            <a:r>
              <a:rPr lang="en-US" dirty="0">
                <a:ea typeface="+mn-lt"/>
                <a:cs typeface="+mn-lt"/>
              </a:rPr>
              <a:t>I am also going to create new categorical variables for the restaurants to better group them based on type of cuisine.  This way you can look for good American food or now what type of food might be best to eat in </a:t>
            </a:r>
            <a:r>
              <a:rPr lang="en-US" dirty="0" err="1">
                <a:ea typeface="+mn-lt"/>
                <a:cs typeface="+mn-lt"/>
              </a:rPr>
              <a:t>NewYork</a:t>
            </a:r>
            <a:r>
              <a:rPr lang="en-US" dirty="0">
                <a:ea typeface="+mn-lt"/>
                <a:cs typeface="+mn-lt"/>
              </a:rPr>
              <a:t> if you are new to the area.</a:t>
            </a:r>
            <a:endParaRPr lang="en-US" dirty="0"/>
          </a:p>
          <a:p>
            <a:endParaRPr lang="en-US"/>
          </a:p>
          <a:p>
            <a:r>
              <a:rPr lang="en-US" dirty="0">
                <a:ea typeface="+mn-lt"/>
                <a:cs typeface="+mn-lt"/>
              </a:rPr>
              <a:t>I will take the gathered data (see above in Data Acquisition Approach and Data Required sections) and will create a k-means clustering algorithm that groups restaurants into 4 clusters so that people looking to eat in NYC can easily see which restaurants are the best to eat at, what cuisine is available and where in the city they can look to eat.</a:t>
            </a:r>
            <a:endParaRPr lang="en-US" dirty="0"/>
          </a:p>
          <a:p>
            <a:endParaRPr lang="en-US" dirty="0"/>
          </a:p>
        </p:txBody>
      </p:sp>
    </p:spTree>
    <p:extLst>
      <p:ext uri="{BB962C8B-B14F-4D97-AF65-F5344CB8AC3E}">
        <p14:creationId xmlns:p14="http://schemas.microsoft.com/office/powerpoint/2010/main" val="251186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6E7C-524A-437E-914B-CDDCB1F38C03}"/>
              </a:ext>
            </a:extLst>
          </p:cNvPr>
          <p:cNvSpPr>
            <a:spLocks noGrp="1"/>
          </p:cNvSpPr>
          <p:nvPr>
            <p:ph type="title"/>
          </p:nvPr>
        </p:nvSpPr>
        <p:spPr/>
        <p:txBody>
          <a:bodyPr/>
          <a:lstStyle/>
          <a:p>
            <a:r>
              <a:rPr lang="en-US" dirty="0">
                <a:ea typeface="+mj-lt"/>
                <a:cs typeface="+mj-lt"/>
              </a:rPr>
              <a:t>Results</a:t>
            </a:r>
            <a:endParaRPr lang="en-US" dirty="0"/>
          </a:p>
        </p:txBody>
      </p:sp>
      <p:sp>
        <p:nvSpPr>
          <p:cNvPr id="3" name="Content Placeholder 2">
            <a:extLst>
              <a:ext uri="{FF2B5EF4-FFF2-40B4-BE49-F238E27FC236}">
                <a16:creationId xmlns:a16="http://schemas.microsoft.com/office/drawing/2014/main" id="{6BA57FF2-EFB9-4435-B9D3-956708B1E94D}"/>
              </a:ext>
            </a:extLst>
          </p:cNvPr>
          <p:cNvSpPr>
            <a:spLocks noGrp="1"/>
          </p:cNvSpPr>
          <p:nvPr>
            <p:ph idx="1"/>
          </p:nvPr>
        </p:nvSpPr>
        <p:spPr/>
        <p:txBody>
          <a:bodyPr/>
          <a:lstStyle/>
          <a:p>
            <a:r>
              <a:rPr lang="en-US"/>
              <a:t>Running my clustering algorithm, I was able to generate four clusters of restaurants.  These are as follows:</a:t>
            </a:r>
          </a:p>
        </p:txBody>
      </p:sp>
    </p:spTree>
    <p:extLst>
      <p:ext uri="{BB962C8B-B14F-4D97-AF65-F5344CB8AC3E}">
        <p14:creationId xmlns:p14="http://schemas.microsoft.com/office/powerpoint/2010/main" val="1826050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6094-81BD-4CFE-B426-AA06B5A2C551}"/>
              </a:ext>
            </a:extLst>
          </p:cNvPr>
          <p:cNvSpPr>
            <a:spLocks noGrp="1"/>
          </p:cNvSpPr>
          <p:nvPr>
            <p:ph type="title"/>
          </p:nvPr>
        </p:nvSpPr>
        <p:spPr/>
        <p:txBody>
          <a:bodyPr/>
          <a:lstStyle/>
          <a:p>
            <a:r>
              <a:rPr lang="en-US" dirty="0"/>
              <a:t>Clustered Groups</a:t>
            </a:r>
          </a:p>
        </p:txBody>
      </p:sp>
      <p:pic>
        <p:nvPicPr>
          <p:cNvPr id="4" name="Picture 4" descr="A close up of a map&#10;&#10;Description generated with very high confidence">
            <a:extLst>
              <a:ext uri="{FF2B5EF4-FFF2-40B4-BE49-F238E27FC236}">
                <a16:creationId xmlns:a16="http://schemas.microsoft.com/office/drawing/2014/main" id="{16F1EB7A-CE2F-40A2-BE2D-4B70EE472DB2}"/>
              </a:ext>
            </a:extLst>
          </p:cNvPr>
          <p:cNvPicPr>
            <a:picLocks noGrp="1" noChangeAspect="1"/>
          </p:cNvPicPr>
          <p:nvPr>
            <p:ph idx="1"/>
          </p:nvPr>
        </p:nvPicPr>
        <p:blipFill>
          <a:blip r:embed="rId2"/>
          <a:stretch>
            <a:fillRect/>
          </a:stretch>
        </p:blipFill>
        <p:spPr>
          <a:xfrm>
            <a:off x="1087847" y="2108201"/>
            <a:ext cx="8668087" cy="4230617"/>
          </a:xfrm>
        </p:spPr>
      </p:pic>
    </p:spTree>
    <p:extLst>
      <p:ext uri="{BB962C8B-B14F-4D97-AF65-F5344CB8AC3E}">
        <p14:creationId xmlns:p14="http://schemas.microsoft.com/office/powerpoint/2010/main" val="345106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36AF-105E-4C52-91E2-CC6BF3435158}"/>
              </a:ext>
            </a:extLst>
          </p:cNvPr>
          <p:cNvSpPr>
            <a:spLocks noGrp="1"/>
          </p:cNvSpPr>
          <p:nvPr>
            <p:ph type="title"/>
          </p:nvPr>
        </p:nvSpPr>
        <p:spPr/>
        <p:txBody>
          <a:bodyPr/>
          <a:lstStyle/>
          <a:p>
            <a:r>
              <a:rPr lang="en-US" dirty="0"/>
              <a:t>Cluster Characteristics</a:t>
            </a:r>
          </a:p>
        </p:txBody>
      </p:sp>
      <p:sp>
        <p:nvSpPr>
          <p:cNvPr id="3" name="Content Placeholder 2">
            <a:extLst>
              <a:ext uri="{FF2B5EF4-FFF2-40B4-BE49-F238E27FC236}">
                <a16:creationId xmlns:a16="http://schemas.microsoft.com/office/drawing/2014/main" id="{E6CF967E-132C-482B-B907-0AA886B418BF}"/>
              </a:ext>
            </a:extLst>
          </p:cNvPr>
          <p:cNvSpPr>
            <a:spLocks noGrp="1"/>
          </p:cNvSpPr>
          <p:nvPr>
            <p:ph idx="1"/>
          </p:nvPr>
        </p:nvSpPr>
        <p:spPr/>
        <p:txBody>
          <a:bodyPr vert="horz" lIns="0" tIns="45720" rIns="0" bIns="45720" rtlCol="0" anchor="t">
            <a:normAutofit fontScale="70000" lnSpcReduction="20000"/>
          </a:bodyPr>
          <a:lstStyle/>
          <a:p>
            <a:r>
              <a:rPr lang="en-US" dirty="0">
                <a:ea typeface="+mn-lt"/>
                <a:cs typeface="+mn-lt"/>
              </a:rPr>
              <a:t>Cluster 1 : </a:t>
            </a:r>
            <a:endParaRPr lang="en-US"/>
          </a:p>
          <a:p>
            <a:endParaRPr lang="en-US"/>
          </a:p>
          <a:p>
            <a:r>
              <a:rPr lang="en-US" dirty="0">
                <a:ea typeface="+mn-lt"/>
                <a:cs typeface="+mn-lt"/>
              </a:rPr>
              <a:t>Characteristics:</a:t>
            </a:r>
            <a:endParaRPr lang="en-US" dirty="0"/>
          </a:p>
          <a:p>
            <a:r>
              <a:rPr lang="en-US" dirty="0">
                <a:ea typeface="+mn-lt"/>
                <a:cs typeface="+mn-lt"/>
              </a:rPr>
              <a:t>    1. Mostly Eateries.</a:t>
            </a:r>
            <a:endParaRPr lang="en-US" dirty="0"/>
          </a:p>
          <a:p>
            <a:r>
              <a:rPr lang="en-US" dirty="0">
                <a:ea typeface="+mn-lt"/>
                <a:cs typeface="+mn-lt"/>
              </a:rPr>
              <a:t>    2. We can get Good food here.</a:t>
            </a:r>
            <a:endParaRPr lang="en-US" dirty="0"/>
          </a:p>
          <a:p>
            <a:r>
              <a:rPr lang="en-US" dirty="0">
                <a:ea typeface="+mn-lt"/>
                <a:cs typeface="+mn-lt"/>
              </a:rPr>
              <a:t>Cluster 2</a:t>
            </a:r>
            <a:endParaRPr lang="en-US" dirty="0"/>
          </a:p>
          <a:p>
            <a:endParaRPr lang="en-US"/>
          </a:p>
          <a:p>
            <a:r>
              <a:rPr lang="en-US" dirty="0">
                <a:ea typeface="+mn-lt"/>
                <a:cs typeface="+mn-lt"/>
              </a:rPr>
              <a:t>Characteristics:</a:t>
            </a:r>
            <a:endParaRPr lang="en-US" dirty="0"/>
          </a:p>
          <a:p>
            <a:r>
              <a:rPr lang="en-US" dirty="0">
                <a:ea typeface="+mn-lt"/>
                <a:cs typeface="+mn-lt"/>
              </a:rPr>
              <a:t>    1. Mostly American</a:t>
            </a:r>
            <a:endParaRPr lang="en-US" dirty="0"/>
          </a:p>
          <a:p>
            <a:r>
              <a:rPr lang="en-US" dirty="0">
                <a:ea typeface="+mn-lt"/>
                <a:cs typeface="+mn-lt"/>
              </a:rPr>
              <a:t>    2. Food quality is below average</a:t>
            </a:r>
            <a:endParaRPr lang="en-US" dirty="0"/>
          </a:p>
          <a:p>
            <a:endParaRPr lang="en-US" dirty="0"/>
          </a:p>
        </p:txBody>
      </p:sp>
    </p:spTree>
    <p:extLst>
      <p:ext uri="{BB962C8B-B14F-4D97-AF65-F5344CB8AC3E}">
        <p14:creationId xmlns:p14="http://schemas.microsoft.com/office/powerpoint/2010/main" val="2000201197"/>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4130"/>
      </a:dk2>
      <a:lt2>
        <a:srgbClr val="E9EAEE"/>
      </a:lt2>
      <a:accent1>
        <a:srgbClr val="AAA081"/>
      </a:accent1>
      <a:accent2>
        <a:srgbClr val="9CA671"/>
      </a:accent2>
      <a:accent3>
        <a:srgbClr val="90A87F"/>
      </a:accent3>
      <a:accent4>
        <a:srgbClr val="76AD77"/>
      </a:accent4>
      <a:accent5>
        <a:srgbClr val="81AB93"/>
      </a:accent5>
      <a:accent6>
        <a:srgbClr val="74AAA1"/>
      </a:accent6>
      <a:hlink>
        <a:srgbClr val="7584B4"/>
      </a:hlink>
      <a:folHlink>
        <a:srgbClr val="848484"/>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RetrospectVTI</vt:lpstr>
      <vt:lpstr>IBM Data Science Capstone Project</vt:lpstr>
      <vt:lpstr>Introduction</vt:lpstr>
      <vt:lpstr>Business Problem</vt:lpstr>
      <vt:lpstr>Data Requirements</vt:lpstr>
      <vt:lpstr>Data Acquisition Approach</vt:lpstr>
      <vt:lpstr>Methodology</vt:lpstr>
      <vt:lpstr>Results</vt:lpstr>
      <vt:lpstr>Clustered Groups</vt:lpstr>
      <vt:lpstr>Cluster Characteristics</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96</cp:revision>
  <dcterms:created xsi:type="dcterms:W3CDTF">2019-11-02T12:55:03Z</dcterms:created>
  <dcterms:modified xsi:type="dcterms:W3CDTF">2019-11-02T13:09:48Z</dcterms:modified>
</cp:coreProperties>
</file>