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3"/>
  </p:notesMasterIdLst>
  <p:sldIdLst>
    <p:sldId id="276" r:id="rId2"/>
    <p:sldId id="270" r:id="rId3"/>
    <p:sldId id="277" r:id="rId4"/>
    <p:sldId id="271" r:id="rId5"/>
    <p:sldId id="269" r:id="rId6"/>
    <p:sldId id="274" r:id="rId7"/>
    <p:sldId id="275" r:id="rId8"/>
    <p:sldId id="272" r:id="rId9"/>
    <p:sldId id="263" r:id="rId10"/>
    <p:sldId id="273" r:id="rId11"/>
    <p:sldId id="268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69B993-0868-4425-8932-8B96DC86B688}" type="doc">
      <dgm:prSet loTypeId="urn:microsoft.com/office/officeart/2005/8/layout/chevron2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044DFF3B-9145-45A8-A90B-6DF0F411BB3C}">
      <dgm:prSet phldrT="[Text]"/>
      <dgm:spPr/>
      <dgm:t>
        <a:bodyPr/>
        <a:lstStyle/>
        <a:p>
          <a:r>
            <a:rPr lang="en-US" dirty="0"/>
            <a:t>Training</a:t>
          </a:r>
        </a:p>
      </dgm:t>
    </dgm:pt>
    <dgm:pt modelId="{2145E3F5-E1F9-4825-B526-C17317181803}" type="parTrans" cxnId="{8DB30273-6FDC-4C6A-88AF-EE336194832D}">
      <dgm:prSet/>
      <dgm:spPr/>
      <dgm:t>
        <a:bodyPr/>
        <a:lstStyle/>
        <a:p>
          <a:endParaRPr lang="en-US"/>
        </a:p>
      </dgm:t>
    </dgm:pt>
    <dgm:pt modelId="{1BCDB592-5E67-4AD8-AF77-7F732FCF514A}" type="sibTrans" cxnId="{8DB30273-6FDC-4C6A-88AF-EE336194832D}">
      <dgm:prSet/>
      <dgm:spPr/>
      <dgm:t>
        <a:bodyPr/>
        <a:lstStyle/>
        <a:p>
          <a:endParaRPr lang="en-US"/>
        </a:p>
      </dgm:t>
    </dgm:pt>
    <dgm:pt modelId="{F8359661-88B8-4D94-8D0A-C7665071DBC5}">
      <dgm:prSet phldrT="[Text]" custT="1"/>
      <dgm:spPr/>
      <dgm:t>
        <a:bodyPr/>
        <a:lstStyle/>
        <a:p>
          <a:r>
            <a:rPr lang="en-US" sz="1800" dirty="0"/>
            <a:t>Model Random Forest Classifier</a:t>
          </a:r>
        </a:p>
      </dgm:t>
    </dgm:pt>
    <dgm:pt modelId="{21611856-8AB7-46C2-A8D3-4615E7BD25D6}" type="parTrans" cxnId="{84DAC877-A0CD-4DC0-AD32-D15CD2A1C846}">
      <dgm:prSet/>
      <dgm:spPr/>
      <dgm:t>
        <a:bodyPr/>
        <a:lstStyle/>
        <a:p>
          <a:endParaRPr lang="en-US"/>
        </a:p>
      </dgm:t>
    </dgm:pt>
    <dgm:pt modelId="{66F46B3D-7CDE-4A37-BF96-F4066C5CE92A}" type="sibTrans" cxnId="{84DAC877-A0CD-4DC0-AD32-D15CD2A1C846}">
      <dgm:prSet/>
      <dgm:spPr/>
      <dgm:t>
        <a:bodyPr/>
        <a:lstStyle/>
        <a:p>
          <a:endParaRPr lang="en-US"/>
        </a:p>
      </dgm:t>
    </dgm:pt>
    <dgm:pt modelId="{64F1524A-A3DE-4F29-84E6-48852D6CFDB9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0524C922-14A1-484A-B2B5-033C6905AF2B}" type="parTrans" cxnId="{0886B853-1FB0-4C3C-B0CA-5B6D4ABD3C39}">
      <dgm:prSet/>
      <dgm:spPr/>
      <dgm:t>
        <a:bodyPr/>
        <a:lstStyle/>
        <a:p>
          <a:endParaRPr lang="en-US"/>
        </a:p>
      </dgm:t>
    </dgm:pt>
    <dgm:pt modelId="{31F840C2-5B06-46C6-B075-CD66C423D697}" type="sibTrans" cxnId="{0886B853-1FB0-4C3C-B0CA-5B6D4ABD3C39}">
      <dgm:prSet/>
      <dgm:spPr/>
      <dgm:t>
        <a:bodyPr/>
        <a:lstStyle/>
        <a:p>
          <a:endParaRPr lang="en-US"/>
        </a:p>
      </dgm:t>
    </dgm:pt>
    <dgm:pt modelId="{270C3B06-135B-435C-9977-B1E04477AFA2}">
      <dgm:prSet phldrT="[Text]" custT="1"/>
      <dgm:spPr/>
      <dgm:t>
        <a:bodyPr/>
        <a:lstStyle/>
        <a:p>
          <a:r>
            <a:rPr lang="en-US" sz="1800" dirty="0"/>
            <a:t>Test on all the other projects</a:t>
          </a:r>
        </a:p>
      </dgm:t>
    </dgm:pt>
    <dgm:pt modelId="{E8D912C1-18AC-42D8-9348-E5FA172EAD16}" type="parTrans" cxnId="{88679D91-5B1B-423D-AA9F-C4E773484873}">
      <dgm:prSet/>
      <dgm:spPr/>
      <dgm:t>
        <a:bodyPr/>
        <a:lstStyle/>
        <a:p>
          <a:endParaRPr lang="en-US"/>
        </a:p>
      </dgm:t>
    </dgm:pt>
    <dgm:pt modelId="{FCF06D0B-0A8F-43DA-BD04-22670EE8E3AD}" type="sibTrans" cxnId="{88679D91-5B1B-423D-AA9F-C4E773484873}">
      <dgm:prSet/>
      <dgm:spPr/>
      <dgm:t>
        <a:bodyPr/>
        <a:lstStyle/>
        <a:p>
          <a:endParaRPr lang="en-US"/>
        </a:p>
      </dgm:t>
    </dgm:pt>
    <dgm:pt modelId="{2CBEDECE-4157-45E1-AEF5-34BB2FDD531A}">
      <dgm:prSet phldrT="[Text]" custT="1"/>
      <dgm:spPr/>
      <dgm:t>
        <a:bodyPr/>
        <a:lstStyle/>
        <a:p>
          <a:r>
            <a:rPr lang="en-US" sz="1800" dirty="0"/>
            <a:t>Compute </a:t>
          </a:r>
          <a:r>
            <a:rPr lang="en-US" sz="1800" dirty="0" smtClean="0"/>
            <a:t>G-score </a:t>
          </a:r>
          <a:r>
            <a:rPr lang="en-US" sz="1800" dirty="0"/>
            <a:t>for each project</a:t>
          </a:r>
        </a:p>
      </dgm:t>
    </dgm:pt>
    <dgm:pt modelId="{B112A5F5-119E-4C2E-94CB-6845D48F0C07}" type="parTrans" cxnId="{BE8B2692-F1D5-4FA8-9852-6F91EBA6721F}">
      <dgm:prSet/>
      <dgm:spPr/>
      <dgm:t>
        <a:bodyPr/>
        <a:lstStyle/>
        <a:p>
          <a:endParaRPr lang="en-US"/>
        </a:p>
      </dgm:t>
    </dgm:pt>
    <dgm:pt modelId="{E9D39D89-C0A0-4F37-AA24-6C4C9720EDBF}" type="sibTrans" cxnId="{BE8B2692-F1D5-4FA8-9852-6F91EBA6721F}">
      <dgm:prSet/>
      <dgm:spPr/>
      <dgm:t>
        <a:bodyPr/>
        <a:lstStyle/>
        <a:p>
          <a:endParaRPr lang="en-US"/>
        </a:p>
      </dgm:t>
    </dgm:pt>
    <dgm:pt modelId="{3AFC8966-FF2C-4E7D-B4FB-063DC589385C}">
      <dgm:prSet phldrT="[Text]"/>
      <dgm:spPr/>
      <dgm:t>
        <a:bodyPr/>
        <a:lstStyle/>
        <a:p>
          <a:r>
            <a:rPr lang="en-US" dirty="0"/>
            <a:t>Bellwethers</a:t>
          </a:r>
        </a:p>
      </dgm:t>
    </dgm:pt>
    <dgm:pt modelId="{1753CA9D-DA5D-490B-A6C2-58C174CF41A0}" type="parTrans" cxnId="{FD3AE8D2-7311-4495-A4C1-4DC3136BAA05}">
      <dgm:prSet/>
      <dgm:spPr/>
      <dgm:t>
        <a:bodyPr/>
        <a:lstStyle/>
        <a:p>
          <a:endParaRPr lang="en-US"/>
        </a:p>
      </dgm:t>
    </dgm:pt>
    <dgm:pt modelId="{3F4012AD-D671-4A6B-AD0D-3C2AD37DEC82}" type="sibTrans" cxnId="{FD3AE8D2-7311-4495-A4C1-4DC3136BAA05}">
      <dgm:prSet/>
      <dgm:spPr/>
      <dgm:t>
        <a:bodyPr/>
        <a:lstStyle/>
        <a:p>
          <a:endParaRPr lang="en-US"/>
        </a:p>
      </dgm:t>
    </dgm:pt>
    <dgm:pt modelId="{8B65490C-5F8F-4FE3-865A-B1F9BECFCD8F}">
      <dgm:prSet phldrT="[Text]" custT="1"/>
      <dgm:spPr/>
      <dgm:t>
        <a:bodyPr/>
        <a:lstStyle/>
        <a:p>
          <a:r>
            <a:rPr lang="en-US" sz="1800" dirty="0"/>
            <a:t>Get median </a:t>
          </a:r>
          <a:r>
            <a:rPr lang="en-US" sz="1800" dirty="0" smtClean="0"/>
            <a:t>G-score</a:t>
          </a:r>
          <a:endParaRPr lang="en-US" sz="1800" dirty="0"/>
        </a:p>
      </dgm:t>
    </dgm:pt>
    <dgm:pt modelId="{F37883F0-47D3-43F2-A90E-9CF39FF910FD}" type="parTrans" cxnId="{8BBD06A4-F896-4849-8EA1-BC8F2B95701F}">
      <dgm:prSet/>
      <dgm:spPr/>
      <dgm:t>
        <a:bodyPr/>
        <a:lstStyle/>
        <a:p>
          <a:endParaRPr lang="en-US"/>
        </a:p>
      </dgm:t>
    </dgm:pt>
    <dgm:pt modelId="{027FF520-77AD-4BD4-87A5-0DA9EFA30B74}" type="sibTrans" cxnId="{8BBD06A4-F896-4849-8EA1-BC8F2B95701F}">
      <dgm:prSet/>
      <dgm:spPr/>
      <dgm:t>
        <a:bodyPr/>
        <a:lstStyle/>
        <a:p>
          <a:endParaRPr lang="en-US"/>
        </a:p>
      </dgm:t>
    </dgm:pt>
    <dgm:pt modelId="{56CAE55E-A8E0-4DA0-9597-FA3D9313D6A5}">
      <dgm:prSet phldrT="[Text]" custT="1"/>
      <dgm:spPr/>
      <dgm:t>
        <a:bodyPr/>
        <a:lstStyle/>
        <a:p>
          <a:r>
            <a:rPr lang="en-US" sz="1800" dirty="0"/>
            <a:t>Project with best median </a:t>
          </a:r>
          <a:r>
            <a:rPr lang="en-US" sz="1800" dirty="0" smtClean="0"/>
            <a:t>G-score </a:t>
          </a:r>
          <a:r>
            <a:rPr lang="en-US" sz="1800" dirty="0"/>
            <a:t>is </a:t>
          </a:r>
          <a:r>
            <a:rPr lang="en-US" sz="1800" dirty="0" smtClean="0"/>
            <a:t>declared as </a:t>
          </a:r>
          <a:r>
            <a:rPr lang="en-US" sz="1800" b="0" i="1" dirty="0" smtClean="0"/>
            <a:t>“Bellwether”</a:t>
          </a:r>
          <a:endParaRPr lang="en-US" sz="1800" b="0" i="1" dirty="0"/>
        </a:p>
      </dgm:t>
    </dgm:pt>
    <dgm:pt modelId="{96E0E800-8AA0-42F4-B032-9E1F0DFA60C4}" type="parTrans" cxnId="{C709618C-4F0D-4CBC-A164-6D376AACE094}">
      <dgm:prSet/>
      <dgm:spPr/>
      <dgm:t>
        <a:bodyPr/>
        <a:lstStyle/>
        <a:p>
          <a:endParaRPr lang="en-US"/>
        </a:p>
      </dgm:t>
    </dgm:pt>
    <dgm:pt modelId="{3278A016-C0E2-4C1B-ACBA-9DDA02FF61E1}" type="sibTrans" cxnId="{C709618C-4F0D-4CBC-A164-6D376AACE094}">
      <dgm:prSet/>
      <dgm:spPr/>
      <dgm:t>
        <a:bodyPr/>
        <a:lstStyle/>
        <a:p>
          <a:endParaRPr lang="en-US"/>
        </a:p>
      </dgm:t>
    </dgm:pt>
    <dgm:pt modelId="{AF74C351-C5BD-4446-A568-09E873F3B1A7}">
      <dgm:prSet phldrT="[Text]" custT="1"/>
      <dgm:spPr/>
      <dgm:t>
        <a:bodyPr/>
        <a:lstStyle/>
        <a:p>
          <a:r>
            <a:rPr lang="en-US" sz="1800" dirty="0"/>
            <a:t>Train on data of one project</a:t>
          </a:r>
        </a:p>
      </dgm:t>
    </dgm:pt>
    <dgm:pt modelId="{9914152E-2412-4160-B4C1-0D321A4D4C8F}" type="parTrans" cxnId="{37975A0E-A940-4533-A8A2-D42A48A8B64A}">
      <dgm:prSet/>
      <dgm:spPr/>
      <dgm:t>
        <a:bodyPr/>
        <a:lstStyle/>
        <a:p>
          <a:endParaRPr lang="en-US"/>
        </a:p>
      </dgm:t>
    </dgm:pt>
    <dgm:pt modelId="{6A2C2D3E-22BB-4FC0-9BAC-1326EF21B455}" type="sibTrans" cxnId="{37975A0E-A940-4533-A8A2-D42A48A8B64A}">
      <dgm:prSet/>
      <dgm:spPr/>
      <dgm:t>
        <a:bodyPr/>
        <a:lstStyle/>
        <a:p>
          <a:endParaRPr lang="en-US"/>
        </a:p>
      </dgm:t>
    </dgm:pt>
    <dgm:pt modelId="{73457E1D-6DCD-4129-8935-1FABD6498F8F}" type="pres">
      <dgm:prSet presAssocID="{6D69B993-0868-4425-8932-8B96DC86B68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1C94AB-51BF-4973-BD01-43DA534FB9C4}" type="pres">
      <dgm:prSet presAssocID="{044DFF3B-9145-45A8-A90B-6DF0F411BB3C}" presName="composite" presStyleCnt="0"/>
      <dgm:spPr/>
    </dgm:pt>
    <dgm:pt modelId="{5BF5902E-0476-48CD-8BF9-4C103904D222}" type="pres">
      <dgm:prSet presAssocID="{044DFF3B-9145-45A8-A90B-6DF0F411BB3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7425A2-3529-47AE-AFF3-E0C5D3CBEC24}" type="pres">
      <dgm:prSet presAssocID="{044DFF3B-9145-45A8-A90B-6DF0F411BB3C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0A369-7D5E-47B0-A74D-E5B643C10F1A}" type="pres">
      <dgm:prSet presAssocID="{1BCDB592-5E67-4AD8-AF77-7F732FCF514A}" presName="sp" presStyleCnt="0"/>
      <dgm:spPr/>
    </dgm:pt>
    <dgm:pt modelId="{D69EFC91-EC27-4E0D-B509-071A003D9004}" type="pres">
      <dgm:prSet presAssocID="{64F1524A-A3DE-4F29-84E6-48852D6CFDB9}" presName="composite" presStyleCnt="0"/>
      <dgm:spPr/>
    </dgm:pt>
    <dgm:pt modelId="{B63A8A77-8618-4801-AFCA-B838573FD521}" type="pres">
      <dgm:prSet presAssocID="{64F1524A-A3DE-4F29-84E6-48852D6CFDB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AAE91-8217-4DD4-80CF-64CD751943A8}" type="pres">
      <dgm:prSet presAssocID="{64F1524A-A3DE-4F29-84E6-48852D6CFDB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8D8E96-5D41-4854-B578-400893624821}" type="pres">
      <dgm:prSet presAssocID="{31F840C2-5B06-46C6-B075-CD66C423D697}" presName="sp" presStyleCnt="0"/>
      <dgm:spPr/>
    </dgm:pt>
    <dgm:pt modelId="{66E3DB38-55AB-4C5D-9554-2B890E79001C}" type="pres">
      <dgm:prSet presAssocID="{3AFC8966-FF2C-4E7D-B4FB-063DC589385C}" presName="composite" presStyleCnt="0"/>
      <dgm:spPr/>
    </dgm:pt>
    <dgm:pt modelId="{2A7E1E2E-F3BB-4386-9036-29D5C2186358}" type="pres">
      <dgm:prSet presAssocID="{3AFC8966-FF2C-4E7D-B4FB-063DC589385C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5CD5E4-6279-4FFE-ABEF-A5AD7F42AC34}" type="pres">
      <dgm:prSet presAssocID="{3AFC8966-FF2C-4E7D-B4FB-063DC589385C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B30273-6FDC-4C6A-88AF-EE336194832D}" srcId="{6D69B993-0868-4425-8932-8B96DC86B688}" destId="{044DFF3B-9145-45A8-A90B-6DF0F411BB3C}" srcOrd="0" destOrd="0" parTransId="{2145E3F5-E1F9-4825-B526-C17317181803}" sibTransId="{1BCDB592-5E67-4AD8-AF77-7F732FCF514A}"/>
    <dgm:cxn modelId="{779A8706-5222-49EA-995C-CA42607D6A7D}" type="presOf" srcId="{56CAE55E-A8E0-4DA0-9597-FA3D9313D6A5}" destId="{935CD5E4-6279-4FFE-ABEF-A5AD7F42AC34}" srcOrd="0" destOrd="1" presId="urn:microsoft.com/office/officeart/2005/8/layout/chevron2"/>
    <dgm:cxn modelId="{84DAC877-A0CD-4DC0-AD32-D15CD2A1C846}" srcId="{044DFF3B-9145-45A8-A90B-6DF0F411BB3C}" destId="{F8359661-88B8-4D94-8D0A-C7665071DBC5}" srcOrd="0" destOrd="0" parTransId="{21611856-8AB7-46C2-A8D3-4615E7BD25D6}" sibTransId="{66F46B3D-7CDE-4A37-BF96-F4066C5CE92A}"/>
    <dgm:cxn modelId="{BE8B2692-F1D5-4FA8-9852-6F91EBA6721F}" srcId="{64F1524A-A3DE-4F29-84E6-48852D6CFDB9}" destId="{2CBEDECE-4157-45E1-AEF5-34BB2FDD531A}" srcOrd="1" destOrd="0" parTransId="{B112A5F5-119E-4C2E-94CB-6845D48F0C07}" sibTransId="{E9D39D89-C0A0-4F37-AA24-6C4C9720EDBF}"/>
    <dgm:cxn modelId="{8BBD06A4-F896-4849-8EA1-BC8F2B95701F}" srcId="{3AFC8966-FF2C-4E7D-B4FB-063DC589385C}" destId="{8B65490C-5F8F-4FE3-865A-B1F9BECFCD8F}" srcOrd="0" destOrd="0" parTransId="{F37883F0-47D3-43F2-A90E-9CF39FF910FD}" sibTransId="{027FF520-77AD-4BD4-87A5-0DA9EFA30B74}"/>
    <dgm:cxn modelId="{EB7499BC-FB4E-45FC-B596-00A2B0C756E0}" type="presOf" srcId="{AF74C351-C5BD-4446-A568-09E873F3B1A7}" destId="{A07425A2-3529-47AE-AFF3-E0C5D3CBEC24}" srcOrd="0" destOrd="1" presId="urn:microsoft.com/office/officeart/2005/8/layout/chevron2"/>
    <dgm:cxn modelId="{0886B853-1FB0-4C3C-B0CA-5B6D4ABD3C39}" srcId="{6D69B993-0868-4425-8932-8B96DC86B688}" destId="{64F1524A-A3DE-4F29-84E6-48852D6CFDB9}" srcOrd="1" destOrd="0" parTransId="{0524C922-14A1-484A-B2B5-033C6905AF2B}" sibTransId="{31F840C2-5B06-46C6-B075-CD66C423D697}"/>
    <dgm:cxn modelId="{88679D91-5B1B-423D-AA9F-C4E773484873}" srcId="{64F1524A-A3DE-4F29-84E6-48852D6CFDB9}" destId="{270C3B06-135B-435C-9977-B1E04477AFA2}" srcOrd="0" destOrd="0" parTransId="{E8D912C1-18AC-42D8-9348-E5FA172EAD16}" sibTransId="{FCF06D0B-0A8F-43DA-BD04-22670EE8E3AD}"/>
    <dgm:cxn modelId="{42C6AB5F-6320-4C35-8570-F185E1A91E3F}" type="presOf" srcId="{044DFF3B-9145-45A8-A90B-6DF0F411BB3C}" destId="{5BF5902E-0476-48CD-8BF9-4C103904D222}" srcOrd="0" destOrd="0" presId="urn:microsoft.com/office/officeart/2005/8/layout/chevron2"/>
    <dgm:cxn modelId="{FD3AE8D2-7311-4495-A4C1-4DC3136BAA05}" srcId="{6D69B993-0868-4425-8932-8B96DC86B688}" destId="{3AFC8966-FF2C-4E7D-B4FB-063DC589385C}" srcOrd="2" destOrd="0" parTransId="{1753CA9D-DA5D-490B-A6C2-58C174CF41A0}" sibTransId="{3F4012AD-D671-4A6B-AD0D-3C2AD37DEC82}"/>
    <dgm:cxn modelId="{B274B9C0-F96E-4EAC-90D6-7AC2A8716D5B}" type="presOf" srcId="{8B65490C-5F8F-4FE3-865A-B1F9BECFCD8F}" destId="{935CD5E4-6279-4FFE-ABEF-A5AD7F42AC34}" srcOrd="0" destOrd="0" presId="urn:microsoft.com/office/officeart/2005/8/layout/chevron2"/>
    <dgm:cxn modelId="{C709618C-4F0D-4CBC-A164-6D376AACE094}" srcId="{3AFC8966-FF2C-4E7D-B4FB-063DC589385C}" destId="{56CAE55E-A8E0-4DA0-9597-FA3D9313D6A5}" srcOrd="1" destOrd="0" parTransId="{96E0E800-8AA0-42F4-B032-9E1F0DFA60C4}" sibTransId="{3278A016-C0E2-4C1B-ACBA-9DDA02FF61E1}"/>
    <dgm:cxn modelId="{60F71CA1-730A-47DB-84AB-3170C9DF31D1}" type="presOf" srcId="{6D69B993-0868-4425-8932-8B96DC86B688}" destId="{73457E1D-6DCD-4129-8935-1FABD6498F8F}" srcOrd="0" destOrd="0" presId="urn:microsoft.com/office/officeart/2005/8/layout/chevron2"/>
    <dgm:cxn modelId="{37A1DAAF-128C-48C9-82D5-429C8A2D6E1F}" type="presOf" srcId="{3AFC8966-FF2C-4E7D-B4FB-063DC589385C}" destId="{2A7E1E2E-F3BB-4386-9036-29D5C2186358}" srcOrd="0" destOrd="0" presId="urn:microsoft.com/office/officeart/2005/8/layout/chevron2"/>
    <dgm:cxn modelId="{6DD8C2A8-2286-480E-AA3A-A974184886B0}" type="presOf" srcId="{F8359661-88B8-4D94-8D0A-C7665071DBC5}" destId="{A07425A2-3529-47AE-AFF3-E0C5D3CBEC24}" srcOrd="0" destOrd="0" presId="urn:microsoft.com/office/officeart/2005/8/layout/chevron2"/>
    <dgm:cxn modelId="{6E3C6B44-3164-43DB-9103-55D2A1545FB3}" type="presOf" srcId="{2CBEDECE-4157-45E1-AEF5-34BB2FDD531A}" destId="{4C8AAE91-8217-4DD4-80CF-64CD751943A8}" srcOrd="0" destOrd="1" presId="urn:microsoft.com/office/officeart/2005/8/layout/chevron2"/>
    <dgm:cxn modelId="{134AB6A6-2C7E-4468-AA54-3233AA3A99A6}" type="presOf" srcId="{270C3B06-135B-435C-9977-B1E04477AFA2}" destId="{4C8AAE91-8217-4DD4-80CF-64CD751943A8}" srcOrd="0" destOrd="0" presId="urn:microsoft.com/office/officeart/2005/8/layout/chevron2"/>
    <dgm:cxn modelId="{977F4D77-B801-4D41-B6BC-19042A9F74E3}" type="presOf" srcId="{64F1524A-A3DE-4F29-84E6-48852D6CFDB9}" destId="{B63A8A77-8618-4801-AFCA-B838573FD521}" srcOrd="0" destOrd="0" presId="urn:microsoft.com/office/officeart/2005/8/layout/chevron2"/>
    <dgm:cxn modelId="{37975A0E-A940-4533-A8A2-D42A48A8B64A}" srcId="{044DFF3B-9145-45A8-A90B-6DF0F411BB3C}" destId="{AF74C351-C5BD-4446-A568-09E873F3B1A7}" srcOrd="1" destOrd="0" parTransId="{9914152E-2412-4160-B4C1-0D321A4D4C8F}" sibTransId="{6A2C2D3E-22BB-4FC0-9BAC-1326EF21B455}"/>
    <dgm:cxn modelId="{0C4954CA-403A-420D-956B-C02B3A52B3CE}" type="presParOf" srcId="{73457E1D-6DCD-4129-8935-1FABD6498F8F}" destId="{F51C94AB-51BF-4973-BD01-43DA534FB9C4}" srcOrd="0" destOrd="0" presId="urn:microsoft.com/office/officeart/2005/8/layout/chevron2"/>
    <dgm:cxn modelId="{63C413AB-AB6E-4D73-8B8F-461533E9BA5C}" type="presParOf" srcId="{F51C94AB-51BF-4973-BD01-43DA534FB9C4}" destId="{5BF5902E-0476-48CD-8BF9-4C103904D222}" srcOrd="0" destOrd="0" presId="urn:microsoft.com/office/officeart/2005/8/layout/chevron2"/>
    <dgm:cxn modelId="{F6CBDFC3-700C-4B7A-9D10-A92F09CAA040}" type="presParOf" srcId="{F51C94AB-51BF-4973-BD01-43DA534FB9C4}" destId="{A07425A2-3529-47AE-AFF3-E0C5D3CBEC24}" srcOrd="1" destOrd="0" presId="urn:microsoft.com/office/officeart/2005/8/layout/chevron2"/>
    <dgm:cxn modelId="{BB4CF5AC-14D1-44E7-8303-6DB3BC28E014}" type="presParOf" srcId="{73457E1D-6DCD-4129-8935-1FABD6498F8F}" destId="{E450A369-7D5E-47B0-A74D-E5B643C10F1A}" srcOrd="1" destOrd="0" presId="urn:microsoft.com/office/officeart/2005/8/layout/chevron2"/>
    <dgm:cxn modelId="{C0CCCF55-96EE-49D5-A1D8-468FA288A9E7}" type="presParOf" srcId="{73457E1D-6DCD-4129-8935-1FABD6498F8F}" destId="{D69EFC91-EC27-4E0D-B509-071A003D9004}" srcOrd="2" destOrd="0" presId="urn:microsoft.com/office/officeart/2005/8/layout/chevron2"/>
    <dgm:cxn modelId="{A26925A4-3CAB-408D-8E8F-E1EB4EBF92C9}" type="presParOf" srcId="{D69EFC91-EC27-4E0D-B509-071A003D9004}" destId="{B63A8A77-8618-4801-AFCA-B838573FD521}" srcOrd="0" destOrd="0" presId="urn:microsoft.com/office/officeart/2005/8/layout/chevron2"/>
    <dgm:cxn modelId="{E0144A24-F21D-4058-80D9-04D18F86E37B}" type="presParOf" srcId="{D69EFC91-EC27-4E0D-B509-071A003D9004}" destId="{4C8AAE91-8217-4DD4-80CF-64CD751943A8}" srcOrd="1" destOrd="0" presId="urn:microsoft.com/office/officeart/2005/8/layout/chevron2"/>
    <dgm:cxn modelId="{9A14F5EA-7A20-4E5E-9150-A6E04BB7C7A4}" type="presParOf" srcId="{73457E1D-6DCD-4129-8935-1FABD6498F8F}" destId="{D88D8E96-5D41-4854-B578-400893624821}" srcOrd="3" destOrd="0" presId="urn:microsoft.com/office/officeart/2005/8/layout/chevron2"/>
    <dgm:cxn modelId="{5946966D-E446-475E-A81E-1C88F45499A1}" type="presParOf" srcId="{73457E1D-6DCD-4129-8935-1FABD6498F8F}" destId="{66E3DB38-55AB-4C5D-9554-2B890E79001C}" srcOrd="4" destOrd="0" presId="urn:microsoft.com/office/officeart/2005/8/layout/chevron2"/>
    <dgm:cxn modelId="{F0AFAABD-9525-496C-ADA2-1E122560B168}" type="presParOf" srcId="{66E3DB38-55AB-4C5D-9554-2B890E79001C}" destId="{2A7E1E2E-F3BB-4386-9036-29D5C2186358}" srcOrd="0" destOrd="0" presId="urn:microsoft.com/office/officeart/2005/8/layout/chevron2"/>
    <dgm:cxn modelId="{2A960874-130A-4604-8E1E-8F50B8753B25}" type="presParOf" srcId="{66E3DB38-55AB-4C5D-9554-2B890E79001C}" destId="{935CD5E4-6279-4FFE-ABEF-A5AD7F42AC3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5902E-0476-48CD-8BF9-4C103904D222}">
      <dsp:nvSpPr>
        <dsp:cNvPr id="0" name=""/>
        <dsp:cNvSpPr/>
      </dsp:nvSpPr>
      <dsp:spPr>
        <a:xfrm rot="5400000">
          <a:off x="-230212" y="232460"/>
          <a:ext cx="1534749" cy="1074324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Training</a:t>
          </a:r>
        </a:p>
      </dsp:txBody>
      <dsp:txXfrm rot="-5400000">
        <a:off x="1" y="539409"/>
        <a:ext cx="1074324" cy="460425"/>
      </dsp:txXfrm>
    </dsp:sp>
    <dsp:sp modelId="{A07425A2-3529-47AE-AFF3-E0C5D3CBEC24}">
      <dsp:nvSpPr>
        <dsp:cNvPr id="0" name=""/>
        <dsp:cNvSpPr/>
      </dsp:nvSpPr>
      <dsp:spPr>
        <a:xfrm rot="5400000">
          <a:off x="3756928" y="-2680356"/>
          <a:ext cx="997586" cy="63627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Model Random Forest Classifier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Train on data of one project</a:t>
          </a:r>
        </a:p>
      </dsp:txBody>
      <dsp:txXfrm rot="-5400000">
        <a:off x="1074324" y="50946"/>
        <a:ext cx="6314097" cy="900190"/>
      </dsp:txXfrm>
    </dsp:sp>
    <dsp:sp modelId="{B63A8A77-8618-4801-AFCA-B838573FD521}">
      <dsp:nvSpPr>
        <dsp:cNvPr id="0" name=""/>
        <dsp:cNvSpPr/>
      </dsp:nvSpPr>
      <dsp:spPr>
        <a:xfrm rot="5400000">
          <a:off x="-230212" y="1572345"/>
          <a:ext cx="1534749" cy="1074324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Testing</a:t>
          </a:r>
        </a:p>
      </dsp:txBody>
      <dsp:txXfrm rot="-5400000">
        <a:off x="1" y="1879294"/>
        <a:ext cx="1074324" cy="460425"/>
      </dsp:txXfrm>
    </dsp:sp>
    <dsp:sp modelId="{4C8AAE91-8217-4DD4-80CF-64CD751943A8}">
      <dsp:nvSpPr>
        <dsp:cNvPr id="0" name=""/>
        <dsp:cNvSpPr/>
      </dsp:nvSpPr>
      <dsp:spPr>
        <a:xfrm rot="5400000">
          <a:off x="3756928" y="-1340471"/>
          <a:ext cx="997586" cy="63627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Test on all the other projects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Compute </a:t>
          </a:r>
          <a:r>
            <a:rPr lang="en-US" sz="1800" kern="1200" dirty="0" smtClean="0"/>
            <a:t>G-score </a:t>
          </a:r>
          <a:r>
            <a:rPr lang="en-US" sz="1800" kern="1200" dirty="0"/>
            <a:t>for each project</a:t>
          </a:r>
        </a:p>
      </dsp:txBody>
      <dsp:txXfrm rot="-5400000">
        <a:off x="1074324" y="1390831"/>
        <a:ext cx="6314097" cy="900190"/>
      </dsp:txXfrm>
    </dsp:sp>
    <dsp:sp modelId="{2A7E1E2E-F3BB-4386-9036-29D5C2186358}">
      <dsp:nvSpPr>
        <dsp:cNvPr id="0" name=""/>
        <dsp:cNvSpPr/>
      </dsp:nvSpPr>
      <dsp:spPr>
        <a:xfrm rot="5400000">
          <a:off x="-230212" y="2912230"/>
          <a:ext cx="1534749" cy="1074324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Bellwethers</a:t>
          </a:r>
        </a:p>
      </dsp:txBody>
      <dsp:txXfrm rot="-5400000">
        <a:off x="1" y="3219179"/>
        <a:ext cx="1074324" cy="460425"/>
      </dsp:txXfrm>
    </dsp:sp>
    <dsp:sp modelId="{935CD5E4-6279-4FFE-ABEF-A5AD7F42AC34}">
      <dsp:nvSpPr>
        <dsp:cNvPr id="0" name=""/>
        <dsp:cNvSpPr/>
      </dsp:nvSpPr>
      <dsp:spPr>
        <a:xfrm rot="5400000">
          <a:off x="3756928" y="-586"/>
          <a:ext cx="997586" cy="63627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Get median </a:t>
          </a:r>
          <a:r>
            <a:rPr lang="en-US" sz="1800" kern="1200" dirty="0" smtClean="0"/>
            <a:t>G-score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Project with best median </a:t>
          </a:r>
          <a:r>
            <a:rPr lang="en-US" sz="1800" kern="1200" dirty="0" smtClean="0"/>
            <a:t>G-score </a:t>
          </a:r>
          <a:r>
            <a:rPr lang="en-US" sz="1800" kern="1200" dirty="0"/>
            <a:t>is </a:t>
          </a:r>
          <a:r>
            <a:rPr lang="en-US" sz="1800" kern="1200" dirty="0" smtClean="0"/>
            <a:t>declared as </a:t>
          </a:r>
          <a:r>
            <a:rPr lang="en-US" sz="1800" b="0" i="1" kern="1200" dirty="0" smtClean="0"/>
            <a:t>“Bellwether”</a:t>
          </a:r>
          <a:endParaRPr lang="en-US" sz="1800" b="0" i="1" kern="1200" dirty="0"/>
        </a:p>
      </dsp:txBody>
      <dsp:txXfrm rot="-5400000">
        <a:off x="1074324" y="2730716"/>
        <a:ext cx="6314097" cy="900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61439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787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461801cb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461801cb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35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461801cb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461801cb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271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1801cb4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1801cb4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88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1801cb4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1801cb4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383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1801cb4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1801cb4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463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461801cb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461801cb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67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1801cb4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1801cb4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798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1801cb4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1801cb4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16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1623C508-0628-45AE-A769-6507AEE940B6}" type="datetime1">
              <a:rPr lang="en-US" smtClean="0"/>
              <a:t>11/28/2018</a:t>
            </a:fld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CSC 591: Foundations of Software Science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20E7DF1-5434-4D59-8F92-96DB76BF4828}" type="datetime1">
              <a:rPr lang="en-US" smtClean="0"/>
              <a:t>11/28/2018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CSC 591: Foundations of Software Science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57200" y="1968500"/>
            <a:ext cx="4038600" cy="4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4648200" y="1968500"/>
            <a:ext cx="4038600" cy="4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5862E7F-2CB9-48F9-9722-896101BA3E1F}" type="datetime1">
              <a:rPr lang="en-US" smtClean="0"/>
              <a:t>11/28/2018</a:t>
            </a:fld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CSC 591: Foundations of Software Science</a:t>
            </a: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37A9A92-DDB6-4318-8DBE-0715E5ABF37D}" type="datetime1">
              <a:rPr lang="en-US" smtClean="0"/>
              <a:t>11/28/2018</a:t>
            </a:fld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CSC 591: Foundations of Software Science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23/A:1006556606079" TargetMode="External"/><Relationship Id="rId2" Type="http://schemas.openxmlformats.org/officeDocument/2006/relationships/hyperlink" Target="https://arxiv.org/pdf/1703.06218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480"/>
              </a:spcBef>
            </a:pPr>
            <a:r>
              <a:rPr lang="en-US" dirty="0"/>
              <a:t>Discovering Bellwether for Defect Prediction using Hoeffding Races</a:t>
            </a:r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1371600" y="4965192"/>
            <a:ext cx="7315200" cy="673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dirty="0"/>
              <a:t>Akshay Nalwaya (200159155)</a:t>
            </a:r>
            <a:endParaRPr sz="1800" dirty="0"/>
          </a:p>
          <a:p>
            <a:pPr marL="0" lvl="0" indent="0" algn="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dirty="0"/>
              <a:t>Sanjana Kacholia (200263479)</a:t>
            </a:r>
            <a:endParaRPr sz="1800" dirty="0"/>
          </a:p>
          <a:p>
            <a:pPr marL="0" lvl="0" indent="0" algn="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dirty="0"/>
              <a:t>Shantanu Sharma (200255931)</a:t>
            </a:r>
            <a:endParaRPr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42AD2C9-4A3D-4A2F-B640-3816F3BB337B}" type="datetime1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>
          <a:xfrm>
            <a:off x="2947416" y="6356350"/>
            <a:ext cx="3249168" cy="365100"/>
          </a:xfrm>
        </p:spPr>
        <p:txBody>
          <a:bodyPr/>
          <a:lstStyle/>
          <a:p>
            <a:r>
              <a:rPr lang="en-US" dirty="0"/>
              <a:t>CSC 591: Foundations of Software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3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44610EB-4981-4A31-A7CC-829292008D21}" type="datetime1">
              <a:rPr lang="en-US" smtClean="0"/>
              <a:t>11/28/2018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8" name="Footer Placeholder 2"/>
          <p:cNvSpPr>
            <a:spLocks noGrp="1"/>
          </p:cNvSpPr>
          <p:nvPr>
            <p:ph type="ftr" idx="11"/>
          </p:nvPr>
        </p:nvSpPr>
        <p:spPr>
          <a:xfrm>
            <a:off x="2947416" y="6356350"/>
            <a:ext cx="3249168" cy="365100"/>
          </a:xfrm>
        </p:spPr>
        <p:txBody>
          <a:bodyPr/>
          <a:lstStyle/>
          <a:p>
            <a:r>
              <a:rPr lang="en-US" dirty="0"/>
              <a:t>CSC 591: Foundations of Software Science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93505"/>
            <a:ext cx="8229600" cy="10683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4643C3-1BBB-4B5A-B4C0-ADFDB73F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AA5C23-751A-4E13-BC4D-9F116F5B3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336800"/>
            <a:ext cx="8229600" cy="3103500"/>
          </a:xfrm>
        </p:spPr>
        <p:txBody>
          <a:bodyPr/>
          <a:lstStyle/>
          <a:p>
            <a:r>
              <a:rPr lang="en-US" dirty="0"/>
              <a:t>Bellwethers: A Baseline Method For Transfer Learning by Rahul Krishna et al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The Racing Algorithm: Model Selection for Lazy Learners by Maron et al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32A85A-63E3-43B9-B06D-94BD26D8C3F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DA2C29-CF5B-426E-9FEF-A8CD6F4374F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CSC 591: Foundations of Software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7C0E8B-5C2D-4FAB-A798-E26FFD6FE8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250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900125"/>
            <a:ext cx="82296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D49B5D-BE1E-47CE-B5AE-785366E65429}" type="datetime1">
              <a:rPr lang="en-US" smtClean="0"/>
              <a:t>11/28/2018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14" name="Footer Placeholder 2"/>
          <p:cNvSpPr>
            <a:spLocks noGrp="1"/>
          </p:cNvSpPr>
          <p:nvPr>
            <p:ph type="ftr" idx="11"/>
          </p:nvPr>
        </p:nvSpPr>
        <p:spPr>
          <a:xfrm>
            <a:off x="2947416" y="6347206"/>
            <a:ext cx="3249168" cy="365100"/>
          </a:xfrm>
        </p:spPr>
        <p:txBody>
          <a:bodyPr/>
          <a:lstStyle/>
          <a:p>
            <a:r>
              <a:rPr lang="en-US" dirty="0"/>
              <a:t>CSC 591: Foundations of Software Science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909922B-1ECB-41D9-A228-61D130A83074}"/>
              </a:ext>
            </a:extLst>
          </p:cNvPr>
          <p:cNvSpPr txBox="1"/>
          <p:nvPr/>
        </p:nvSpPr>
        <p:spPr>
          <a:xfrm>
            <a:off x="807720" y="2890520"/>
            <a:ext cx="7528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u="sng" dirty="0"/>
              <a:t>Why</a:t>
            </a:r>
            <a:r>
              <a:rPr lang="en-US" sz="2000" dirty="0"/>
              <a:t> : Identifying the Bellwether project among a group of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u="sng" dirty="0"/>
              <a:t>What</a:t>
            </a:r>
            <a:r>
              <a:rPr lang="en-US" sz="2000" i="1" dirty="0"/>
              <a:t> </a:t>
            </a:r>
            <a:r>
              <a:rPr lang="en-US" sz="2000" dirty="0"/>
              <a:t>: Making the identification of this Bellwether project faster than the current </a:t>
            </a:r>
            <a:r>
              <a:rPr lang="en-US" sz="2000" i="1" dirty="0" smtClean="0"/>
              <a:t>O(N</a:t>
            </a:r>
            <a:r>
              <a:rPr lang="en-US" sz="2000" i="1" baseline="30000" dirty="0" smtClean="0"/>
              <a:t>2</a:t>
            </a:r>
            <a:r>
              <a:rPr lang="en-US" sz="2000" i="1" dirty="0" smtClean="0"/>
              <a:t>)</a:t>
            </a:r>
            <a:r>
              <a:rPr lang="en-US" sz="2000" dirty="0" smtClean="0"/>
              <a:t> </a:t>
            </a:r>
            <a:r>
              <a:rPr lang="en-US" sz="2000" dirty="0"/>
              <a:t>approach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u="sng" dirty="0"/>
              <a:t>How</a:t>
            </a:r>
            <a:r>
              <a:rPr lang="en-US" sz="2000" dirty="0"/>
              <a:t> : Use Hoeffding races to reduce the dataset required for training and/or testing for Bellwether identification </a:t>
            </a:r>
          </a:p>
        </p:txBody>
      </p:sp>
    </p:spTree>
    <p:extLst>
      <p:ext uri="{BB962C8B-B14F-4D97-AF65-F5344CB8AC3E}">
        <p14:creationId xmlns:p14="http://schemas.microsoft.com/office/powerpoint/2010/main" val="134064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522EA0-C781-4647-8E7E-612FA907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Bellwethers?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0F3DC9-8C50-405C-98BE-BDA8A815A63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DC2B4D-9E6F-49EA-8302-E07646A371C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CSC 591: Foundations of Software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B5290B-0B60-4870-9805-63863007FA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09922B-1ECB-41D9-A228-61D130A83074}"/>
              </a:ext>
            </a:extLst>
          </p:cNvPr>
          <p:cNvSpPr txBox="1"/>
          <p:nvPr/>
        </p:nvSpPr>
        <p:spPr>
          <a:xfrm>
            <a:off x="807720" y="2890520"/>
            <a:ext cx="7266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Bellwethers just uses one dataset to construct prediction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Predicting </a:t>
            </a:r>
            <a:r>
              <a:rPr lang="en-US" sz="2000" dirty="0"/>
              <a:t>defects for the new projects using data from the </a:t>
            </a:r>
            <a:r>
              <a:rPr lang="en-US" sz="2000" dirty="0" smtClean="0"/>
              <a:t>Bellwether project</a:t>
            </a:r>
          </a:p>
        </p:txBody>
      </p:sp>
    </p:spTree>
    <p:extLst>
      <p:ext uri="{BB962C8B-B14F-4D97-AF65-F5344CB8AC3E}">
        <p14:creationId xmlns:p14="http://schemas.microsoft.com/office/powerpoint/2010/main" val="14670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900125"/>
            <a:ext cx="82296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Baseline Approach</a:t>
            </a:r>
            <a:endParaRPr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9AE9670E-A17D-4EB2-B1D8-C5D9C8AF02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7872787"/>
              </p:ext>
            </p:extLst>
          </p:nvPr>
        </p:nvGraphicFramePr>
        <p:xfrm>
          <a:off x="914400" y="1968425"/>
          <a:ext cx="7437120" cy="4219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3C437B3-456E-4237-8930-C5960A85FE45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7" name="Footer Placeholder 2"/>
          <p:cNvSpPr>
            <a:spLocks noGrp="1"/>
          </p:cNvSpPr>
          <p:nvPr>
            <p:ph type="ftr" idx="11"/>
          </p:nvPr>
        </p:nvSpPr>
        <p:spPr>
          <a:xfrm>
            <a:off x="2947416" y="6356350"/>
            <a:ext cx="3249168" cy="365100"/>
          </a:xfrm>
        </p:spPr>
        <p:txBody>
          <a:bodyPr/>
          <a:lstStyle/>
          <a:p>
            <a:r>
              <a:rPr lang="en-US" dirty="0"/>
              <a:t>CSC 591: Foundations of Software Science</a:t>
            </a:r>
          </a:p>
        </p:txBody>
      </p:sp>
    </p:spTree>
    <p:extLst>
      <p:ext uri="{BB962C8B-B14F-4D97-AF65-F5344CB8AC3E}">
        <p14:creationId xmlns:p14="http://schemas.microsoft.com/office/powerpoint/2010/main" val="57861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xmlns="" id="{124B0FEA-BD38-4820-AC81-F91EAB214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245" y="3028153"/>
            <a:ext cx="1288238" cy="125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0EDF1F4D-A031-4D6B-B092-DB8407F84C19}"/>
              </a:ext>
            </a:extLst>
          </p:cNvPr>
          <p:cNvSpPr/>
          <p:nvPr/>
        </p:nvSpPr>
        <p:spPr>
          <a:xfrm>
            <a:off x="3227710" y="4919384"/>
            <a:ext cx="4156295" cy="1048773"/>
          </a:xfrm>
          <a:prstGeom prst="roundRect">
            <a:avLst/>
          </a:prstGeom>
          <a:noFill/>
          <a:ln>
            <a:solidFill>
              <a:srgbClr val="00808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Determining Hoeffding Bounds helps to reduce the training set</a:t>
            </a:r>
            <a:endParaRPr dirty="0"/>
          </a:p>
        </p:txBody>
      </p:sp>
      <p:sp>
        <p:nvSpPr>
          <p:cNvPr id="2" name="Flowchart: Multidocument 1">
            <a:extLst>
              <a:ext uri="{FF2B5EF4-FFF2-40B4-BE49-F238E27FC236}">
                <a16:creationId xmlns:a16="http://schemas.microsoft.com/office/drawing/2014/main" xmlns="" id="{3900148D-D736-4337-A6BA-41BC44C56EC1}"/>
              </a:ext>
            </a:extLst>
          </p:cNvPr>
          <p:cNvSpPr/>
          <p:nvPr/>
        </p:nvSpPr>
        <p:spPr>
          <a:xfrm>
            <a:off x="1349427" y="2356606"/>
            <a:ext cx="1586992" cy="1294837"/>
          </a:xfrm>
          <a:prstGeom prst="flowChartMultidocumen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DATASET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B617A1A-477B-4537-B13B-B42411C2C702}"/>
              </a:ext>
            </a:extLst>
          </p:cNvPr>
          <p:cNvSpPr txBox="1"/>
          <p:nvPr/>
        </p:nvSpPr>
        <p:spPr>
          <a:xfrm>
            <a:off x="3871902" y="4079016"/>
            <a:ext cx="21889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600" b="1">
                <a:solidFill>
                  <a:sysClr val="windowText" lastClr="000000"/>
                </a:solidFill>
              </a:defRPr>
            </a:lvl1pPr>
          </a:lstStyle>
          <a:p>
            <a:r>
              <a:rPr lang="en-US" b="0" dirty="0" smtClean="0"/>
              <a:t>Training Classifier</a:t>
            </a:r>
            <a:endParaRPr lang="en-US" b="0" dirty="0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xmlns="" id="{76AB26F8-94A9-4E4C-8C09-1F6AE6B3AC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8" t="19838" r="10617" b="19428"/>
          <a:stretch/>
        </p:blipFill>
        <p:spPr bwMode="auto">
          <a:xfrm>
            <a:off x="6782425" y="2970244"/>
            <a:ext cx="163350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9706CC3-72A3-4B22-BDB0-C6792BA76ECD}"/>
              </a:ext>
            </a:extLst>
          </p:cNvPr>
          <p:cNvSpPr txBox="1"/>
          <p:nvPr/>
        </p:nvSpPr>
        <p:spPr>
          <a:xfrm>
            <a:off x="6511557" y="4145839"/>
            <a:ext cx="21752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Model Evaluatio</a:t>
            </a:r>
            <a:r>
              <a:rPr lang="en-US" sz="1600" dirty="0" smtClean="0">
                <a:solidFill>
                  <a:sysClr val="windowText" lastClr="000000"/>
                </a:solidFill>
              </a:rPr>
              <a:t>n and </a:t>
            </a:r>
            <a:r>
              <a:rPr lang="en-US" sz="1600" dirty="0" smtClean="0">
                <a:solidFill>
                  <a:sysClr val="windowText" lastClr="000000"/>
                </a:solidFill>
              </a:rPr>
              <a:t>Metric </a:t>
            </a:r>
            <a:r>
              <a:rPr lang="en-US" sz="1600" dirty="0">
                <a:solidFill>
                  <a:sysClr val="windowText" lastClr="000000"/>
                </a:solidFill>
              </a:rPr>
              <a:t>Calculation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958BDE-3B0C-4527-A6FF-307E1F08A89B}" type="datetime1">
              <a:rPr lang="en-US" smtClean="0"/>
              <a:t>11/28/2018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21" name="Footer Placeholder 2"/>
          <p:cNvSpPr>
            <a:spLocks noGrp="1"/>
          </p:cNvSpPr>
          <p:nvPr>
            <p:ph type="ftr" idx="11"/>
          </p:nvPr>
        </p:nvSpPr>
        <p:spPr>
          <a:xfrm>
            <a:off x="2947416" y="6356350"/>
            <a:ext cx="3249168" cy="365100"/>
          </a:xfrm>
        </p:spPr>
        <p:txBody>
          <a:bodyPr/>
          <a:lstStyle/>
          <a:p>
            <a:r>
              <a:rPr lang="en-US" dirty="0"/>
              <a:t>CSC 591: Foundations of Software Science</a:t>
            </a:r>
          </a:p>
        </p:txBody>
      </p:sp>
      <p:sp>
        <p:nvSpPr>
          <p:cNvPr id="22" name="Flowchart: Multidocument 21">
            <a:extLst>
              <a:ext uri="{FF2B5EF4-FFF2-40B4-BE49-F238E27FC236}">
                <a16:creationId xmlns:a16="http://schemas.microsoft.com/office/drawing/2014/main" xmlns="" id="{3900148D-D736-4337-A6BA-41BC44C56EC1}"/>
              </a:ext>
            </a:extLst>
          </p:cNvPr>
          <p:cNvSpPr/>
          <p:nvPr/>
        </p:nvSpPr>
        <p:spPr>
          <a:xfrm>
            <a:off x="1349427" y="4510740"/>
            <a:ext cx="1586992" cy="1294837"/>
          </a:xfrm>
          <a:prstGeom prst="flowChartMultidocument">
            <a:avLst/>
          </a:prstGeom>
          <a:solidFill>
            <a:srgbClr val="00808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x% OF </a:t>
            </a:r>
            <a:r>
              <a:rPr lang="en-US" dirty="0" smtClean="0"/>
              <a:t>TRAINING DATASET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" idx="3"/>
            <a:endCxn id="1026" idx="1"/>
          </p:cNvCxnSpPr>
          <p:nvPr/>
        </p:nvCxnSpPr>
        <p:spPr>
          <a:xfrm>
            <a:off x="2936419" y="3004025"/>
            <a:ext cx="1385826" cy="65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26" idx="3"/>
            <a:endCxn id="1028" idx="1"/>
          </p:cNvCxnSpPr>
          <p:nvPr/>
        </p:nvCxnSpPr>
        <p:spPr>
          <a:xfrm flipV="1">
            <a:off x="5610483" y="3656044"/>
            <a:ext cx="11719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3"/>
            <a:endCxn id="1026" idx="1"/>
          </p:cNvCxnSpPr>
          <p:nvPr/>
        </p:nvCxnSpPr>
        <p:spPr>
          <a:xfrm flipV="1">
            <a:off x="2936419" y="3656045"/>
            <a:ext cx="1385826" cy="1502114"/>
          </a:xfrm>
          <a:prstGeom prst="straightConnector1">
            <a:avLst/>
          </a:prstGeom>
          <a:ln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97221" y="4986890"/>
            <a:ext cx="4169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Reduction in the model building time, hence reduced space and time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Faster identification of Bellwether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6155" y="2742414"/>
            <a:ext cx="103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Existing Approach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6155" y="4896548"/>
            <a:ext cx="103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Questions</a:t>
            </a:r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457200" y="2586250"/>
            <a:ext cx="7827264" cy="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 u="sng" dirty="0"/>
              <a:t>RQ1</a:t>
            </a:r>
            <a:r>
              <a:rPr lang="en" b="1" dirty="0"/>
              <a:t> :</a:t>
            </a:r>
            <a:r>
              <a:rPr lang="en" dirty="0"/>
              <a:t> </a:t>
            </a:r>
            <a:r>
              <a:rPr lang="en" dirty="0" smtClean="0"/>
              <a:t>Can we predict which </a:t>
            </a:r>
            <a:r>
              <a:rPr lang="en" dirty="0"/>
              <a:t>dataset will </a:t>
            </a:r>
            <a:r>
              <a:rPr lang="en" dirty="0" smtClean="0"/>
              <a:t>be the 	bellwether</a:t>
            </a:r>
            <a:r>
              <a:rPr lang="en" dirty="0"/>
              <a:t>?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13"/>
          <p:cNvSpPr txBox="1"/>
          <p:nvPr/>
        </p:nvSpPr>
        <p:spPr>
          <a:xfrm>
            <a:off x="457200" y="3814000"/>
            <a:ext cx="73554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u="sng" dirty="0">
                <a:solidFill>
                  <a:schemeClr val="dk1"/>
                </a:solidFill>
              </a:rPr>
              <a:t>RQ2</a:t>
            </a:r>
            <a:r>
              <a:rPr lang="en" sz="2400" dirty="0">
                <a:solidFill>
                  <a:schemeClr val="dk1"/>
                </a:solidFill>
              </a:rPr>
              <a:t> </a:t>
            </a:r>
            <a:r>
              <a:rPr lang="en" sz="2400" b="1" dirty="0">
                <a:solidFill>
                  <a:schemeClr val="dk1"/>
                </a:solidFill>
              </a:rPr>
              <a:t>:</a:t>
            </a:r>
            <a:r>
              <a:rPr lang="en" sz="24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Can we reduce the time to find bellwether by </a:t>
            </a:r>
            <a:r>
              <a:rPr lang="en-US" sz="2400" dirty="0" smtClean="0">
                <a:solidFill>
                  <a:schemeClr val="dk1"/>
                </a:solidFill>
              </a:rPr>
              <a:t>	reducing </a:t>
            </a:r>
            <a:r>
              <a:rPr lang="en-US" sz="2400" dirty="0">
                <a:solidFill>
                  <a:schemeClr val="dk1"/>
                </a:solidFill>
              </a:rPr>
              <a:t>the size of data?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89BF45B-30F0-49A9-B5F5-E1A3D371270C}" type="datetime1">
              <a:rPr lang="en-US" smtClean="0"/>
              <a:t>11/28/2018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8" name="Footer Placeholder 2"/>
          <p:cNvSpPr>
            <a:spLocks noGrp="1"/>
          </p:cNvSpPr>
          <p:nvPr>
            <p:ph type="ftr" idx="11"/>
          </p:nvPr>
        </p:nvSpPr>
        <p:spPr>
          <a:xfrm>
            <a:off x="2947416" y="6356350"/>
            <a:ext cx="3249168" cy="365100"/>
          </a:xfrm>
        </p:spPr>
        <p:txBody>
          <a:bodyPr/>
          <a:lstStyle/>
          <a:p>
            <a:r>
              <a:rPr lang="en-US" dirty="0"/>
              <a:t>CSC 591: Foundations of Software Science</a:t>
            </a:r>
          </a:p>
        </p:txBody>
      </p:sp>
    </p:spTree>
    <p:extLst>
      <p:ext uri="{BB962C8B-B14F-4D97-AF65-F5344CB8AC3E}">
        <p14:creationId xmlns:p14="http://schemas.microsoft.com/office/powerpoint/2010/main" val="21856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45F7C6C-EC60-41BD-A2CC-FBB0CAF98EE9}" type="datetime1">
              <a:rPr lang="en-US" smtClean="0"/>
              <a:t>11/28/2018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7" name="Footer Placeholder 2"/>
          <p:cNvSpPr>
            <a:spLocks noGrp="1"/>
          </p:cNvSpPr>
          <p:nvPr>
            <p:ph type="ftr" idx="11"/>
          </p:nvPr>
        </p:nvSpPr>
        <p:spPr>
          <a:xfrm>
            <a:off x="2947416" y="6356350"/>
            <a:ext cx="3249168" cy="365100"/>
          </a:xfrm>
        </p:spPr>
        <p:txBody>
          <a:bodyPr/>
          <a:lstStyle/>
          <a:p>
            <a:r>
              <a:rPr lang="en-US" dirty="0"/>
              <a:t>CSC 591: Foundations of Software Science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80C85ADC-656D-47AA-A276-283988714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89688"/>
              </p:ext>
            </p:extLst>
          </p:nvPr>
        </p:nvGraphicFramePr>
        <p:xfrm>
          <a:off x="1051560" y="1973968"/>
          <a:ext cx="3124200" cy="235117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7520">
                  <a:extLst>
                    <a:ext uri="{9D8B030D-6E8A-4147-A177-3AD203B41FA5}">
                      <a16:colId xmlns:a16="http://schemas.microsoft.com/office/drawing/2014/main" xmlns="" val="3967442637"/>
                    </a:ext>
                  </a:extLst>
                </a:gridCol>
                <a:gridCol w="1195865">
                  <a:extLst>
                    <a:ext uri="{9D8B030D-6E8A-4147-A177-3AD203B41FA5}">
                      <a16:colId xmlns:a16="http://schemas.microsoft.com/office/drawing/2014/main" xmlns="" val="1582997012"/>
                    </a:ext>
                  </a:extLst>
                </a:gridCol>
                <a:gridCol w="1210815">
                  <a:extLst>
                    <a:ext uri="{9D8B030D-6E8A-4147-A177-3AD203B41FA5}">
                      <a16:colId xmlns:a16="http://schemas.microsoft.com/office/drawing/2014/main" xmlns="" val="26329780"/>
                    </a:ext>
                  </a:extLst>
                </a:gridCol>
              </a:tblGrid>
              <a:tr h="213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Projects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Baseline G-score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New G-score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9405951"/>
                  </a:ext>
                </a:extLst>
              </a:tr>
              <a:tr h="213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180281968"/>
                  </a:ext>
                </a:extLst>
              </a:tr>
              <a:tr h="213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camel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552016"/>
                  </a:ext>
                </a:extLst>
              </a:tr>
              <a:tr h="213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ivy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8195391"/>
                  </a:ext>
                </a:extLst>
              </a:tr>
              <a:tr h="213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jedit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566544336"/>
                  </a:ext>
                </a:extLst>
              </a:tr>
              <a:tr h="213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log4j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172067826"/>
                  </a:ext>
                </a:extLst>
              </a:tr>
              <a:tr h="213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lucene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272917713"/>
                  </a:ext>
                </a:extLst>
              </a:tr>
              <a:tr h="213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poi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086702078"/>
                  </a:ext>
                </a:extLst>
              </a:tr>
              <a:tr h="213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velocity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764481128"/>
                  </a:ext>
                </a:extLst>
              </a:tr>
              <a:tr h="213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xalan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0324999"/>
                  </a:ext>
                </a:extLst>
              </a:tr>
              <a:tr h="213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xerces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54442900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D182CD85-D271-4003-9DF3-563422036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607244"/>
              </p:ext>
            </p:extLst>
          </p:nvPr>
        </p:nvGraphicFramePr>
        <p:xfrm>
          <a:off x="5504180" y="1973968"/>
          <a:ext cx="1780540" cy="2351173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749701">
                  <a:extLst>
                    <a:ext uri="{9D8B030D-6E8A-4147-A177-3AD203B41FA5}">
                      <a16:colId xmlns:a16="http://schemas.microsoft.com/office/drawing/2014/main" xmlns="" val="576002029"/>
                    </a:ext>
                  </a:extLst>
                </a:gridCol>
                <a:gridCol w="1030839">
                  <a:extLst>
                    <a:ext uri="{9D8B030D-6E8A-4147-A177-3AD203B41FA5}">
                      <a16:colId xmlns:a16="http://schemas.microsoft.com/office/drawing/2014/main" xmlns="" val="1629861228"/>
                    </a:ext>
                  </a:extLst>
                </a:gridCol>
              </a:tblGrid>
              <a:tr h="213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Projects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Training Data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397931018"/>
                  </a:ext>
                </a:extLst>
              </a:tr>
              <a:tr h="213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64969646"/>
                  </a:ext>
                </a:extLst>
              </a:tr>
              <a:tr h="213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camel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86672898"/>
                  </a:ext>
                </a:extLst>
              </a:tr>
              <a:tr h="213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ivy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56565835"/>
                  </a:ext>
                </a:extLst>
              </a:tr>
              <a:tr h="213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jedit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78496834"/>
                  </a:ext>
                </a:extLst>
              </a:tr>
              <a:tr h="213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log4j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05644860"/>
                  </a:ext>
                </a:extLst>
              </a:tr>
              <a:tr h="213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lucene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25437206"/>
                  </a:ext>
                </a:extLst>
              </a:tr>
              <a:tr h="213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poi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3845062"/>
                  </a:ext>
                </a:extLst>
              </a:tr>
              <a:tr h="213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velocity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74290927"/>
                  </a:ext>
                </a:extLst>
              </a:tr>
              <a:tr h="213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xalan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58141941"/>
                  </a:ext>
                </a:extLst>
              </a:tr>
              <a:tr h="213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xerces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371290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A615A81-0CB9-4224-8F71-841208D92D31}"/>
              </a:ext>
            </a:extLst>
          </p:cNvPr>
          <p:cNvSpPr txBox="1"/>
          <p:nvPr/>
        </p:nvSpPr>
        <p:spPr>
          <a:xfrm>
            <a:off x="787400" y="4863692"/>
            <a:ext cx="756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/>
              <a:t>‘poi’</a:t>
            </a:r>
            <a:r>
              <a:rPr lang="en-US" dirty="0" smtClean="0"/>
              <a:t> </a:t>
            </a:r>
            <a:r>
              <a:rPr lang="en-US" dirty="0"/>
              <a:t>is the bellwether dataset for the baseline method as well as after the implementation of Hoeffding races.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data of around ~8.5% for each dataset gives similar results, </a:t>
            </a:r>
            <a:r>
              <a:rPr lang="en-US" b="1" dirty="0"/>
              <a:t>reducing the time and data required for training effectively</a:t>
            </a:r>
            <a:r>
              <a:rPr lang="en-US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1560" y="4361688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New approach resulted in increased G-score for </a:t>
            </a:r>
            <a:r>
              <a:rPr lang="en-US" sz="1000" b="1" i="1" dirty="0" smtClean="0"/>
              <a:t>ivy </a:t>
            </a:r>
            <a:r>
              <a:rPr lang="en-US" sz="1000" i="1" dirty="0" smtClean="0"/>
              <a:t>and </a:t>
            </a:r>
            <a:r>
              <a:rPr lang="en-US" sz="1000" b="1" i="1" dirty="0" err="1" smtClean="0"/>
              <a:t>xalan</a:t>
            </a:r>
            <a:r>
              <a:rPr lang="en-US" sz="1000" b="1" i="1" dirty="0" smtClean="0"/>
              <a:t> </a:t>
            </a:r>
            <a:r>
              <a:rPr lang="en-US" sz="1000" dirty="0" smtClean="0"/>
              <a:t>while the other remained nearly similar</a:t>
            </a:r>
            <a:endParaRPr lang="en-US" sz="1000" b="1" i="1" dirty="0"/>
          </a:p>
        </p:txBody>
      </p:sp>
      <p:sp>
        <p:nvSpPr>
          <p:cNvPr id="5" name="Rounded Rectangle 4"/>
          <p:cNvSpPr/>
          <p:nvPr/>
        </p:nvSpPr>
        <p:spPr>
          <a:xfrm>
            <a:off x="940308" y="3456432"/>
            <a:ext cx="3300984" cy="246888"/>
          </a:xfrm>
          <a:prstGeom prst="roundRect">
            <a:avLst>
              <a:gd name="adj" fmla="val 23185"/>
            </a:avLst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7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900125"/>
            <a:ext cx="82296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Other e</a:t>
            </a:r>
            <a:r>
              <a:rPr lang="en-US" dirty="0" smtClean="0"/>
              <a:t>xperiments for Bellwether identification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3C437B3-456E-4237-8930-C5960A85FE45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9" name="Footer Placeholder 2"/>
          <p:cNvSpPr>
            <a:spLocks noGrp="1"/>
          </p:cNvSpPr>
          <p:nvPr>
            <p:ph type="ftr" idx="11"/>
          </p:nvPr>
        </p:nvSpPr>
        <p:spPr>
          <a:xfrm>
            <a:off x="2947416" y="6356350"/>
            <a:ext cx="3249168" cy="365100"/>
          </a:xfrm>
        </p:spPr>
        <p:txBody>
          <a:bodyPr/>
          <a:lstStyle/>
          <a:p>
            <a:r>
              <a:rPr lang="en-US" dirty="0"/>
              <a:t>CSC 591: Foundations of Software Science</a:t>
            </a:r>
          </a:p>
        </p:txBody>
      </p:sp>
      <p:sp>
        <p:nvSpPr>
          <p:cNvPr id="8" name="Google Shape;79;p13"/>
          <p:cNvSpPr txBox="1">
            <a:spLocks noGrp="1"/>
          </p:cNvSpPr>
          <p:nvPr>
            <p:ph type="body" idx="1"/>
          </p:nvPr>
        </p:nvSpPr>
        <p:spPr>
          <a:xfrm>
            <a:off x="457200" y="2587752"/>
            <a:ext cx="8229600" cy="1847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In addition to sampling just the training set we performed the following experiments for finding Bellwethers: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Reducing only the testing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Reducing </a:t>
            </a:r>
            <a:r>
              <a:rPr lang="en-US" sz="1800" dirty="0" smtClean="0"/>
              <a:t>both the training and testing dataset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673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457200" y="2176272"/>
            <a:ext cx="8229600" cy="39498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1800" dirty="0" smtClean="0"/>
              <a:t>Using different racing algorithms and compare their performance with Hoeffding races</a:t>
            </a:r>
          </a:p>
          <a:p>
            <a:pPr marL="342900" indent="-342900"/>
            <a:r>
              <a:rPr lang="en-US" sz="1800" dirty="0" smtClean="0"/>
              <a:t>Extending this work to different target domains like code smells, issue lifetime estimation and effort estimation</a:t>
            </a:r>
            <a:endParaRPr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44610EB-4981-4A31-A7CC-829292008D21}" type="datetime1">
              <a:rPr lang="en-US" smtClean="0"/>
              <a:t>11/28/2018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8" name="Footer Placeholder 2"/>
          <p:cNvSpPr>
            <a:spLocks noGrp="1"/>
          </p:cNvSpPr>
          <p:nvPr>
            <p:ph type="ftr" idx="11"/>
          </p:nvPr>
        </p:nvSpPr>
        <p:spPr>
          <a:xfrm>
            <a:off x="2947416" y="6356350"/>
            <a:ext cx="3249168" cy="365100"/>
          </a:xfrm>
        </p:spPr>
        <p:txBody>
          <a:bodyPr/>
          <a:lstStyle/>
          <a:p>
            <a:r>
              <a:rPr lang="en-US" dirty="0"/>
              <a:t>CSC 591: Foundations of Software Science</a:t>
            </a:r>
          </a:p>
        </p:txBody>
      </p:sp>
      <p:sp>
        <p:nvSpPr>
          <p:cNvPr id="10" name="Google Shape;78;p13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Work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state-ppt-template-horizontal-left-logo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529</Words>
  <Application>Microsoft Office PowerPoint</Application>
  <PresentationFormat>On-screen Show (4:3)</PresentationFormat>
  <Paragraphs>137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ncstate-ppt-template-horizontal-left-logo</vt:lpstr>
      <vt:lpstr>Discovering Bellwether for Defect Prediction using Hoeffding Races</vt:lpstr>
      <vt:lpstr>Overview</vt:lpstr>
      <vt:lpstr>Why Bellwethers?</vt:lpstr>
      <vt:lpstr>Baseline Approach</vt:lpstr>
      <vt:lpstr>Determining Hoeffding Bounds helps to reduce the training set</vt:lpstr>
      <vt:lpstr>Research Questions</vt:lpstr>
      <vt:lpstr>Results</vt:lpstr>
      <vt:lpstr>Other experiments for Bellwether identification</vt:lpstr>
      <vt:lpstr>Future Work</vt:lpstr>
      <vt:lpstr>Questions?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of Software Science</dc:title>
  <dc:creator>sharm</dc:creator>
  <cp:lastModifiedBy>Akshay Nalwaya</cp:lastModifiedBy>
  <cp:revision>46</cp:revision>
  <dcterms:modified xsi:type="dcterms:W3CDTF">2018-11-28T18:47:13Z</dcterms:modified>
</cp:coreProperties>
</file>