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4"/>
  </p:notesMasterIdLst>
  <p:sldIdLst>
    <p:sldId id="276" r:id="rId2"/>
    <p:sldId id="278" r:id="rId3"/>
    <p:sldId id="270" r:id="rId4"/>
    <p:sldId id="277" r:id="rId5"/>
    <p:sldId id="271" r:id="rId6"/>
    <p:sldId id="269" r:id="rId7"/>
    <p:sldId id="274" r:id="rId8"/>
    <p:sldId id="279" r:id="rId9"/>
    <p:sldId id="280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82" r:id="rId18"/>
    <p:sldId id="293" r:id="rId19"/>
    <p:sldId id="281" r:id="rId20"/>
    <p:sldId id="291" r:id="rId21"/>
    <p:sldId id="290" r:id="rId22"/>
    <p:sldId id="263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A74"/>
    <a:srgbClr val="80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9B993-0868-4425-8932-8B96DC86B688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44DFF3B-9145-45A8-A90B-6DF0F411BB3C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2145E3F5-E1F9-4825-B526-C17317181803}" type="parTrans" cxnId="{8DB30273-6FDC-4C6A-88AF-EE336194832D}">
      <dgm:prSet/>
      <dgm:spPr/>
      <dgm:t>
        <a:bodyPr/>
        <a:lstStyle/>
        <a:p>
          <a:endParaRPr lang="en-US"/>
        </a:p>
      </dgm:t>
    </dgm:pt>
    <dgm:pt modelId="{1BCDB592-5E67-4AD8-AF77-7F732FCF514A}" type="sibTrans" cxnId="{8DB30273-6FDC-4C6A-88AF-EE336194832D}">
      <dgm:prSet/>
      <dgm:spPr/>
      <dgm:t>
        <a:bodyPr/>
        <a:lstStyle/>
        <a:p>
          <a:endParaRPr lang="en-US"/>
        </a:p>
      </dgm:t>
    </dgm:pt>
    <dgm:pt modelId="{F8359661-88B8-4D94-8D0A-C7665071DBC5}">
      <dgm:prSet phldrT="[Text]" custT="1"/>
      <dgm:spPr/>
      <dgm:t>
        <a:bodyPr/>
        <a:lstStyle/>
        <a:p>
          <a:r>
            <a:rPr lang="en-US" sz="1800" dirty="0"/>
            <a:t>Use a Random Forest Classifier</a:t>
          </a:r>
        </a:p>
      </dgm:t>
    </dgm:pt>
    <dgm:pt modelId="{21611856-8AB7-46C2-A8D3-4615E7BD25D6}" type="parTrans" cxnId="{84DAC877-A0CD-4DC0-AD32-D15CD2A1C846}">
      <dgm:prSet/>
      <dgm:spPr/>
      <dgm:t>
        <a:bodyPr/>
        <a:lstStyle/>
        <a:p>
          <a:endParaRPr lang="en-US"/>
        </a:p>
      </dgm:t>
    </dgm:pt>
    <dgm:pt modelId="{66F46B3D-7CDE-4A37-BF96-F4066C5CE92A}" type="sibTrans" cxnId="{84DAC877-A0CD-4DC0-AD32-D15CD2A1C846}">
      <dgm:prSet/>
      <dgm:spPr/>
      <dgm:t>
        <a:bodyPr/>
        <a:lstStyle/>
        <a:p>
          <a:endParaRPr lang="en-US"/>
        </a:p>
      </dgm:t>
    </dgm:pt>
    <dgm:pt modelId="{64F1524A-A3DE-4F29-84E6-48852D6CFDB9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0524C922-14A1-484A-B2B5-033C6905AF2B}" type="parTrans" cxnId="{0886B853-1FB0-4C3C-B0CA-5B6D4ABD3C39}">
      <dgm:prSet/>
      <dgm:spPr/>
      <dgm:t>
        <a:bodyPr/>
        <a:lstStyle/>
        <a:p>
          <a:endParaRPr lang="en-US"/>
        </a:p>
      </dgm:t>
    </dgm:pt>
    <dgm:pt modelId="{31F840C2-5B06-46C6-B075-CD66C423D697}" type="sibTrans" cxnId="{0886B853-1FB0-4C3C-B0CA-5B6D4ABD3C39}">
      <dgm:prSet/>
      <dgm:spPr/>
      <dgm:t>
        <a:bodyPr/>
        <a:lstStyle/>
        <a:p>
          <a:endParaRPr lang="en-US"/>
        </a:p>
      </dgm:t>
    </dgm:pt>
    <dgm:pt modelId="{270C3B06-135B-435C-9977-B1E04477AFA2}">
      <dgm:prSet phldrT="[Text]" custT="1"/>
      <dgm:spPr/>
      <dgm:t>
        <a:bodyPr/>
        <a:lstStyle/>
        <a:p>
          <a:r>
            <a:rPr lang="en-US" sz="1800" dirty="0"/>
            <a:t>Test on all the other projects</a:t>
          </a:r>
        </a:p>
      </dgm:t>
    </dgm:pt>
    <dgm:pt modelId="{E8D912C1-18AC-42D8-9348-E5FA172EAD16}" type="parTrans" cxnId="{88679D91-5B1B-423D-AA9F-C4E773484873}">
      <dgm:prSet/>
      <dgm:spPr/>
      <dgm:t>
        <a:bodyPr/>
        <a:lstStyle/>
        <a:p>
          <a:endParaRPr lang="en-US"/>
        </a:p>
      </dgm:t>
    </dgm:pt>
    <dgm:pt modelId="{FCF06D0B-0A8F-43DA-BD04-22670EE8E3AD}" type="sibTrans" cxnId="{88679D91-5B1B-423D-AA9F-C4E773484873}">
      <dgm:prSet/>
      <dgm:spPr/>
      <dgm:t>
        <a:bodyPr/>
        <a:lstStyle/>
        <a:p>
          <a:endParaRPr lang="en-US"/>
        </a:p>
      </dgm:t>
    </dgm:pt>
    <dgm:pt modelId="{2CBEDECE-4157-45E1-AEF5-34BB2FDD531A}">
      <dgm:prSet phldrT="[Text]" custT="1"/>
      <dgm:spPr/>
      <dgm:t>
        <a:bodyPr/>
        <a:lstStyle/>
        <a:p>
          <a:r>
            <a:rPr lang="en-US" sz="1800" dirty="0"/>
            <a:t>Compute </a:t>
          </a:r>
          <a:r>
            <a:rPr lang="en-US" sz="1800" i="1" dirty="0"/>
            <a:t>g-score</a:t>
          </a:r>
          <a:r>
            <a:rPr lang="en-US" sz="1800" dirty="0"/>
            <a:t> for each project</a:t>
          </a:r>
        </a:p>
      </dgm:t>
    </dgm:pt>
    <dgm:pt modelId="{B112A5F5-119E-4C2E-94CB-6845D48F0C07}" type="parTrans" cxnId="{BE8B2692-F1D5-4FA8-9852-6F91EBA6721F}">
      <dgm:prSet/>
      <dgm:spPr/>
      <dgm:t>
        <a:bodyPr/>
        <a:lstStyle/>
        <a:p>
          <a:endParaRPr lang="en-US"/>
        </a:p>
      </dgm:t>
    </dgm:pt>
    <dgm:pt modelId="{E9D39D89-C0A0-4F37-AA24-6C4C9720EDBF}" type="sibTrans" cxnId="{BE8B2692-F1D5-4FA8-9852-6F91EBA6721F}">
      <dgm:prSet/>
      <dgm:spPr/>
      <dgm:t>
        <a:bodyPr/>
        <a:lstStyle/>
        <a:p>
          <a:endParaRPr lang="en-US"/>
        </a:p>
      </dgm:t>
    </dgm:pt>
    <dgm:pt modelId="{3AFC8966-FF2C-4E7D-B4FB-063DC589385C}">
      <dgm:prSet phldrT="[Text]"/>
      <dgm:spPr/>
      <dgm:t>
        <a:bodyPr/>
        <a:lstStyle/>
        <a:p>
          <a:r>
            <a:rPr lang="en-US" dirty="0"/>
            <a:t>Bellwether</a:t>
          </a:r>
        </a:p>
        <a:p>
          <a:r>
            <a:rPr lang="en-US" dirty="0"/>
            <a:t>Prediction</a:t>
          </a:r>
        </a:p>
      </dgm:t>
    </dgm:pt>
    <dgm:pt modelId="{1753CA9D-DA5D-490B-A6C2-58C174CF41A0}" type="parTrans" cxnId="{FD3AE8D2-7311-4495-A4C1-4DC3136BAA05}">
      <dgm:prSet/>
      <dgm:spPr/>
      <dgm:t>
        <a:bodyPr/>
        <a:lstStyle/>
        <a:p>
          <a:endParaRPr lang="en-US"/>
        </a:p>
      </dgm:t>
    </dgm:pt>
    <dgm:pt modelId="{3F4012AD-D671-4A6B-AD0D-3C2AD37DEC82}" type="sibTrans" cxnId="{FD3AE8D2-7311-4495-A4C1-4DC3136BAA05}">
      <dgm:prSet/>
      <dgm:spPr/>
      <dgm:t>
        <a:bodyPr/>
        <a:lstStyle/>
        <a:p>
          <a:endParaRPr lang="en-US"/>
        </a:p>
      </dgm:t>
    </dgm:pt>
    <dgm:pt modelId="{8B65490C-5F8F-4FE3-865A-B1F9BECFCD8F}">
      <dgm:prSet phldrT="[Text]" custT="1"/>
      <dgm:spPr/>
      <dgm:t>
        <a:bodyPr/>
        <a:lstStyle/>
        <a:p>
          <a:r>
            <a:rPr lang="en-US" sz="1800" dirty="0"/>
            <a:t>Get median </a:t>
          </a:r>
          <a:r>
            <a:rPr lang="en-US" sz="1800" i="1" dirty="0"/>
            <a:t>g-score</a:t>
          </a:r>
        </a:p>
      </dgm:t>
    </dgm:pt>
    <dgm:pt modelId="{F37883F0-47D3-43F2-A90E-9CF39FF910FD}" type="parTrans" cxnId="{8BBD06A4-F896-4849-8EA1-BC8F2B95701F}">
      <dgm:prSet/>
      <dgm:spPr/>
      <dgm:t>
        <a:bodyPr/>
        <a:lstStyle/>
        <a:p>
          <a:endParaRPr lang="en-US"/>
        </a:p>
      </dgm:t>
    </dgm:pt>
    <dgm:pt modelId="{027FF520-77AD-4BD4-87A5-0DA9EFA30B74}" type="sibTrans" cxnId="{8BBD06A4-F896-4849-8EA1-BC8F2B95701F}">
      <dgm:prSet/>
      <dgm:spPr/>
      <dgm:t>
        <a:bodyPr/>
        <a:lstStyle/>
        <a:p>
          <a:endParaRPr lang="en-US"/>
        </a:p>
      </dgm:t>
    </dgm:pt>
    <dgm:pt modelId="{56CAE55E-A8E0-4DA0-9597-FA3D9313D6A5}">
      <dgm:prSet phldrT="[Text]" custT="1"/>
      <dgm:spPr/>
      <dgm:t>
        <a:bodyPr/>
        <a:lstStyle/>
        <a:p>
          <a:r>
            <a:rPr lang="en-US" sz="1800" dirty="0"/>
            <a:t>Project with best median </a:t>
          </a:r>
          <a:r>
            <a:rPr lang="en-US" sz="1800" i="1" dirty="0"/>
            <a:t>g-score</a:t>
          </a:r>
          <a:r>
            <a:rPr lang="en-US" sz="1800" dirty="0"/>
            <a:t> is declared as </a:t>
          </a:r>
          <a:r>
            <a:rPr lang="en-US" sz="1800" b="0" i="1" dirty="0"/>
            <a:t>“Bellwether”</a:t>
          </a:r>
        </a:p>
      </dgm:t>
    </dgm:pt>
    <dgm:pt modelId="{96E0E800-8AA0-42F4-B032-9E1F0DFA60C4}" type="parTrans" cxnId="{C709618C-4F0D-4CBC-A164-6D376AACE094}">
      <dgm:prSet/>
      <dgm:spPr/>
      <dgm:t>
        <a:bodyPr/>
        <a:lstStyle/>
        <a:p>
          <a:endParaRPr lang="en-US"/>
        </a:p>
      </dgm:t>
    </dgm:pt>
    <dgm:pt modelId="{3278A016-C0E2-4C1B-ACBA-9DDA02FF61E1}" type="sibTrans" cxnId="{C709618C-4F0D-4CBC-A164-6D376AACE094}">
      <dgm:prSet/>
      <dgm:spPr/>
      <dgm:t>
        <a:bodyPr/>
        <a:lstStyle/>
        <a:p>
          <a:endParaRPr lang="en-US"/>
        </a:p>
      </dgm:t>
    </dgm:pt>
    <dgm:pt modelId="{AF74C351-C5BD-4446-A568-09E873F3B1A7}">
      <dgm:prSet phldrT="[Text]" custT="1"/>
      <dgm:spPr/>
      <dgm:t>
        <a:bodyPr/>
        <a:lstStyle/>
        <a:p>
          <a:r>
            <a:rPr lang="en-US" sz="1800" dirty="0"/>
            <a:t>Train on data from one of the projects at a time, for all projects</a:t>
          </a:r>
        </a:p>
      </dgm:t>
    </dgm:pt>
    <dgm:pt modelId="{9914152E-2412-4160-B4C1-0D321A4D4C8F}" type="parTrans" cxnId="{37975A0E-A940-4533-A8A2-D42A48A8B64A}">
      <dgm:prSet/>
      <dgm:spPr/>
      <dgm:t>
        <a:bodyPr/>
        <a:lstStyle/>
        <a:p>
          <a:endParaRPr lang="en-US"/>
        </a:p>
      </dgm:t>
    </dgm:pt>
    <dgm:pt modelId="{6A2C2D3E-22BB-4FC0-9BAC-1326EF21B455}" type="sibTrans" cxnId="{37975A0E-A940-4533-A8A2-D42A48A8B64A}">
      <dgm:prSet/>
      <dgm:spPr/>
      <dgm:t>
        <a:bodyPr/>
        <a:lstStyle/>
        <a:p>
          <a:endParaRPr lang="en-US"/>
        </a:p>
      </dgm:t>
    </dgm:pt>
    <dgm:pt modelId="{73457E1D-6DCD-4129-8935-1FABD6498F8F}" type="pres">
      <dgm:prSet presAssocID="{6D69B993-0868-4425-8932-8B96DC86B688}" presName="linearFlow" presStyleCnt="0">
        <dgm:presLayoutVars>
          <dgm:dir/>
          <dgm:animLvl val="lvl"/>
          <dgm:resizeHandles val="exact"/>
        </dgm:presLayoutVars>
      </dgm:prSet>
      <dgm:spPr/>
    </dgm:pt>
    <dgm:pt modelId="{F51C94AB-51BF-4973-BD01-43DA534FB9C4}" type="pres">
      <dgm:prSet presAssocID="{044DFF3B-9145-45A8-A90B-6DF0F411BB3C}" presName="composite" presStyleCnt="0"/>
      <dgm:spPr/>
    </dgm:pt>
    <dgm:pt modelId="{5BF5902E-0476-48CD-8BF9-4C103904D222}" type="pres">
      <dgm:prSet presAssocID="{044DFF3B-9145-45A8-A90B-6DF0F411BB3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07425A2-3529-47AE-AFF3-E0C5D3CBEC24}" type="pres">
      <dgm:prSet presAssocID="{044DFF3B-9145-45A8-A90B-6DF0F411BB3C}" presName="descendantText" presStyleLbl="alignAcc1" presStyleIdx="0" presStyleCnt="3">
        <dgm:presLayoutVars>
          <dgm:bulletEnabled val="1"/>
        </dgm:presLayoutVars>
      </dgm:prSet>
      <dgm:spPr/>
    </dgm:pt>
    <dgm:pt modelId="{E450A369-7D5E-47B0-A74D-E5B643C10F1A}" type="pres">
      <dgm:prSet presAssocID="{1BCDB592-5E67-4AD8-AF77-7F732FCF514A}" presName="sp" presStyleCnt="0"/>
      <dgm:spPr/>
    </dgm:pt>
    <dgm:pt modelId="{D69EFC91-EC27-4E0D-B509-071A003D9004}" type="pres">
      <dgm:prSet presAssocID="{64F1524A-A3DE-4F29-84E6-48852D6CFDB9}" presName="composite" presStyleCnt="0"/>
      <dgm:spPr/>
    </dgm:pt>
    <dgm:pt modelId="{B63A8A77-8618-4801-AFCA-B838573FD521}" type="pres">
      <dgm:prSet presAssocID="{64F1524A-A3DE-4F29-84E6-48852D6CFD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8AAE91-8217-4DD4-80CF-64CD751943A8}" type="pres">
      <dgm:prSet presAssocID="{64F1524A-A3DE-4F29-84E6-48852D6CFDB9}" presName="descendantText" presStyleLbl="alignAcc1" presStyleIdx="1" presStyleCnt="3">
        <dgm:presLayoutVars>
          <dgm:bulletEnabled val="1"/>
        </dgm:presLayoutVars>
      </dgm:prSet>
      <dgm:spPr/>
    </dgm:pt>
    <dgm:pt modelId="{D88D8E96-5D41-4854-B578-400893624821}" type="pres">
      <dgm:prSet presAssocID="{31F840C2-5B06-46C6-B075-CD66C423D697}" presName="sp" presStyleCnt="0"/>
      <dgm:spPr/>
    </dgm:pt>
    <dgm:pt modelId="{66E3DB38-55AB-4C5D-9554-2B890E79001C}" type="pres">
      <dgm:prSet presAssocID="{3AFC8966-FF2C-4E7D-B4FB-063DC589385C}" presName="composite" presStyleCnt="0"/>
      <dgm:spPr/>
    </dgm:pt>
    <dgm:pt modelId="{2A7E1E2E-F3BB-4386-9036-29D5C2186358}" type="pres">
      <dgm:prSet presAssocID="{3AFC8966-FF2C-4E7D-B4FB-063DC589385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35CD5E4-6279-4FFE-ABEF-A5AD7F42AC34}" type="pres">
      <dgm:prSet presAssocID="{3AFC8966-FF2C-4E7D-B4FB-063DC589385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79A8706-5222-49EA-995C-CA42607D6A7D}" type="presOf" srcId="{56CAE55E-A8E0-4DA0-9597-FA3D9313D6A5}" destId="{935CD5E4-6279-4FFE-ABEF-A5AD7F42AC34}" srcOrd="0" destOrd="1" presId="urn:microsoft.com/office/officeart/2005/8/layout/chevron2"/>
    <dgm:cxn modelId="{37975A0E-A940-4533-A8A2-D42A48A8B64A}" srcId="{044DFF3B-9145-45A8-A90B-6DF0F411BB3C}" destId="{AF74C351-C5BD-4446-A568-09E873F3B1A7}" srcOrd="1" destOrd="0" parTransId="{9914152E-2412-4160-B4C1-0D321A4D4C8F}" sibTransId="{6A2C2D3E-22BB-4FC0-9BAC-1326EF21B455}"/>
    <dgm:cxn modelId="{42C6AB5F-6320-4C35-8570-F185E1A91E3F}" type="presOf" srcId="{044DFF3B-9145-45A8-A90B-6DF0F411BB3C}" destId="{5BF5902E-0476-48CD-8BF9-4C103904D222}" srcOrd="0" destOrd="0" presId="urn:microsoft.com/office/officeart/2005/8/layout/chevron2"/>
    <dgm:cxn modelId="{6E3C6B44-3164-43DB-9103-55D2A1545FB3}" type="presOf" srcId="{2CBEDECE-4157-45E1-AEF5-34BB2FDD531A}" destId="{4C8AAE91-8217-4DD4-80CF-64CD751943A8}" srcOrd="0" destOrd="1" presId="urn:microsoft.com/office/officeart/2005/8/layout/chevron2"/>
    <dgm:cxn modelId="{8DB30273-6FDC-4C6A-88AF-EE336194832D}" srcId="{6D69B993-0868-4425-8932-8B96DC86B688}" destId="{044DFF3B-9145-45A8-A90B-6DF0F411BB3C}" srcOrd="0" destOrd="0" parTransId="{2145E3F5-E1F9-4825-B526-C17317181803}" sibTransId="{1BCDB592-5E67-4AD8-AF77-7F732FCF514A}"/>
    <dgm:cxn modelId="{0886B853-1FB0-4C3C-B0CA-5B6D4ABD3C39}" srcId="{6D69B993-0868-4425-8932-8B96DC86B688}" destId="{64F1524A-A3DE-4F29-84E6-48852D6CFDB9}" srcOrd="1" destOrd="0" parTransId="{0524C922-14A1-484A-B2B5-033C6905AF2B}" sibTransId="{31F840C2-5B06-46C6-B075-CD66C423D697}"/>
    <dgm:cxn modelId="{977F4D77-B801-4D41-B6BC-19042A9F74E3}" type="presOf" srcId="{64F1524A-A3DE-4F29-84E6-48852D6CFDB9}" destId="{B63A8A77-8618-4801-AFCA-B838573FD521}" srcOrd="0" destOrd="0" presId="urn:microsoft.com/office/officeart/2005/8/layout/chevron2"/>
    <dgm:cxn modelId="{84DAC877-A0CD-4DC0-AD32-D15CD2A1C846}" srcId="{044DFF3B-9145-45A8-A90B-6DF0F411BB3C}" destId="{F8359661-88B8-4D94-8D0A-C7665071DBC5}" srcOrd="0" destOrd="0" parTransId="{21611856-8AB7-46C2-A8D3-4615E7BD25D6}" sibTransId="{66F46B3D-7CDE-4A37-BF96-F4066C5CE92A}"/>
    <dgm:cxn modelId="{C709618C-4F0D-4CBC-A164-6D376AACE094}" srcId="{3AFC8966-FF2C-4E7D-B4FB-063DC589385C}" destId="{56CAE55E-A8E0-4DA0-9597-FA3D9313D6A5}" srcOrd="1" destOrd="0" parTransId="{96E0E800-8AA0-42F4-B032-9E1F0DFA60C4}" sibTransId="{3278A016-C0E2-4C1B-ACBA-9DDA02FF61E1}"/>
    <dgm:cxn modelId="{88679D91-5B1B-423D-AA9F-C4E773484873}" srcId="{64F1524A-A3DE-4F29-84E6-48852D6CFDB9}" destId="{270C3B06-135B-435C-9977-B1E04477AFA2}" srcOrd="0" destOrd="0" parTransId="{E8D912C1-18AC-42D8-9348-E5FA172EAD16}" sibTransId="{FCF06D0B-0A8F-43DA-BD04-22670EE8E3AD}"/>
    <dgm:cxn modelId="{BE8B2692-F1D5-4FA8-9852-6F91EBA6721F}" srcId="{64F1524A-A3DE-4F29-84E6-48852D6CFDB9}" destId="{2CBEDECE-4157-45E1-AEF5-34BB2FDD531A}" srcOrd="1" destOrd="0" parTransId="{B112A5F5-119E-4C2E-94CB-6845D48F0C07}" sibTransId="{E9D39D89-C0A0-4F37-AA24-6C4C9720EDBF}"/>
    <dgm:cxn modelId="{60F71CA1-730A-47DB-84AB-3170C9DF31D1}" type="presOf" srcId="{6D69B993-0868-4425-8932-8B96DC86B688}" destId="{73457E1D-6DCD-4129-8935-1FABD6498F8F}" srcOrd="0" destOrd="0" presId="urn:microsoft.com/office/officeart/2005/8/layout/chevron2"/>
    <dgm:cxn modelId="{8BBD06A4-F896-4849-8EA1-BC8F2B95701F}" srcId="{3AFC8966-FF2C-4E7D-B4FB-063DC589385C}" destId="{8B65490C-5F8F-4FE3-865A-B1F9BECFCD8F}" srcOrd="0" destOrd="0" parTransId="{F37883F0-47D3-43F2-A90E-9CF39FF910FD}" sibTransId="{027FF520-77AD-4BD4-87A5-0DA9EFA30B74}"/>
    <dgm:cxn modelId="{134AB6A6-2C7E-4468-AA54-3233AA3A99A6}" type="presOf" srcId="{270C3B06-135B-435C-9977-B1E04477AFA2}" destId="{4C8AAE91-8217-4DD4-80CF-64CD751943A8}" srcOrd="0" destOrd="0" presId="urn:microsoft.com/office/officeart/2005/8/layout/chevron2"/>
    <dgm:cxn modelId="{6DD8C2A8-2286-480E-AA3A-A974184886B0}" type="presOf" srcId="{F8359661-88B8-4D94-8D0A-C7665071DBC5}" destId="{A07425A2-3529-47AE-AFF3-E0C5D3CBEC24}" srcOrd="0" destOrd="0" presId="urn:microsoft.com/office/officeart/2005/8/layout/chevron2"/>
    <dgm:cxn modelId="{37A1DAAF-128C-48C9-82D5-429C8A2D6E1F}" type="presOf" srcId="{3AFC8966-FF2C-4E7D-B4FB-063DC589385C}" destId="{2A7E1E2E-F3BB-4386-9036-29D5C2186358}" srcOrd="0" destOrd="0" presId="urn:microsoft.com/office/officeart/2005/8/layout/chevron2"/>
    <dgm:cxn modelId="{EB7499BC-FB4E-45FC-B596-00A2B0C756E0}" type="presOf" srcId="{AF74C351-C5BD-4446-A568-09E873F3B1A7}" destId="{A07425A2-3529-47AE-AFF3-E0C5D3CBEC24}" srcOrd="0" destOrd="1" presId="urn:microsoft.com/office/officeart/2005/8/layout/chevron2"/>
    <dgm:cxn modelId="{B274B9C0-F96E-4EAC-90D6-7AC2A8716D5B}" type="presOf" srcId="{8B65490C-5F8F-4FE3-865A-B1F9BECFCD8F}" destId="{935CD5E4-6279-4FFE-ABEF-A5AD7F42AC34}" srcOrd="0" destOrd="0" presId="urn:microsoft.com/office/officeart/2005/8/layout/chevron2"/>
    <dgm:cxn modelId="{FD3AE8D2-7311-4495-A4C1-4DC3136BAA05}" srcId="{6D69B993-0868-4425-8932-8B96DC86B688}" destId="{3AFC8966-FF2C-4E7D-B4FB-063DC589385C}" srcOrd="2" destOrd="0" parTransId="{1753CA9D-DA5D-490B-A6C2-58C174CF41A0}" sibTransId="{3F4012AD-D671-4A6B-AD0D-3C2AD37DEC82}"/>
    <dgm:cxn modelId="{0C4954CA-403A-420D-956B-C02B3A52B3CE}" type="presParOf" srcId="{73457E1D-6DCD-4129-8935-1FABD6498F8F}" destId="{F51C94AB-51BF-4973-BD01-43DA534FB9C4}" srcOrd="0" destOrd="0" presId="urn:microsoft.com/office/officeart/2005/8/layout/chevron2"/>
    <dgm:cxn modelId="{63C413AB-AB6E-4D73-8B8F-461533E9BA5C}" type="presParOf" srcId="{F51C94AB-51BF-4973-BD01-43DA534FB9C4}" destId="{5BF5902E-0476-48CD-8BF9-4C103904D222}" srcOrd="0" destOrd="0" presId="urn:microsoft.com/office/officeart/2005/8/layout/chevron2"/>
    <dgm:cxn modelId="{F6CBDFC3-700C-4B7A-9D10-A92F09CAA040}" type="presParOf" srcId="{F51C94AB-51BF-4973-BD01-43DA534FB9C4}" destId="{A07425A2-3529-47AE-AFF3-E0C5D3CBEC24}" srcOrd="1" destOrd="0" presId="urn:microsoft.com/office/officeart/2005/8/layout/chevron2"/>
    <dgm:cxn modelId="{BB4CF5AC-14D1-44E7-8303-6DB3BC28E014}" type="presParOf" srcId="{73457E1D-6DCD-4129-8935-1FABD6498F8F}" destId="{E450A369-7D5E-47B0-A74D-E5B643C10F1A}" srcOrd="1" destOrd="0" presId="urn:microsoft.com/office/officeart/2005/8/layout/chevron2"/>
    <dgm:cxn modelId="{C0CCCF55-96EE-49D5-A1D8-468FA288A9E7}" type="presParOf" srcId="{73457E1D-6DCD-4129-8935-1FABD6498F8F}" destId="{D69EFC91-EC27-4E0D-B509-071A003D9004}" srcOrd="2" destOrd="0" presId="urn:microsoft.com/office/officeart/2005/8/layout/chevron2"/>
    <dgm:cxn modelId="{A26925A4-3CAB-408D-8E8F-E1EB4EBF92C9}" type="presParOf" srcId="{D69EFC91-EC27-4E0D-B509-071A003D9004}" destId="{B63A8A77-8618-4801-AFCA-B838573FD521}" srcOrd="0" destOrd="0" presId="urn:microsoft.com/office/officeart/2005/8/layout/chevron2"/>
    <dgm:cxn modelId="{E0144A24-F21D-4058-80D9-04D18F86E37B}" type="presParOf" srcId="{D69EFC91-EC27-4E0D-B509-071A003D9004}" destId="{4C8AAE91-8217-4DD4-80CF-64CD751943A8}" srcOrd="1" destOrd="0" presId="urn:microsoft.com/office/officeart/2005/8/layout/chevron2"/>
    <dgm:cxn modelId="{9A14F5EA-7A20-4E5E-9150-A6E04BB7C7A4}" type="presParOf" srcId="{73457E1D-6DCD-4129-8935-1FABD6498F8F}" destId="{D88D8E96-5D41-4854-B578-400893624821}" srcOrd="3" destOrd="0" presId="urn:microsoft.com/office/officeart/2005/8/layout/chevron2"/>
    <dgm:cxn modelId="{5946966D-E446-475E-A81E-1C88F45499A1}" type="presParOf" srcId="{73457E1D-6DCD-4129-8935-1FABD6498F8F}" destId="{66E3DB38-55AB-4C5D-9554-2B890E79001C}" srcOrd="4" destOrd="0" presId="urn:microsoft.com/office/officeart/2005/8/layout/chevron2"/>
    <dgm:cxn modelId="{F0AFAABD-9525-496C-ADA2-1E122560B168}" type="presParOf" srcId="{66E3DB38-55AB-4C5D-9554-2B890E79001C}" destId="{2A7E1E2E-F3BB-4386-9036-29D5C2186358}" srcOrd="0" destOrd="0" presId="urn:microsoft.com/office/officeart/2005/8/layout/chevron2"/>
    <dgm:cxn modelId="{2A960874-130A-4604-8E1E-8F50B8753B25}" type="presParOf" srcId="{66E3DB38-55AB-4C5D-9554-2B890E79001C}" destId="{935CD5E4-6279-4FFE-ABEF-A5AD7F42AC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5902E-0476-48CD-8BF9-4C103904D222}">
      <dsp:nvSpPr>
        <dsp:cNvPr id="0" name=""/>
        <dsp:cNvSpPr/>
      </dsp:nvSpPr>
      <dsp:spPr>
        <a:xfrm rot="5400000">
          <a:off x="-230212" y="23246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</a:t>
          </a:r>
        </a:p>
      </dsp:txBody>
      <dsp:txXfrm rot="-5400000">
        <a:off x="1" y="539409"/>
        <a:ext cx="1074324" cy="460425"/>
      </dsp:txXfrm>
    </dsp:sp>
    <dsp:sp modelId="{A07425A2-3529-47AE-AFF3-E0C5D3CBEC24}">
      <dsp:nvSpPr>
        <dsp:cNvPr id="0" name=""/>
        <dsp:cNvSpPr/>
      </dsp:nvSpPr>
      <dsp:spPr>
        <a:xfrm rot="5400000">
          <a:off x="3756928" y="-268035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a Random Forest Classifier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 on data from one of the projects at a time, for all projects</a:t>
          </a:r>
        </a:p>
      </dsp:txBody>
      <dsp:txXfrm rot="-5400000">
        <a:off x="1074324" y="50946"/>
        <a:ext cx="6314097" cy="900190"/>
      </dsp:txXfrm>
    </dsp:sp>
    <dsp:sp modelId="{B63A8A77-8618-4801-AFCA-B838573FD521}">
      <dsp:nvSpPr>
        <dsp:cNvPr id="0" name=""/>
        <dsp:cNvSpPr/>
      </dsp:nvSpPr>
      <dsp:spPr>
        <a:xfrm rot="5400000">
          <a:off x="-230212" y="1572345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 rot="-5400000">
        <a:off x="1" y="1879294"/>
        <a:ext cx="1074324" cy="460425"/>
      </dsp:txXfrm>
    </dsp:sp>
    <dsp:sp modelId="{4C8AAE91-8217-4DD4-80CF-64CD751943A8}">
      <dsp:nvSpPr>
        <dsp:cNvPr id="0" name=""/>
        <dsp:cNvSpPr/>
      </dsp:nvSpPr>
      <dsp:spPr>
        <a:xfrm rot="5400000">
          <a:off x="3756928" y="-1340471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on all the other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Compute </a:t>
          </a:r>
          <a:r>
            <a:rPr lang="en-US" sz="1800" i="1" kern="1200" dirty="0"/>
            <a:t>g-score</a:t>
          </a:r>
          <a:r>
            <a:rPr lang="en-US" sz="1800" kern="1200" dirty="0"/>
            <a:t> for each project</a:t>
          </a:r>
        </a:p>
      </dsp:txBody>
      <dsp:txXfrm rot="-5400000">
        <a:off x="1074324" y="1390831"/>
        <a:ext cx="6314097" cy="900190"/>
      </dsp:txXfrm>
    </dsp:sp>
    <dsp:sp modelId="{2A7E1E2E-F3BB-4386-9036-29D5C2186358}">
      <dsp:nvSpPr>
        <dsp:cNvPr id="0" name=""/>
        <dsp:cNvSpPr/>
      </dsp:nvSpPr>
      <dsp:spPr>
        <a:xfrm rot="5400000">
          <a:off x="-230212" y="291223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Bellwether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 rot="-5400000">
        <a:off x="1" y="3219179"/>
        <a:ext cx="1074324" cy="460425"/>
      </dsp:txXfrm>
    </dsp:sp>
    <dsp:sp modelId="{935CD5E4-6279-4FFE-ABEF-A5AD7F42AC34}">
      <dsp:nvSpPr>
        <dsp:cNvPr id="0" name=""/>
        <dsp:cNvSpPr/>
      </dsp:nvSpPr>
      <dsp:spPr>
        <a:xfrm rot="5400000">
          <a:off x="3756928" y="-58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Get median </a:t>
          </a:r>
          <a:r>
            <a:rPr lang="en-US" sz="1800" i="1" kern="1200" dirty="0"/>
            <a:t>g-score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 with best median </a:t>
          </a:r>
          <a:r>
            <a:rPr lang="en-US" sz="1800" i="1" kern="1200" dirty="0"/>
            <a:t>g-score</a:t>
          </a:r>
          <a:r>
            <a:rPr lang="en-US" sz="1800" kern="1200" dirty="0"/>
            <a:t> is declared as </a:t>
          </a:r>
          <a:r>
            <a:rPr lang="en-US" sz="1800" b="0" i="1" kern="1200" dirty="0"/>
            <a:t>“Bellwether”</a:t>
          </a:r>
        </a:p>
      </dsp:txBody>
      <dsp:txXfrm rot="-5400000">
        <a:off x="1074324" y="2730716"/>
        <a:ext cx="6314097" cy="90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143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8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5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7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1801cb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1801cb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1801cb4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1801cb4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8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801cb4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801cb4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623C508-0628-45AE-A769-6507AEE940B6}" type="datetime1">
              <a:rPr lang="en-US" smtClean="0"/>
              <a:t>3/20/2019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20E7DF1-5434-4D59-8F92-96DB76BF4828}" type="datetime1">
              <a:rPr lang="en-US" smtClean="0"/>
              <a:t>3/20/2019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5862E7F-2CB9-48F9-9722-896101BA3E1F}" type="datetime1">
              <a:rPr lang="en-US" smtClean="0"/>
              <a:t>3/20/2019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37A9A92-DDB6-4318-8DBE-0715E5ABF37D}" type="datetime1">
              <a:rPr lang="en-US" smtClean="0"/>
              <a:t>3/20/2019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480"/>
              </a:spcBef>
            </a:pPr>
            <a:r>
              <a:rPr lang="en-US" dirty="0"/>
              <a:t>Using Hoeffding Bounds and Project Elimination for faster Bellwether prediction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446336" y="5000057"/>
            <a:ext cx="3011864" cy="673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/>
              <a:t>Akshay Nalwaya (200159155)</a:t>
            </a:r>
            <a:endParaRPr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2AD2C9-4A3D-4A2F-B640-3816F3BB337B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Google Shape;41;p7">
            <a:extLst>
              <a:ext uri="{FF2B5EF4-FFF2-40B4-BE49-F238E27FC236}">
                <a16:creationId xmlns:a16="http://schemas.microsoft.com/office/drawing/2014/main" id="{66466A54-39EF-4413-B747-68CD3C8B02A6}"/>
              </a:ext>
            </a:extLst>
          </p:cNvPr>
          <p:cNvSpPr txBox="1">
            <a:spLocks/>
          </p:cNvSpPr>
          <p:nvPr/>
        </p:nvSpPr>
        <p:spPr>
          <a:xfrm>
            <a:off x="685800" y="4923371"/>
            <a:ext cx="2396765" cy="82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1800" dirty="0"/>
              <a:t>Advisor:</a:t>
            </a:r>
          </a:p>
          <a:p>
            <a:pPr algn="l"/>
            <a:r>
              <a:rPr lang="en-US" sz="1800" dirty="0"/>
              <a:t>Dr. Timothy Menzies</a:t>
            </a:r>
          </a:p>
        </p:txBody>
      </p:sp>
    </p:spTree>
    <p:extLst>
      <p:ext uri="{BB962C8B-B14F-4D97-AF65-F5344CB8AC3E}">
        <p14:creationId xmlns:p14="http://schemas.microsoft.com/office/powerpoint/2010/main" val="843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9"/>
            <a:ext cx="8229600" cy="3939081"/>
          </a:xfrm>
        </p:spPr>
        <p:txBody>
          <a:bodyPr/>
          <a:lstStyle/>
          <a:p>
            <a:r>
              <a:rPr lang="en-US" dirty="0"/>
              <a:t>Core idea behind this approach is to eliminate projects having significantly poor performance from the pool of candidate projects</a:t>
            </a:r>
          </a:p>
          <a:p>
            <a:r>
              <a:rPr lang="en-US" dirty="0"/>
              <a:t>This will reduce the number of projects required to be analyzed for making bellwether identification</a:t>
            </a:r>
          </a:p>
          <a:p>
            <a:r>
              <a:rPr lang="en-US" dirty="0"/>
              <a:t>Conditions for elimination:</a:t>
            </a:r>
          </a:p>
          <a:p>
            <a:pPr lvl="1"/>
            <a:r>
              <a:rPr lang="en-US" dirty="0"/>
              <a:t>Project is testing on </a:t>
            </a:r>
            <a:r>
              <a:rPr lang="en-US" dirty="0" err="1"/>
              <a:t>atleast</a:t>
            </a:r>
            <a:r>
              <a:rPr lang="en-US" dirty="0"/>
              <a:t> 1/3</a:t>
            </a:r>
            <a:r>
              <a:rPr lang="en-US" baseline="30000" dirty="0"/>
              <a:t>rd</a:t>
            </a:r>
            <a:r>
              <a:rPr lang="en-US" dirty="0"/>
              <a:t> of the projects</a:t>
            </a:r>
          </a:p>
          <a:p>
            <a:pPr lvl="1"/>
            <a:r>
              <a:rPr lang="en-US" dirty="0"/>
              <a:t>G-score value is less than the threshold value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576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7"/>
            <a:ext cx="8229600" cy="3844813"/>
          </a:xfrm>
        </p:spPr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700" b="1" dirty="0">
                <a:latin typeface="+mn-lt"/>
                <a:cs typeface="Courier New" panose="02070309020205020404" pitchFamily="49" charset="0"/>
              </a:rPr>
              <a:t>Algorithm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900" b="1" dirty="0">
              <a:latin typeface="+mn-lt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project do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train random forest classifier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threshold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all other projects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make predictions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compute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g-score &lt; threshold and #projects tested &gt;= 3: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g-score = 0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append results,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5BE9BF-7AAB-43D3-B970-1F2EDB3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</p:spTree>
    <p:extLst>
      <p:ext uri="{BB962C8B-B14F-4D97-AF65-F5344CB8AC3E}">
        <p14:creationId xmlns:p14="http://schemas.microsoft.com/office/powerpoint/2010/main" val="69487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Exploring Feature Selection algorithms to filter unimportant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28421"/>
            <a:ext cx="8229600" cy="3797679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In this work, we have explored the following feature selection algorithms: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Forward feature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Backward feature elimination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 Gain as a feature selector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Correlation as a feature selector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93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Forward 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DA67E30-C032-47A3-8418-1A68C64E4508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7992EC1-D71A-4F7B-A15F-CA69953ED870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719B2A78-AD80-4ED7-841F-3B6C4667AFE1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E143F-E845-4FB4-95F4-121E9C63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5A05AEF-FC23-4033-BF68-179D4CB9FC7A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4629E9-4F6F-4881-A4DA-2B4EF34C0AC9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20974BF-93AB-4A6E-B62F-99F60176E47B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60CA22-70E5-41AA-9D8A-BEA6BFD18320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A24EA-4490-4A56-B3DC-BF369838810A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77109-9888-4F3A-9182-A30F844A9255}"/>
              </a:ext>
            </a:extLst>
          </p:cNvPr>
          <p:cNvSpPr txBox="1"/>
          <p:nvPr/>
        </p:nvSpPr>
        <p:spPr>
          <a:xfrm>
            <a:off x="1547660" y="3900771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Add one feature to the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F4E9C-50FE-4C5B-AA85-E236798F9781}"/>
              </a:ext>
            </a:extLst>
          </p:cNvPr>
          <p:cNvSpPr txBox="1"/>
          <p:nvPr/>
        </p:nvSpPr>
        <p:spPr>
          <a:xfrm>
            <a:off x="518204" y="2316540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one feature</a:t>
            </a:r>
          </a:p>
        </p:txBody>
      </p:sp>
    </p:spTree>
    <p:extLst>
      <p:ext uri="{BB962C8B-B14F-4D97-AF65-F5344CB8AC3E}">
        <p14:creationId xmlns:p14="http://schemas.microsoft.com/office/powerpoint/2010/main" val="331810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Backward Feature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FB98F92-994D-4502-BACE-661AD84D7227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C867683-16D7-49EC-9550-73A17FB0EA2B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65E618FD-A402-4601-9FA3-3E3FAB66ABDF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BEE0C-4620-4AC1-9B8E-E017DE89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71B9E5-50D7-4CCE-B2DD-BDFC8EB8DBDD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1F7A40-DAD0-4C72-BB90-EAD96F9A16E5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6E0061D-BC77-47DC-9079-7C4540DF17F8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62786-A3A6-4834-9E88-FD8F7A89C62D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958CB-37F2-4C0D-996E-B1DF1B576BA4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3BEDC-8A56-475B-B461-8F851A12DEC7}"/>
              </a:ext>
            </a:extLst>
          </p:cNvPr>
          <p:cNvSpPr txBox="1"/>
          <p:nvPr/>
        </p:nvSpPr>
        <p:spPr>
          <a:xfrm>
            <a:off x="1675485" y="3887019"/>
            <a:ext cx="120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Eliminate one feature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5B55-5101-408C-8B6F-EC6D2859521E}"/>
              </a:ext>
            </a:extLst>
          </p:cNvPr>
          <p:cNvSpPr txBox="1"/>
          <p:nvPr/>
        </p:nvSpPr>
        <p:spPr>
          <a:xfrm>
            <a:off x="566438" y="2325603"/>
            <a:ext cx="129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all features</a:t>
            </a:r>
          </a:p>
        </p:txBody>
      </p:sp>
    </p:spTree>
    <p:extLst>
      <p:ext uri="{BB962C8B-B14F-4D97-AF65-F5344CB8AC3E}">
        <p14:creationId xmlns:p14="http://schemas.microsoft.com/office/powerpoint/2010/main" val="325349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Gain as a feature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5"/>
            <a:ext cx="8229600" cy="3769399"/>
          </a:xfrm>
        </p:spPr>
        <p:txBody>
          <a:bodyPr/>
          <a:lstStyle/>
          <a:p>
            <a:r>
              <a:rPr lang="en-US" dirty="0"/>
              <a:t>Entropy-based feature evaluation method</a:t>
            </a:r>
          </a:p>
          <a:p>
            <a:r>
              <a:rPr lang="en-US" i="1" dirty="0"/>
              <a:t>Information Gain:</a:t>
            </a:r>
            <a:r>
              <a:rPr lang="en-US" dirty="0"/>
              <a:t> Amount of information provided by a feature for the items to be predicted</a:t>
            </a:r>
          </a:p>
          <a:p>
            <a:r>
              <a:rPr lang="en-US" dirty="0"/>
              <a:t>Information gain for each attribute is calculated and attributes with higher values of information gain are chosen</a:t>
            </a:r>
          </a:p>
          <a:p>
            <a:r>
              <a:rPr lang="en-US" dirty="0"/>
              <a:t>Attributes with lower information gain are eliminated since they do not provide significant information about the class label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72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Correlation-based Feature Selection (CFS)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24723"/>
            <a:ext cx="8229600" cy="3769399"/>
          </a:xfrm>
        </p:spPr>
        <p:txBody>
          <a:bodyPr/>
          <a:lstStyle/>
          <a:p>
            <a:r>
              <a:rPr lang="en-US" dirty="0"/>
              <a:t>Evaluates subsets of attributes rather than individual attributes</a:t>
            </a:r>
          </a:p>
          <a:p>
            <a:r>
              <a:rPr lang="en-US" dirty="0"/>
              <a:t>Considers the usefulness of individual attributes for predicting class label and also the inter-correlation between attributes</a:t>
            </a:r>
          </a:p>
          <a:p>
            <a:r>
              <a:rPr lang="en-US" i="1" dirty="0"/>
              <a:t>Ideal subset:</a:t>
            </a:r>
            <a:r>
              <a:rPr lang="en-US" dirty="0"/>
              <a:t> High correlation with class while low inter-correlation with each other </a:t>
            </a:r>
          </a:p>
          <a:p>
            <a:r>
              <a:rPr lang="en-US" dirty="0"/>
              <a:t>Computes correlation between attributes and applies heuristic search strategy for finding ideal subset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38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9B77-2866-4FDE-AB8A-90D90159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 of these feature selection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7822-23A8-4F26-B76B-C778C12248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5393-79F2-4A35-B19A-3F3913827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FFEC08-BC9F-430A-983C-1A45C629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10030"/>
              </p:ext>
            </p:extLst>
          </p:nvPr>
        </p:nvGraphicFramePr>
        <p:xfrm>
          <a:off x="1524000" y="2452488"/>
          <a:ext cx="6096000" cy="2667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8377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6296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019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Selection Approach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g-Score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(in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3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 Feature Selection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Backward Feature Elimination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8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Information Gain</a:t>
                      </a:r>
                      <a:endParaRPr lang="en-US" b="0" dirty="0"/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0.58</a:t>
                      </a: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1.34</a:t>
                      </a: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CFS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7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907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2A7707-5B90-436D-BABC-626796045E5C}"/>
              </a:ext>
            </a:extLst>
          </p:cNvPr>
          <p:cNvSpPr txBox="1"/>
          <p:nvPr/>
        </p:nvSpPr>
        <p:spPr>
          <a:xfrm>
            <a:off x="1524000" y="5172821"/>
            <a:ext cx="395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These results are for the Bellwether project (poi)</a:t>
            </a:r>
          </a:p>
        </p:txBody>
      </p:sp>
    </p:spTree>
    <p:extLst>
      <p:ext uri="{BB962C8B-B14F-4D97-AF65-F5344CB8AC3E}">
        <p14:creationId xmlns:p14="http://schemas.microsoft.com/office/powerpoint/2010/main" val="77166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E4F4-2533-4859-8594-AAE5B46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takeaways from the feature selection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8CED-FCFD-4E72-9F90-A968C71D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9"/>
            <a:ext cx="8229600" cy="3967362"/>
          </a:xfrm>
        </p:spPr>
        <p:txBody>
          <a:bodyPr/>
          <a:lstStyle/>
          <a:p>
            <a:r>
              <a:rPr lang="en-US" sz="2200" dirty="0"/>
              <a:t>None of the approaches provide a significant improvement of g-score than conventional Random Forest Classifier</a:t>
            </a:r>
          </a:p>
          <a:p>
            <a:r>
              <a:rPr lang="en-US" sz="2200" dirty="0"/>
              <a:t>Forward selection and Backward elimination methods operate in a sequential manner and hence do not cover all subsets</a:t>
            </a:r>
          </a:p>
          <a:p>
            <a:r>
              <a:rPr lang="en-US" sz="2200" dirty="0"/>
              <a:t>Information gain takes each attribute but does not account of relationship between attributes</a:t>
            </a:r>
          </a:p>
          <a:p>
            <a:r>
              <a:rPr lang="en-US" sz="2200" dirty="0"/>
              <a:t>CFS answers the shortcomings of other approaches but takes a lot of time to run without any proportional improvement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CEF7-DBC0-4243-BD24-28756A72EA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3179-05DD-4F79-8FC2-E19C6CBF2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22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Comparing results from Hoeffding bounds and Project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174BF1-50B4-4E0B-A42C-D33901BD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18048"/>
              </p:ext>
            </p:extLst>
          </p:nvPr>
        </p:nvGraphicFramePr>
        <p:xfrm>
          <a:off x="685799" y="2096404"/>
          <a:ext cx="7772402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5317">
                  <a:extLst>
                    <a:ext uri="{9D8B030D-6E8A-4147-A177-3AD203B41FA5}">
                      <a16:colId xmlns:a16="http://schemas.microsoft.com/office/drawing/2014/main" val="787094495"/>
                    </a:ext>
                  </a:extLst>
                </a:gridCol>
                <a:gridCol w="1843197">
                  <a:extLst>
                    <a:ext uri="{9D8B030D-6E8A-4147-A177-3AD203B41FA5}">
                      <a16:colId xmlns:a16="http://schemas.microsoft.com/office/drawing/2014/main" val="1835697686"/>
                    </a:ext>
                  </a:extLst>
                </a:gridCol>
                <a:gridCol w="2109325">
                  <a:extLst>
                    <a:ext uri="{9D8B030D-6E8A-4147-A177-3AD203B41FA5}">
                      <a16:colId xmlns:a16="http://schemas.microsoft.com/office/drawing/2014/main" val="3936742730"/>
                    </a:ext>
                  </a:extLst>
                </a:gridCol>
                <a:gridCol w="2454563">
                  <a:extLst>
                    <a:ext uri="{9D8B030D-6E8A-4147-A177-3AD203B41FA5}">
                      <a16:colId xmlns:a16="http://schemas.microsoft.com/office/drawing/2014/main" val="1533450965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Modified 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17463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34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20915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8691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2686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95299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33504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60319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99094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07960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306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84960A-C4E4-4D12-AE50-1D285D75A88F}"/>
              </a:ext>
            </a:extLst>
          </p:cNvPr>
          <p:cNvSpPr txBox="1"/>
          <p:nvPr/>
        </p:nvSpPr>
        <p:spPr>
          <a:xfrm>
            <a:off x="589178" y="5480833"/>
            <a:ext cx="8001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is the bellwether dataset for the baseline method as well as after the implementation of Hoeffding bounds.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of around ~8.5% for each dataset gives similar results, </a:t>
            </a:r>
            <a:r>
              <a:rPr lang="en-US" b="1" dirty="0"/>
              <a:t>reducing the time and data required for training effectively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63A7-2CDE-4DAD-9E41-F2EF60E6C6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002-F841-4666-A0CE-694CB036C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B1913-692A-4F12-B58E-61B9474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1" y="2272942"/>
            <a:ext cx="7038975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1AA37-CC97-4CDD-9AB7-6E19C5FB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26" y="1037126"/>
            <a:ext cx="2758440" cy="2068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87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1D3E-18A1-4FD3-B733-4F9CC164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B213-53B0-4BBF-A750-3C49C44285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EE0B-8C30-4A35-B910-5D496687B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258767-171C-42A8-A5ED-1A743DB1A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00482"/>
              </p:ext>
            </p:extLst>
          </p:nvPr>
        </p:nvGraphicFramePr>
        <p:xfrm>
          <a:off x="457200" y="2534163"/>
          <a:ext cx="5706488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2282">
                  <a:extLst>
                    <a:ext uri="{9D8B030D-6E8A-4147-A177-3AD203B41FA5}">
                      <a16:colId xmlns:a16="http://schemas.microsoft.com/office/drawing/2014/main" val="2591757901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2409171669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3563995321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94028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861999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080140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2080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10335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68242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76567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07606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49120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01629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3867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580AD-1B6A-48DE-9FC2-D5050820F744}"/>
              </a:ext>
            </a:extLst>
          </p:cNvPr>
          <p:cNvSpPr txBox="1"/>
          <p:nvPr/>
        </p:nvSpPr>
        <p:spPr>
          <a:xfrm>
            <a:off x="6287678" y="3038997"/>
            <a:ext cx="2507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remains the bellwether project for this approach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which are pruned are assigned value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G-score values are very close to those obtained by the baseline approach</a:t>
            </a:r>
          </a:p>
        </p:txBody>
      </p:sp>
    </p:spTree>
    <p:extLst>
      <p:ext uri="{BB962C8B-B14F-4D97-AF65-F5344CB8AC3E}">
        <p14:creationId xmlns:p14="http://schemas.microsoft.com/office/powerpoint/2010/main" val="290267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Average runtime for all the approaches for Bellwether identification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8F501-779E-46AF-A698-C69FA26AEE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8369"/>
            <a:ext cx="5368565" cy="3314577"/>
          </a:xfrm>
          <a:prstGeom prst="rect">
            <a:avLst/>
          </a:prstGeom>
          <a:noFill/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1145C-FC9C-4192-A010-0A93DADD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06371"/>
              </p:ext>
            </p:extLst>
          </p:nvPr>
        </p:nvGraphicFramePr>
        <p:xfrm>
          <a:off x="5977411" y="3023085"/>
          <a:ext cx="2860917" cy="2245144"/>
        </p:xfrm>
        <a:graphic>
          <a:graphicData uri="http://schemas.openxmlformats.org/drawingml/2006/table">
            <a:tbl>
              <a:tblPr firstRow="1" firstCol="1" bandRow="1">
                <a:effectLst/>
                <a:tableStyleId>{69C7853C-536D-4A76-A0AE-DD22124D55A5}</a:tableStyleId>
              </a:tblPr>
              <a:tblGrid>
                <a:gridCol w="1639447">
                  <a:extLst>
                    <a:ext uri="{9D8B030D-6E8A-4147-A177-3AD203B41FA5}">
                      <a16:colId xmlns:a16="http://schemas.microsoft.com/office/drawing/2014/main" val="2556250432"/>
                    </a:ext>
                  </a:extLst>
                </a:gridCol>
                <a:gridCol w="1221470">
                  <a:extLst>
                    <a:ext uri="{9D8B030D-6E8A-4147-A177-3AD203B41FA5}">
                      <a16:colId xmlns:a16="http://schemas.microsoft.com/office/drawing/2014/main" val="1861800277"/>
                    </a:ext>
                  </a:extLst>
                </a:gridCol>
              </a:tblGrid>
              <a:tr h="5511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Runtime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(in sec)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900953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Baseline Approach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199.32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188619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721926"/>
                  </a:ext>
                </a:extLst>
              </a:tr>
              <a:tr h="7047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Modified 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820502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0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47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2778079"/>
            <a:ext cx="8229600" cy="1933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/>
              <a:t>Exploring alternative sampling techniques</a:t>
            </a:r>
          </a:p>
          <a:p>
            <a:pPr marL="342900" indent="-342900"/>
            <a:r>
              <a:rPr lang="en-US" sz="1800" dirty="0"/>
              <a:t>Extending this work to different target domains like code smells, issue lifetime estimation and effort estimation</a:t>
            </a:r>
          </a:p>
          <a:p>
            <a:pPr marL="342900" indent="-342900"/>
            <a:r>
              <a:rPr lang="en-US" sz="1800" dirty="0"/>
              <a:t>Racing between project elimination and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4610EB-4981-4A31-A7CC-829292008D21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10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/ </a:t>
            </a:r>
            <a:r>
              <a:rPr lang="en-US" dirty="0"/>
              <a:t>Open issues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D49B5D-BE1E-47CE-B5AE-785366E65429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07720" y="2197378"/>
            <a:ext cx="7528560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Why</a:t>
            </a:r>
            <a:r>
              <a:rPr lang="en-US" sz="2000" dirty="0"/>
              <a:t>: Identifying the Bellwether project among a group of projects would make the task of defect prediction easier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What</a:t>
            </a:r>
            <a:r>
              <a:rPr lang="en-US" sz="2000" dirty="0"/>
              <a:t>: Making the identification of this Bellwether project faster than the current </a:t>
            </a:r>
            <a:r>
              <a:rPr lang="en-US" sz="2000" i="1" dirty="0"/>
              <a:t>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approach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How</a:t>
            </a:r>
            <a:r>
              <a:rPr lang="en-US" sz="2000" dirty="0"/>
              <a:t>: Using Hoeffding bounds and project elimination to reduce the dataset required for Bellwether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34064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EA0-C781-4647-8E7E-612FA90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Bellwethers?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3DC9-8C50-405C-98BE-BDA8A815A6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290B-0B60-4870-9805-63863007F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36000" y="2577332"/>
            <a:ext cx="72664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built using Bellwether project can serve as a representative model among the projects in the same domain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Bellwether project can serve as a baseline model for constructing different transfer learners in various domains of software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 of exploring all the available data, we find one dataset that offers stable results for longer period of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05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Approach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E9670E-A17D-4EB2-B1D8-C5D9C8AF0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092224"/>
              </p:ext>
            </p:extLst>
          </p:nvPr>
        </p:nvGraphicFramePr>
        <p:xfrm>
          <a:off x="914400" y="1968425"/>
          <a:ext cx="7437120" cy="421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C437B3-456E-4237-8930-C5960A85FE45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61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24B0FEA-BD38-4820-AC81-F91EAB21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45" y="3028153"/>
            <a:ext cx="1288238" cy="12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DF1F4D-A031-4D6B-B092-DB8407F84C19}"/>
              </a:ext>
            </a:extLst>
          </p:cNvPr>
          <p:cNvSpPr/>
          <p:nvPr/>
        </p:nvSpPr>
        <p:spPr>
          <a:xfrm>
            <a:off x="3227710" y="4919384"/>
            <a:ext cx="4156295" cy="1048773"/>
          </a:xfrm>
          <a:prstGeom prst="roundRect">
            <a:avLst/>
          </a:prstGeom>
          <a:noFill/>
          <a:ln>
            <a:solidFill>
              <a:srgbClr val="0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approach reduces the amount of data used for training classifier</a:t>
            </a:r>
            <a:endParaRPr dirty="0"/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2356606"/>
            <a:ext cx="1586992" cy="1294837"/>
          </a:xfrm>
          <a:prstGeom prst="flowChartMultidocumen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17A1A-477B-4537-B13B-B42411C2C702}"/>
              </a:ext>
            </a:extLst>
          </p:cNvPr>
          <p:cNvSpPr txBox="1"/>
          <p:nvPr/>
        </p:nvSpPr>
        <p:spPr>
          <a:xfrm>
            <a:off x="3871902" y="4079016"/>
            <a:ext cx="21889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</a:lstStyle>
          <a:p>
            <a:r>
              <a:rPr lang="en-US" b="0" dirty="0"/>
              <a:t>Training Classifier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6AB26F8-94A9-4E4C-8C09-1F6AE6B3A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19838" r="10617" b="19428"/>
          <a:stretch/>
        </p:blipFill>
        <p:spPr bwMode="auto">
          <a:xfrm>
            <a:off x="6782425" y="2970244"/>
            <a:ext cx="163350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06CC3-72A3-4B22-BDB0-C6792BA76ECD}"/>
              </a:ext>
            </a:extLst>
          </p:cNvPr>
          <p:cNvSpPr txBox="1"/>
          <p:nvPr/>
        </p:nvSpPr>
        <p:spPr>
          <a:xfrm>
            <a:off x="6511557" y="4145839"/>
            <a:ext cx="21752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Model Evaluation and Metric Calculation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958BDE-3B0C-4527-A6FF-307E1F08A89B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4510740"/>
            <a:ext cx="1586992" cy="1294837"/>
          </a:xfrm>
          <a:prstGeom prst="flowChartMultidocument">
            <a:avLst/>
          </a:prstGeom>
          <a:solidFill>
            <a:srgbClr val="00808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X%</a:t>
            </a:r>
            <a:r>
              <a:rPr lang="en-US" dirty="0"/>
              <a:t> of TRAINING DATASET</a:t>
            </a:r>
          </a:p>
        </p:txBody>
      </p:sp>
      <p:cxnSp>
        <p:nvCxnSpPr>
          <p:cNvPr id="14" name="Straight Arrow Connector 13"/>
          <p:cNvCxnSpPr>
            <a:stCxn id="2" idx="3"/>
            <a:endCxn id="1026" idx="1"/>
          </p:cNvCxnSpPr>
          <p:nvPr/>
        </p:nvCxnSpPr>
        <p:spPr>
          <a:xfrm>
            <a:off x="2936419" y="3004025"/>
            <a:ext cx="1385826" cy="6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1028" idx="1"/>
          </p:cNvCxnSpPr>
          <p:nvPr/>
        </p:nvCxnSpPr>
        <p:spPr>
          <a:xfrm flipV="1">
            <a:off x="5610483" y="3656044"/>
            <a:ext cx="11719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026" idx="1"/>
          </p:cNvCxnSpPr>
          <p:nvPr/>
        </p:nvCxnSpPr>
        <p:spPr>
          <a:xfrm flipV="1">
            <a:off x="2936419" y="3656045"/>
            <a:ext cx="1385826" cy="1502114"/>
          </a:xfrm>
          <a:prstGeom prst="straightConnector1">
            <a:avLst/>
          </a:prstGeom>
          <a:ln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221" y="4986890"/>
            <a:ext cx="416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the model building time, hence reduced space and time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identification of Bellwether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6155" y="2742414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Approach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6155" y="4896548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Approach</a:t>
            </a:r>
          </a:p>
        </p:txBody>
      </p:sp>
    </p:spTree>
    <p:extLst>
      <p:ext uri="{BB962C8B-B14F-4D97-AF65-F5344CB8AC3E}">
        <p14:creationId xmlns:p14="http://schemas.microsoft.com/office/powerpoint/2010/main" val="383762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2152617"/>
            <a:ext cx="7827264" cy="3626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u="sng" dirty="0"/>
              <a:t>RQ1</a:t>
            </a:r>
            <a:r>
              <a:rPr lang="en" b="1" dirty="0"/>
              <a:t> :</a:t>
            </a:r>
            <a:r>
              <a:rPr lang="en" dirty="0"/>
              <a:t> Can we predict which dataset will be the 	bellwether?</a:t>
            </a:r>
          </a:p>
          <a:p>
            <a:pPr marL="0" lvl="0" indent="0">
              <a:buSzPts val="1100"/>
              <a:buNone/>
            </a:pPr>
            <a:r>
              <a:rPr lang="en-US" b="1" u="sng" dirty="0"/>
              <a:t>RQ2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Can we reduce the time to find bellwether by 	reducing the size of data?</a:t>
            </a:r>
          </a:p>
          <a:p>
            <a:pPr marL="0" lvl="0" indent="0">
              <a:buSzPts val="1100"/>
              <a:buNone/>
            </a:pPr>
            <a:r>
              <a:rPr lang="en-US" b="1" u="sng" dirty="0"/>
              <a:t>RQ3</a:t>
            </a:r>
            <a:r>
              <a:rPr lang="en-US" b="1" dirty="0"/>
              <a:t> :</a:t>
            </a:r>
            <a:r>
              <a:rPr lang="en-US" dirty="0"/>
              <a:t> Does Hoeffding sampling give better         </a:t>
            </a:r>
          </a:p>
          <a:p>
            <a:pPr marL="0" lvl="0" indent="0">
              <a:buSzPts val="1100"/>
              <a:buNone/>
            </a:pPr>
            <a:r>
              <a:rPr lang="en-US" dirty="0"/>
              <a:t>          performance that project elimination?</a:t>
            </a:r>
          </a:p>
          <a:p>
            <a:pPr marL="0" lvl="0" indent="0">
              <a:buSzPts val="1100"/>
              <a:buNone/>
            </a:pPr>
            <a:r>
              <a:rPr lang="en-US" b="1" u="sng" dirty="0"/>
              <a:t>RQ4</a:t>
            </a:r>
            <a:r>
              <a:rPr lang="en-US" b="1" dirty="0"/>
              <a:t> :</a:t>
            </a:r>
            <a:r>
              <a:rPr lang="en-US" dirty="0"/>
              <a:t> Does feature selection improve the time for </a:t>
            </a:r>
          </a:p>
          <a:p>
            <a:pPr marL="0" lvl="0" indent="0">
              <a:buSzPts val="1100"/>
              <a:buNone/>
            </a:pPr>
            <a:r>
              <a:rPr lang="en-US" dirty="0"/>
              <a:t>          bellwether identification?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9BF45B-30F0-49A9-B5F5-E1A3D371270C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6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3D52-B500-470F-BE38-0C879C79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Iteratively keep on adding data points from the data till a sufficient number of points have been picked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Finding how close is estimated error from true error</a:t>
                </a: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&lt;2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estimate the number of samples required using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  <a:blipFill>
                <a:blip r:embed="rId2"/>
                <a:stretch>
                  <a:fillRect l="-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8AAB-2B15-445E-81E3-45C4D79552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E340-AF5F-4684-A61D-3E596FD41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983C-EFD7-473F-B0E6-9293AF3F21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4072-B690-40D0-AA82-97B0C7B33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FA21B8-1F3A-4473-9451-2A160C43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C3BC0-9971-43B8-8B38-AB51E2C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71" y="1865466"/>
            <a:ext cx="6702458" cy="400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18FBE-85CA-46FE-BB91-1B9A26107957}"/>
              </a:ext>
            </a:extLst>
          </p:cNvPr>
          <p:cNvSpPr txBox="1"/>
          <p:nvPr/>
        </p:nvSpPr>
        <p:spPr>
          <a:xfrm>
            <a:off x="1010632" y="5872899"/>
            <a:ext cx="712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upper bound of learning box #2 eliminates the learning boxes #1 and #5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269974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1053</Words>
  <Application>Microsoft Office PowerPoint</Application>
  <PresentationFormat>On-screen Show (4:3)</PresentationFormat>
  <Paragraphs>270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Times New Roman</vt:lpstr>
      <vt:lpstr>Wingdings</vt:lpstr>
      <vt:lpstr>ncstate-ppt-template-horizontal-left-logo</vt:lpstr>
      <vt:lpstr>Using Hoeffding Bounds and Project Elimination for faster Bellwether prediction</vt:lpstr>
      <vt:lpstr>PowerPoint Presentation</vt:lpstr>
      <vt:lpstr>Motivation</vt:lpstr>
      <vt:lpstr>Why Bellwethers?</vt:lpstr>
      <vt:lpstr>Existing Approach</vt:lpstr>
      <vt:lpstr>New approach reduces the amount of data used for training classifier</vt:lpstr>
      <vt:lpstr>Research Questions</vt:lpstr>
      <vt:lpstr>Sampling using Hoeffding Bounds</vt:lpstr>
      <vt:lpstr>Sampling using Hoeffding Bounds</vt:lpstr>
      <vt:lpstr>Project Elimination to reduce the candidate projects</vt:lpstr>
      <vt:lpstr>Project Elimination to reduce the candidate projects</vt:lpstr>
      <vt:lpstr>Exploring Feature Selection algorithms to filter unimportant attributes</vt:lpstr>
      <vt:lpstr>Forward Feature Selection</vt:lpstr>
      <vt:lpstr>Backward Feature Elimination</vt:lpstr>
      <vt:lpstr>Information Gain as a feature selector</vt:lpstr>
      <vt:lpstr>Correlation-based Feature Selection (CFS)</vt:lpstr>
      <vt:lpstr>Comparison of these feature selection algorithms</vt:lpstr>
      <vt:lpstr>Key takeaways from the feature selection approaches</vt:lpstr>
      <vt:lpstr>Comparing results from Hoeffding bounds and Project Elimination</vt:lpstr>
      <vt:lpstr>Project elimination performance</vt:lpstr>
      <vt:lpstr>Average runtime for all the approaches for Bellwether identification</vt:lpstr>
      <vt:lpstr>Future Work / 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Software Science</dc:title>
  <dc:creator>sharm</dc:creator>
  <cp:lastModifiedBy>Akshay Nalwaya</cp:lastModifiedBy>
  <cp:revision>147</cp:revision>
  <dcterms:modified xsi:type="dcterms:W3CDTF">2019-03-20T19:45:44Z</dcterms:modified>
</cp:coreProperties>
</file>