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9" r:id="rId2"/>
    <p:sldId id="288" r:id="rId3"/>
    <p:sldId id="287" r:id="rId4"/>
    <p:sldId id="280" r:id="rId5"/>
    <p:sldId id="289" r:id="rId6"/>
    <p:sldId id="281" r:id="rId7"/>
    <p:sldId id="284" r:id="rId8"/>
    <p:sldId id="283" r:id="rId9"/>
    <p:sldId id="282" r:id="rId10"/>
    <p:sldId id="285" r:id="rId11"/>
    <p:sldId id="286" r:id="rId12"/>
  </p:sldIdLst>
  <p:sldSz cx="9144000" cy="6858000" type="letter"/>
  <p:notesSz cx="6934200" cy="9232900"/>
  <p:defaultTextStyle>
    <a:defPPr>
      <a:defRPr lang="en-US"/>
    </a:defPPr>
    <a:lvl1pPr algn="l" rtl="0" fontAlgn="base">
      <a:spcBef>
        <a:spcPct val="0"/>
      </a:spcBef>
      <a:spcAft>
        <a:spcPct val="0"/>
      </a:spcAft>
      <a:defRPr sz="2400" b="1" kern="1200">
        <a:solidFill>
          <a:srgbClr val="CC0000"/>
        </a:solidFill>
        <a:latin typeface="Arial" charset="0"/>
        <a:ea typeface="+mn-ea"/>
        <a:cs typeface="+mn-cs"/>
      </a:defRPr>
    </a:lvl1pPr>
    <a:lvl2pPr marL="457200" algn="l" rtl="0" fontAlgn="base">
      <a:spcBef>
        <a:spcPct val="0"/>
      </a:spcBef>
      <a:spcAft>
        <a:spcPct val="0"/>
      </a:spcAft>
      <a:defRPr sz="2400" b="1" kern="1200">
        <a:solidFill>
          <a:srgbClr val="CC0000"/>
        </a:solidFill>
        <a:latin typeface="Arial" charset="0"/>
        <a:ea typeface="+mn-ea"/>
        <a:cs typeface="+mn-cs"/>
      </a:defRPr>
    </a:lvl2pPr>
    <a:lvl3pPr marL="914400" algn="l" rtl="0" fontAlgn="base">
      <a:spcBef>
        <a:spcPct val="0"/>
      </a:spcBef>
      <a:spcAft>
        <a:spcPct val="0"/>
      </a:spcAft>
      <a:defRPr sz="2400" b="1" kern="1200">
        <a:solidFill>
          <a:srgbClr val="CC0000"/>
        </a:solidFill>
        <a:latin typeface="Arial" charset="0"/>
        <a:ea typeface="+mn-ea"/>
        <a:cs typeface="+mn-cs"/>
      </a:defRPr>
    </a:lvl3pPr>
    <a:lvl4pPr marL="1371600" algn="l" rtl="0" fontAlgn="base">
      <a:spcBef>
        <a:spcPct val="0"/>
      </a:spcBef>
      <a:spcAft>
        <a:spcPct val="0"/>
      </a:spcAft>
      <a:defRPr sz="2400" b="1" kern="1200">
        <a:solidFill>
          <a:srgbClr val="CC0000"/>
        </a:solidFill>
        <a:latin typeface="Arial" charset="0"/>
        <a:ea typeface="+mn-ea"/>
        <a:cs typeface="+mn-cs"/>
      </a:defRPr>
    </a:lvl4pPr>
    <a:lvl5pPr marL="1828800" algn="l" rtl="0" fontAlgn="base">
      <a:spcBef>
        <a:spcPct val="0"/>
      </a:spcBef>
      <a:spcAft>
        <a:spcPct val="0"/>
      </a:spcAft>
      <a:defRPr sz="2400" b="1" kern="1200">
        <a:solidFill>
          <a:srgbClr val="CC0000"/>
        </a:solidFill>
        <a:latin typeface="Arial" charset="0"/>
        <a:ea typeface="+mn-ea"/>
        <a:cs typeface="+mn-cs"/>
      </a:defRPr>
    </a:lvl5pPr>
    <a:lvl6pPr marL="2286000" algn="l" defTabSz="914400" rtl="0" eaLnBrk="1" latinLnBrk="0" hangingPunct="1">
      <a:defRPr sz="2400" b="1" kern="1200">
        <a:solidFill>
          <a:srgbClr val="CC0000"/>
        </a:solidFill>
        <a:latin typeface="Arial" charset="0"/>
        <a:ea typeface="+mn-ea"/>
        <a:cs typeface="+mn-cs"/>
      </a:defRPr>
    </a:lvl6pPr>
    <a:lvl7pPr marL="2743200" algn="l" defTabSz="914400" rtl="0" eaLnBrk="1" latinLnBrk="0" hangingPunct="1">
      <a:defRPr sz="2400" b="1" kern="1200">
        <a:solidFill>
          <a:srgbClr val="CC0000"/>
        </a:solidFill>
        <a:latin typeface="Arial" charset="0"/>
        <a:ea typeface="+mn-ea"/>
        <a:cs typeface="+mn-cs"/>
      </a:defRPr>
    </a:lvl7pPr>
    <a:lvl8pPr marL="3200400" algn="l" defTabSz="914400" rtl="0" eaLnBrk="1" latinLnBrk="0" hangingPunct="1">
      <a:defRPr sz="2400" b="1" kern="1200">
        <a:solidFill>
          <a:srgbClr val="CC0000"/>
        </a:solidFill>
        <a:latin typeface="Arial" charset="0"/>
        <a:ea typeface="+mn-ea"/>
        <a:cs typeface="+mn-cs"/>
      </a:defRPr>
    </a:lvl8pPr>
    <a:lvl9pPr marL="3657600" algn="l" defTabSz="914400" rtl="0" eaLnBrk="1" latinLnBrk="0" hangingPunct="1">
      <a:defRPr sz="2400" b="1" kern="1200">
        <a:solidFill>
          <a:srgbClr val="CC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CC0000"/>
    <a:srgbClr val="996633"/>
    <a:srgbClr val="82B000"/>
    <a:srgbClr val="00FFFF"/>
    <a:srgbClr val="66FF66"/>
    <a:srgbClr val="DDDDDD"/>
    <a:srgbClr val="B2B2B2"/>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44" autoAdjust="0"/>
    <p:restoredTop sz="93247" autoAdjust="0"/>
  </p:normalViewPr>
  <p:slideViewPr>
    <p:cSldViewPr>
      <p:cViewPr>
        <p:scale>
          <a:sx n="125" d="100"/>
          <a:sy n="125" d="100"/>
        </p:scale>
        <p:origin x="1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t" anchorCtr="0" compatLnSpc="1">
            <a:prstTxWarp prst="textNoShape">
              <a:avLst/>
            </a:prstTxWarp>
          </a:bodyPr>
          <a:lstStyle>
            <a:lvl1pPr defTabSz="923925">
              <a:defRPr sz="1200" b="0" smtClean="0">
                <a:solidFill>
                  <a:schemeClr val="tx1"/>
                </a:solidFill>
              </a:defRPr>
            </a:lvl1pPr>
          </a:lstStyle>
          <a:p>
            <a:pPr>
              <a:defRPr/>
            </a:pPr>
            <a:endParaRPr lang="en-US"/>
          </a:p>
        </p:txBody>
      </p:sp>
      <p:sp>
        <p:nvSpPr>
          <p:cNvPr id="10243" name="Rectangle 3"/>
          <p:cNvSpPr>
            <a:spLocks noGrp="1" noChangeArrowheads="1"/>
          </p:cNvSpPr>
          <p:nvPr>
            <p:ph type="dt" idx="1"/>
          </p:nvPr>
        </p:nvSpPr>
        <p:spPr bwMode="auto">
          <a:xfrm>
            <a:off x="3927475" y="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t" anchorCtr="0" compatLnSpc="1">
            <a:prstTxWarp prst="textNoShape">
              <a:avLst/>
            </a:prstTxWarp>
          </a:bodyPr>
          <a:lstStyle>
            <a:lvl1pPr algn="r" defTabSz="923925">
              <a:defRPr sz="1200" b="0" smtClean="0">
                <a:solidFill>
                  <a:schemeClr val="tx1"/>
                </a:solidFill>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58875" y="692150"/>
            <a:ext cx="4616450" cy="34623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93738" y="4386263"/>
            <a:ext cx="5546725"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76935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b" anchorCtr="0" compatLnSpc="1">
            <a:prstTxWarp prst="textNoShape">
              <a:avLst/>
            </a:prstTxWarp>
          </a:bodyPr>
          <a:lstStyle>
            <a:lvl1pPr defTabSz="923925">
              <a:defRPr sz="1200" b="0" smtClean="0">
                <a:solidFill>
                  <a:schemeClr val="tx1"/>
                </a:solidFill>
              </a:defRPr>
            </a:lvl1pPr>
          </a:lstStyle>
          <a:p>
            <a:pPr>
              <a:defRPr/>
            </a:pPr>
            <a:endParaRPr lang="en-US"/>
          </a:p>
        </p:txBody>
      </p:sp>
      <p:sp>
        <p:nvSpPr>
          <p:cNvPr id="10247" name="Rectangle 7"/>
          <p:cNvSpPr>
            <a:spLocks noGrp="1" noChangeArrowheads="1"/>
          </p:cNvSpPr>
          <p:nvPr>
            <p:ph type="sldNum" sz="quarter" idx="5"/>
          </p:nvPr>
        </p:nvSpPr>
        <p:spPr bwMode="auto">
          <a:xfrm>
            <a:off x="3927475" y="876935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82" tIns="46191" rIns="92382" bIns="46191" numCol="1" anchor="b" anchorCtr="0" compatLnSpc="1">
            <a:prstTxWarp prst="textNoShape">
              <a:avLst/>
            </a:prstTxWarp>
          </a:bodyPr>
          <a:lstStyle>
            <a:lvl1pPr algn="r" defTabSz="923925">
              <a:defRPr sz="1200" b="0" smtClean="0">
                <a:solidFill>
                  <a:schemeClr val="tx1"/>
                </a:solidFill>
              </a:defRPr>
            </a:lvl1pPr>
          </a:lstStyle>
          <a:p>
            <a:pPr>
              <a:defRPr/>
            </a:pPr>
            <a:fld id="{3B54001D-29C0-46D9-9D55-F5682658B624}" type="slidenum">
              <a:rPr lang="en-US"/>
              <a:pPr>
                <a:defRPr/>
              </a:pPr>
              <a:t>‹#›</a:t>
            </a:fld>
            <a:endParaRPr lang="en-US"/>
          </a:p>
        </p:txBody>
      </p:sp>
    </p:spTree>
    <p:extLst>
      <p:ext uri="{BB962C8B-B14F-4D97-AF65-F5344CB8AC3E}">
        <p14:creationId xmlns:p14="http://schemas.microsoft.com/office/powerpoint/2010/main" val="10652615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89201923-D677-4079-913C-3C4013A10007}" type="slidenum">
              <a:rPr lang="en-US" sz="1200" b="0">
                <a:solidFill>
                  <a:schemeClr val="tx1"/>
                </a:solidFill>
              </a:rPr>
              <a:pPr eaLnBrk="1" hangingPunct="1"/>
              <a:t>1</a:t>
            </a:fld>
            <a:endParaRPr lang="en-US" sz="1200" b="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smtClean="0">
                <a:latin typeface="Arial" charset="0"/>
              </a:rPr>
              <a:t>References: </a:t>
            </a:r>
          </a:p>
          <a:p>
            <a:pPr eaLnBrk="1" hangingPunct="1"/>
            <a:r>
              <a:rPr lang="en-US" smtClean="0">
                <a:latin typeface="Arial" charset="0"/>
              </a:rPr>
              <a:t>Neural substrate of Temporal Discount:</a:t>
            </a:r>
          </a:p>
          <a:p>
            <a:pPr eaLnBrk="1" hangingPunct="1"/>
            <a:r>
              <a:rPr lang="en-US" smtClean="0">
                <a:latin typeface="Arial" charset="0"/>
              </a:rPr>
              <a:t>9. Samejima K, Ueda K, Doya K, Kimura M: Representation of action-specific reward values in the striatum. Science 2005, 310:1337-1340.</a:t>
            </a:r>
          </a:p>
          <a:p>
            <a:pPr eaLnBrk="1" hangingPunct="1"/>
            <a:r>
              <a:rPr lang="en-US" smtClean="0">
                <a:latin typeface="Arial" charset="0"/>
              </a:rPr>
              <a:t>10. Tanaka SC, Doya K, Okada G, Ueda K, Okamota Y, Yamawaki S: Prediction of immediate and future rewards differentially recruits cortico-basal ganglia loops. Nat Neurosci 2004, 7:887-893.</a:t>
            </a:r>
          </a:p>
          <a:p>
            <a:pPr eaLnBrk="1" hangingPunct="1"/>
            <a:r>
              <a:rPr lang="en-US" smtClean="0">
                <a:latin typeface="Arial" charset="0"/>
              </a:rPr>
              <a:t>28. Doya K: Metalearning and neuromodulation. Neural Netw 2002, 15:495-506.</a:t>
            </a:r>
          </a:p>
          <a:p>
            <a:pPr eaLnBrk="1" hangingPunct="1"/>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ACC2C355-8251-4C6C-A907-0CEEA32C2622}" type="slidenum">
              <a:rPr lang="en-US" sz="1200" b="0">
                <a:solidFill>
                  <a:schemeClr val="tx1"/>
                </a:solidFill>
              </a:rPr>
              <a:pPr eaLnBrk="1" hangingPunct="1"/>
              <a:t>10</a:t>
            </a:fld>
            <a:endParaRPr lang="en-US" sz="1200" b="0">
              <a:solidFill>
                <a:schemeClr val="tx1"/>
              </a:solidFill>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en-US" smtClean="0">
                <a:latin typeface="Arial" charset="0"/>
              </a:rPr>
              <a:t>References: </a:t>
            </a:r>
          </a:p>
          <a:p>
            <a:pPr eaLnBrk="1" hangingPunct="1"/>
            <a:r>
              <a:rPr lang="en-US" smtClean="0">
                <a:latin typeface="Arial" charset="0"/>
              </a:rPr>
              <a:t>Neural substrate of Temporal Discount:</a:t>
            </a:r>
          </a:p>
          <a:p>
            <a:pPr eaLnBrk="1" hangingPunct="1"/>
            <a:r>
              <a:rPr lang="en-US" smtClean="0">
                <a:latin typeface="Arial" charset="0"/>
              </a:rPr>
              <a:t>9. Samejima K, Ueda K, Doya K, Kimura M: Representation of action-specific reward values in the striatum. Science 2005, 310:1337-1340.</a:t>
            </a:r>
          </a:p>
          <a:p>
            <a:pPr eaLnBrk="1" hangingPunct="1"/>
            <a:r>
              <a:rPr lang="en-US" smtClean="0">
                <a:latin typeface="Arial" charset="0"/>
              </a:rPr>
              <a:t>10. Tanaka SC, Doya K, Okada G, Ueda K, Okamota Y, Yamawaki S: Prediction of immediate and future rewards differentially recruits cortico-basal ganglia loops. Nat Neurosci 2004, 7:887-893.</a:t>
            </a:r>
          </a:p>
          <a:p>
            <a:pPr eaLnBrk="1" hangingPunct="1"/>
            <a:r>
              <a:rPr lang="en-US" smtClean="0">
                <a:latin typeface="Arial" charset="0"/>
              </a:rPr>
              <a:t>28. Doya K: Metalearning and neuromodulation. Neural Netw 2002, 15:495-506.</a:t>
            </a:r>
          </a:p>
          <a:p>
            <a:pPr eaLnBrk="1" hangingPunct="1"/>
            <a:endParaRPr lang="en-US"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ACC2C355-8251-4C6C-A907-0CEEA32C2622}" type="slidenum">
              <a:rPr lang="en-US" sz="1200" b="0">
                <a:solidFill>
                  <a:schemeClr val="tx1"/>
                </a:solidFill>
              </a:rPr>
              <a:pPr eaLnBrk="1" hangingPunct="1"/>
              <a:t>11</a:t>
            </a:fld>
            <a:endParaRPr lang="en-US" sz="1200" b="0">
              <a:solidFill>
                <a:schemeClr val="tx1"/>
              </a:solidFill>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en-US" smtClean="0">
                <a:latin typeface="Arial" charset="0"/>
              </a:rPr>
              <a:t>References: </a:t>
            </a:r>
          </a:p>
          <a:p>
            <a:pPr eaLnBrk="1" hangingPunct="1"/>
            <a:r>
              <a:rPr lang="en-US" smtClean="0">
                <a:latin typeface="Arial" charset="0"/>
              </a:rPr>
              <a:t>Neural substrate of Temporal Discount:</a:t>
            </a:r>
          </a:p>
          <a:p>
            <a:pPr eaLnBrk="1" hangingPunct="1"/>
            <a:r>
              <a:rPr lang="en-US" smtClean="0">
                <a:latin typeface="Arial" charset="0"/>
              </a:rPr>
              <a:t>9. Samejima K, Ueda K, Doya K, Kimura M: Representation of action-specific reward values in the striatum. Science 2005, 310:1337-1340.</a:t>
            </a:r>
          </a:p>
          <a:p>
            <a:pPr eaLnBrk="1" hangingPunct="1"/>
            <a:r>
              <a:rPr lang="en-US" smtClean="0">
                <a:latin typeface="Arial" charset="0"/>
              </a:rPr>
              <a:t>10. Tanaka SC, Doya K, Okada G, Ueda K, Okamota Y, Yamawaki S: Prediction of immediate and future rewards differentially recruits cortico-basal ganglia loops. Nat Neurosci 2004, 7:887-893.</a:t>
            </a:r>
          </a:p>
          <a:p>
            <a:pPr eaLnBrk="1" hangingPunct="1"/>
            <a:r>
              <a:rPr lang="en-US" smtClean="0">
                <a:latin typeface="Arial" charset="0"/>
              </a:rPr>
              <a:t>28. Doya K: Metalearning and neuromodulation. Neural Netw 2002, 15:495-506.</a:t>
            </a:r>
          </a:p>
          <a:p>
            <a:pPr eaLnBrk="1" hangingPunct="1"/>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89201923-D677-4079-913C-3C4013A10007}" type="slidenum">
              <a:rPr lang="en-US" sz="1200" b="0">
                <a:solidFill>
                  <a:schemeClr val="tx1"/>
                </a:solidFill>
              </a:rPr>
              <a:pPr eaLnBrk="1" hangingPunct="1"/>
              <a:t>2</a:t>
            </a:fld>
            <a:endParaRPr lang="en-US" sz="1200" b="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smtClean="0">
                <a:latin typeface="Arial" charset="0"/>
              </a:rPr>
              <a:t>References: </a:t>
            </a:r>
          </a:p>
          <a:p>
            <a:pPr eaLnBrk="1" hangingPunct="1"/>
            <a:r>
              <a:rPr lang="en-US" smtClean="0">
                <a:latin typeface="Arial" charset="0"/>
              </a:rPr>
              <a:t>Neural substrate of Temporal Discount:</a:t>
            </a:r>
          </a:p>
          <a:p>
            <a:pPr eaLnBrk="1" hangingPunct="1"/>
            <a:r>
              <a:rPr lang="en-US" smtClean="0">
                <a:latin typeface="Arial" charset="0"/>
              </a:rPr>
              <a:t>9. Samejima K, Ueda K, Doya K, Kimura M: Representation of action-specific reward values in the striatum. Science 2005, 310:1337-1340.</a:t>
            </a:r>
          </a:p>
          <a:p>
            <a:pPr eaLnBrk="1" hangingPunct="1"/>
            <a:r>
              <a:rPr lang="en-US" smtClean="0">
                <a:latin typeface="Arial" charset="0"/>
              </a:rPr>
              <a:t>10. Tanaka SC, Doya K, Okada G, Ueda K, Okamota Y, Yamawaki S: Prediction of immediate and future rewards differentially recruits cortico-basal ganglia loops. Nat Neurosci 2004, 7:887-893.</a:t>
            </a:r>
          </a:p>
          <a:p>
            <a:pPr eaLnBrk="1" hangingPunct="1"/>
            <a:r>
              <a:rPr lang="en-US" smtClean="0">
                <a:latin typeface="Arial" charset="0"/>
              </a:rPr>
              <a:t>28. Doya K: Metalearning and neuromodulation. Neural Netw 2002, 15:495-506.</a:t>
            </a:r>
          </a:p>
          <a:p>
            <a:pPr eaLnBrk="1" hangingPunct="1"/>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89201923-D677-4079-913C-3C4013A10007}" type="slidenum">
              <a:rPr lang="en-US" sz="1200" b="0">
                <a:solidFill>
                  <a:schemeClr val="tx1"/>
                </a:solidFill>
              </a:rPr>
              <a:pPr eaLnBrk="1" hangingPunct="1"/>
              <a:t>3</a:t>
            </a:fld>
            <a:endParaRPr lang="en-US" sz="1200" b="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smtClean="0">
                <a:latin typeface="Arial" charset="0"/>
              </a:rPr>
              <a:t>References: </a:t>
            </a:r>
          </a:p>
          <a:p>
            <a:pPr eaLnBrk="1" hangingPunct="1"/>
            <a:r>
              <a:rPr lang="en-US" smtClean="0">
                <a:latin typeface="Arial" charset="0"/>
              </a:rPr>
              <a:t>Neural substrate of Temporal Discount:</a:t>
            </a:r>
          </a:p>
          <a:p>
            <a:pPr eaLnBrk="1" hangingPunct="1"/>
            <a:r>
              <a:rPr lang="en-US" smtClean="0">
                <a:latin typeface="Arial" charset="0"/>
              </a:rPr>
              <a:t>9. Samejima K, Ueda K, Doya K, Kimura M: Representation of action-specific reward values in the striatum. Science 2005, 310:1337-1340.</a:t>
            </a:r>
          </a:p>
          <a:p>
            <a:pPr eaLnBrk="1" hangingPunct="1"/>
            <a:r>
              <a:rPr lang="en-US" smtClean="0">
                <a:latin typeface="Arial" charset="0"/>
              </a:rPr>
              <a:t>10. Tanaka SC, Doya K, Okada G, Ueda K, Okamota Y, Yamawaki S: Prediction of immediate and future rewards differentially recruits cortico-basal ganglia loops. Nat Neurosci 2004, 7:887-893.</a:t>
            </a:r>
          </a:p>
          <a:p>
            <a:pPr eaLnBrk="1" hangingPunct="1"/>
            <a:r>
              <a:rPr lang="en-US" smtClean="0">
                <a:latin typeface="Arial" charset="0"/>
              </a:rPr>
              <a:t>28. Doya K: Metalearning and neuromodulation. Neural Netw 2002, 15:495-506.</a:t>
            </a:r>
          </a:p>
          <a:p>
            <a:pPr eaLnBrk="1" hangingPunct="1"/>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268E9FDD-3F8A-40BA-890A-8B18F3159F1F}" type="slidenum">
              <a:rPr lang="en-US" sz="1200" b="0">
                <a:solidFill>
                  <a:schemeClr val="tx1"/>
                </a:solidFill>
              </a:rPr>
              <a:pPr eaLnBrk="1" hangingPunct="1"/>
              <a:t>4</a:t>
            </a:fld>
            <a:endParaRPr lang="en-US" sz="1200" b="0">
              <a:solidFill>
                <a:schemeClr val="tx1"/>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r>
              <a:rPr lang="en-US" smtClean="0">
                <a:latin typeface="Arial" charset="0"/>
              </a:rPr>
              <a:t>References: </a:t>
            </a:r>
          </a:p>
          <a:p>
            <a:pPr eaLnBrk="1" hangingPunct="1"/>
            <a:r>
              <a:rPr lang="en-US" smtClean="0">
                <a:latin typeface="Arial" charset="0"/>
              </a:rPr>
              <a:t>Neural substrate of Temporal Discount:</a:t>
            </a:r>
          </a:p>
          <a:p>
            <a:pPr eaLnBrk="1" hangingPunct="1"/>
            <a:r>
              <a:rPr lang="en-US" smtClean="0">
                <a:latin typeface="Arial" charset="0"/>
              </a:rPr>
              <a:t>9. Samejima K, Ueda K, Doya K, Kimura M: Representation of action-specific reward values in the striatum. Science 2005, 310:1337-1340.</a:t>
            </a:r>
          </a:p>
          <a:p>
            <a:pPr eaLnBrk="1" hangingPunct="1"/>
            <a:r>
              <a:rPr lang="en-US" smtClean="0">
                <a:latin typeface="Arial" charset="0"/>
              </a:rPr>
              <a:t>10. Tanaka SC, Doya K, Okada G, Ueda K, Okamota Y, Yamawaki S: Prediction of immediate and future rewards differentially recruits cortico-basal ganglia loops. Nat Neurosci 2004, 7:887-893.</a:t>
            </a:r>
          </a:p>
          <a:p>
            <a:pPr eaLnBrk="1" hangingPunct="1"/>
            <a:r>
              <a:rPr lang="en-US" smtClean="0">
                <a:latin typeface="Arial" charset="0"/>
              </a:rPr>
              <a:t>28. Doya K: Metalearning and neuromodulation. Neural Netw 2002, 15:495-506.</a:t>
            </a:r>
          </a:p>
          <a:p>
            <a:pPr eaLnBrk="1" hangingPunct="1"/>
            <a:endParaRPr lang="en-US"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268E9FDD-3F8A-40BA-890A-8B18F3159F1F}" type="slidenum">
              <a:rPr lang="en-US" sz="1200" b="0">
                <a:solidFill>
                  <a:schemeClr val="tx1"/>
                </a:solidFill>
              </a:rPr>
              <a:pPr eaLnBrk="1" hangingPunct="1"/>
              <a:t>5</a:t>
            </a:fld>
            <a:endParaRPr lang="en-US" sz="1200" b="0">
              <a:solidFill>
                <a:schemeClr val="tx1"/>
              </a:solidFill>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r>
              <a:rPr lang="en-US" smtClean="0">
                <a:latin typeface="Arial" charset="0"/>
              </a:rPr>
              <a:t>References: </a:t>
            </a:r>
          </a:p>
          <a:p>
            <a:pPr eaLnBrk="1" hangingPunct="1"/>
            <a:r>
              <a:rPr lang="en-US" smtClean="0">
                <a:latin typeface="Arial" charset="0"/>
              </a:rPr>
              <a:t>Neural substrate of Temporal Discount:</a:t>
            </a:r>
          </a:p>
          <a:p>
            <a:pPr eaLnBrk="1" hangingPunct="1"/>
            <a:r>
              <a:rPr lang="en-US" smtClean="0">
                <a:latin typeface="Arial" charset="0"/>
              </a:rPr>
              <a:t>9. Samejima K, Ueda K, Doya K, Kimura M: Representation of action-specific reward values in the striatum. Science 2005, 310:1337-1340.</a:t>
            </a:r>
          </a:p>
          <a:p>
            <a:pPr eaLnBrk="1" hangingPunct="1"/>
            <a:r>
              <a:rPr lang="en-US" smtClean="0">
                <a:latin typeface="Arial" charset="0"/>
              </a:rPr>
              <a:t>10. Tanaka SC, Doya K, Okada G, Ueda K, Okamota Y, Yamawaki S: Prediction of immediate and future rewards differentially recruits cortico-basal ganglia loops. Nat Neurosci 2004, 7:887-893.</a:t>
            </a:r>
          </a:p>
          <a:p>
            <a:pPr eaLnBrk="1" hangingPunct="1"/>
            <a:r>
              <a:rPr lang="en-US" smtClean="0">
                <a:latin typeface="Arial" charset="0"/>
              </a:rPr>
              <a:t>28. Doya K: Metalearning and neuromodulation. Neural Netw 2002, 15:495-506.</a:t>
            </a:r>
          </a:p>
          <a:p>
            <a:pPr eaLnBrk="1" hangingPunct="1"/>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F0AFFE6C-8E57-4831-8383-04122E2AB156}" type="slidenum">
              <a:rPr lang="en-US" sz="1200" b="0">
                <a:solidFill>
                  <a:schemeClr val="tx1"/>
                </a:solidFill>
              </a:rPr>
              <a:pPr eaLnBrk="1" hangingPunct="1"/>
              <a:t>6</a:t>
            </a:fld>
            <a:endParaRPr lang="en-US" sz="1200" b="0">
              <a:solidFill>
                <a:schemeClr val="tx1"/>
              </a:solidFill>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r>
              <a:rPr lang="en-US" smtClean="0">
                <a:latin typeface="Arial" charset="0"/>
              </a:rPr>
              <a:t>References: </a:t>
            </a:r>
          </a:p>
          <a:p>
            <a:pPr eaLnBrk="1" hangingPunct="1"/>
            <a:r>
              <a:rPr lang="en-US" smtClean="0">
                <a:latin typeface="Arial" charset="0"/>
              </a:rPr>
              <a:t>Neural substrate of Temporal Discount:</a:t>
            </a:r>
          </a:p>
          <a:p>
            <a:pPr eaLnBrk="1" hangingPunct="1"/>
            <a:r>
              <a:rPr lang="en-US" smtClean="0">
                <a:latin typeface="Arial" charset="0"/>
              </a:rPr>
              <a:t>9. Samejima K, Ueda K, Doya K, Kimura M: Representation of action-specific reward values in the striatum. Science 2005, 310:1337-1340.</a:t>
            </a:r>
          </a:p>
          <a:p>
            <a:pPr eaLnBrk="1" hangingPunct="1"/>
            <a:r>
              <a:rPr lang="en-US" smtClean="0">
                <a:latin typeface="Arial" charset="0"/>
              </a:rPr>
              <a:t>10. Tanaka SC, Doya K, Okada G, Ueda K, Okamota Y, Yamawaki S: Prediction of immediate and future rewards differentially recruits cortico-basal ganglia loops. Nat Neurosci 2004, 7:887-893.</a:t>
            </a:r>
          </a:p>
          <a:p>
            <a:pPr eaLnBrk="1" hangingPunct="1"/>
            <a:r>
              <a:rPr lang="en-US" smtClean="0">
                <a:latin typeface="Arial" charset="0"/>
              </a:rPr>
              <a:t>28. Doya K: Metalearning and neuromodulation. Neural Netw 2002, 15:495-506.</a:t>
            </a:r>
          </a:p>
          <a:p>
            <a:pPr eaLnBrk="1" hangingPunct="1"/>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ACC2C355-8251-4C6C-A907-0CEEA32C2622}" type="slidenum">
              <a:rPr lang="en-US" sz="1200" b="0">
                <a:solidFill>
                  <a:schemeClr val="tx1"/>
                </a:solidFill>
              </a:rPr>
              <a:pPr eaLnBrk="1" hangingPunct="1"/>
              <a:t>7</a:t>
            </a:fld>
            <a:endParaRPr lang="en-US" sz="1200" b="0">
              <a:solidFill>
                <a:schemeClr val="tx1"/>
              </a:solidFill>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r>
              <a:rPr lang="en-US" smtClean="0">
                <a:latin typeface="Arial" charset="0"/>
              </a:rPr>
              <a:t>References: </a:t>
            </a:r>
          </a:p>
          <a:p>
            <a:pPr eaLnBrk="1" hangingPunct="1"/>
            <a:r>
              <a:rPr lang="en-US" smtClean="0">
                <a:latin typeface="Arial" charset="0"/>
              </a:rPr>
              <a:t>Neural substrate of Temporal Discount:</a:t>
            </a:r>
          </a:p>
          <a:p>
            <a:pPr eaLnBrk="1" hangingPunct="1"/>
            <a:r>
              <a:rPr lang="en-US" smtClean="0">
                <a:latin typeface="Arial" charset="0"/>
              </a:rPr>
              <a:t>9. Samejima K, Ueda K, Doya K, Kimura M: Representation of action-specific reward values in the striatum. Science 2005, 310:1337-1340.</a:t>
            </a:r>
          </a:p>
          <a:p>
            <a:pPr eaLnBrk="1" hangingPunct="1"/>
            <a:r>
              <a:rPr lang="en-US" smtClean="0">
                <a:latin typeface="Arial" charset="0"/>
              </a:rPr>
              <a:t>10. Tanaka SC, Doya K, Okada G, Ueda K, Okamota Y, Yamawaki S: Prediction of immediate and future rewards differentially recruits cortico-basal ganglia loops. Nat Neurosci 2004, 7:887-893.</a:t>
            </a:r>
          </a:p>
          <a:p>
            <a:pPr eaLnBrk="1" hangingPunct="1"/>
            <a:r>
              <a:rPr lang="en-US" smtClean="0">
                <a:latin typeface="Arial" charset="0"/>
              </a:rPr>
              <a:t>28. Doya K: Metalearning and neuromodulation. Neural Netw 2002, 15:495-506.</a:t>
            </a:r>
          </a:p>
          <a:p>
            <a:pPr eaLnBrk="1" hangingPunct="1"/>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C5AD6593-52AB-45FD-A69F-86417757ECD4}" type="slidenum">
              <a:rPr lang="en-US" sz="1200" b="0">
                <a:solidFill>
                  <a:schemeClr val="tx1"/>
                </a:solidFill>
              </a:rPr>
              <a:pPr eaLnBrk="1" hangingPunct="1"/>
              <a:t>8</a:t>
            </a:fld>
            <a:endParaRPr lang="en-US" sz="1200" b="0">
              <a:solidFill>
                <a:schemeClr val="tx1"/>
              </a:solidFill>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en-US" smtClean="0">
                <a:latin typeface="Arial" charset="0"/>
              </a:rPr>
              <a:t>References: </a:t>
            </a:r>
          </a:p>
          <a:p>
            <a:pPr eaLnBrk="1" hangingPunct="1"/>
            <a:r>
              <a:rPr lang="en-US" smtClean="0">
                <a:latin typeface="Arial" charset="0"/>
              </a:rPr>
              <a:t>Neural substrate of Temporal Discount:</a:t>
            </a:r>
          </a:p>
          <a:p>
            <a:pPr eaLnBrk="1" hangingPunct="1"/>
            <a:r>
              <a:rPr lang="en-US" smtClean="0">
                <a:latin typeface="Arial" charset="0"/>
              </a:rPr>
              <a:t>9. Samejima K, Ueda K, Doya K, Kimura M: Representation of action-specific reward values in the striatum. Science 2005, 310:1337-1340.</a:t>
            </a:r>
          </a:p>
          <a:p>
            <a:pPr eaLnBrk="1" hangingPunct="1"/>
            <a:r>
              <a:rPr lang="en-US" smtClean="0">
                <a:latin typeface="Arial" charset="0"/>
              </a:rPr>
              <a:t>10. Tanaka SC, Doya K, Okada G, Ueda K, Okamota Y, Yamawaki S: Prediction of immediate and future rewards differentially recruits cortico-basal ganglia loops. Nat Neurosci 2004, 7:887-893.</a:t>
            </a:r>
          </a:p>
          <a:p>
            <a:pPr eaLnBrk="1" hangingPunct="1"/>
            <a:r>
              <a:rPr lang="en-US" smtClean="0">
                <a:latin typeface="Arial" charset="0"/>
              </a:rPr>
              <a:t>28. Doya K: Metalearning and neuromodulation. Neural Netw 2002, 15:495-506.</a:t>
            </a:r>
          </a:p>
          <a:p>
            <a:pPr eaLnBrk="1" hangingPunct="1"/>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23925" eaLnBrk="0" hangingPunct="0">
              <a:defRPr sz="2400" b="1">
                <a:solidFill>
                  <a:srgbClr val="CC0000"/>
                </a:solidFill>
                <a:latin typeface="Arial" charset="0"/>
              </a:defRPr>
            </a:lvl1pPr>
            <a:lvl2pPr marL="742950" indent="-285750" defTabSz="923925" eaLnBrk="0" hangingPunct="0">
              <a:defRPr sz="2400" b="1">
                <a:solidFill>
                  <a:srgbClr val="CC0000"/>
                </a:solidFill>
                <a:latin typeface="Arial" charset="0"/>
              </a:defRPr>
            </a:lvl2pPr>
            <a:lvl3pPr marL="1143000" indent="-228600" defTabSz="923925" eaLnBrk="0" hangingPunct="0">
              <a:defRPr sz="2400" b="1">
                <a:solidFill>
                  <a:srgbClr val="CC0000"/>
                </a:solidFill>
                <a:latin typeface="Arial" charset="0"/>
              </a:defRPr>
            </a:lvl3pPr>
            <a:lvl4pPr marL="1600200" indent="-228600" defTabSz="923925" eaLnBrk="0" hangingPunct="0">
              <a:defRPr sz="2400" b="1">
                <a:solidFill>
                  <a:srgbClr val="CC0000"/>
                </a:solidFill>
                <a:latin typeface="Arial" charset="0"/>
              </a:defRPr>
            </a:lvl4pPr>
            <a:lvl5pPr marL="2057400" indent="-228600" defTabSz="923925" eaLnBrk="0" hangingPunct="0">
              <a:defRPr sz="2400" b="1">
                <a:solidFill>
                  <a:srgbClr val="CC0000"/>
                </a:solidFill>
                <a:latin typeface="Arial" charset="0"/>
              </a:defRPr>
            </a:lvl5pPr>
            <a:lvl6pPr marL="2514600" indent="-228600" defTabSz="923925" eaLnBrk="0" fontAlgn="base" hangingPunct="0">
              <a:spcBef>
                <a:spcPct val="0"/>
              </a:spcBef>
              <a:spcAft>
                <a:spcPct val="0"/>
              </a:spcAft>
              <a:defRPr sz="2400" b="1">
                <a:solidFill>
                  <a:srgbClr val="CC0000"/>
                </a:solidFill>
                <a:latin typeface="Arial" charset="0"/>
              </a:defRPr>
            </a:lvl6pPr>
            <a:lvl7pPr marL="2971800" indent="-228600" defTabSz="923925" eaLnBrk="0" fontAlgn="base" hangingPunct="0">
              <a:spcBef>
                <a:spcPct val="0"/>
              </a:spcBef>
              <a:spcAft>
                <a:spcPct val="0"/>
              </a:spcAft>
              <a:defRPr sz="2400" b="1">
                <a:solidFill>
                  <a:srgbClr val="CC0000"/>
                </a:solidFill>
                <a:latin typeface="Arial" charset="0"/>
              </a:defRPr>
            </a:lvl7pPr>
            <a:lvl8pPr marL="3429000" indent="-228600" defTabSz="923925" eaLnBrk="0" fontAlgn="base" hangingPunct="0">
              <a:spcBef>
                <a:spcPct val="0"/>
              </a:spcBef>
              <a:spcAft>
                <a:spcPct val="0"/>
              </a:spcAft>
              <a:defRPr sz="2400" b="1">
                <a:solidFill>
                  <a:srgbClr val="CC0000"/>
                </a:solidFill>
                <a:latin typeface="Arial" charset="0"/>
              </a:defRPr>
            </a:lvl8pPr>
            <a:lvl9pPr marL="3886200" indent="-228600" defTabSz="923925" eaLnBrk="0" fontAlgn="base" hangingPunct="0">
              <a:spcBef>
                <a:spcPct val="0"/>
              </a:spcBef>
              <a:spcAft>
                <a:spcPct val="0"/>
              </a:spcAft>
              <a:defRPr sz="2400" b="1">
                <a:solidFill>
                  <a:srgbClr val="CC0000"/>
                </a:solidFill>
                <a:latin typeface="Arial" charset="0"/>
              </a:defRPr>
            </a:lvl9pPr>
          </a:lstStyle>
          <a:p>
            <a:pPr eaLnBrk="1" hangingPunct="1"/>
            <a:fld id="{962E33ED-DCB4-461D-8338-2921322927A6}" type="slidenum">
              <a:rPr lang="en-US" sz="1200" b="0">
                <a:solidFill>
                  <a:schemeClr val="tx1"/>
                </a:solidFill>
              </a:rPr>
              <a:pPr eaLnBrk="1" hangingPunct="1"/>
              <a:t>9</a:t>
            </a:fld>
            <a:endParaRPr lang="en-US" sz="1200" b="0">
              <a:solidFill>
                <a:schemeClr val="tx1"/>
              </a:solidFill>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r>
              <a:rPr lang="en-US" smtClean="0">
                <a:latin typeface="Arial" charset="0"/>
              </a:rPr>
              <a:t>References: </a:t>
            </a:r>
          </a:p>
          <a:p>
            <a:pPr eaLnBrk="1" hangingPunct="1"/>
            <a:r>
              <a:rPr lang="en-US" smtClean="0">
                <a:latin typeface="Arial" charset="0"/>
              </a:rPr>
              <a:t>Neural substrate of Temporal Discount:</a:t>
            </a:r>
          </a:p>
          <a:p>
            <a:pPr eaLnBrk="1" hangingPunct="1"/>
            <a:r>
              <a:rPr lang="en-US" smtClean="0">
                <a:latin typeface="Arial" charset="0"/>
              </a:rPr>
              <a:t>9. Samejima K, Ueda K, Doya K, Kimura M: Representation of action-specific reward values in the striatum. Science 2005, 310:1337-1340.</a:t>
            </a:r>
          </a:p>
          <a:p>
            <a:pPr eaLnBrk="1" hangingPunct="1"/>
            <a:r>
              <a:rPr lang="en-US" smtClean="0">
                <a:latin typeface="Arial" charset="0"/>
              </a:rPr>
              <a:t>10. Tanaka SC, Doya K, Okada G, Ueda K, Okamota Y, Yamawaki S: Prediction of immediate and future rewards differentially recruits cortico-basal ganglia loops. Nat Neurosci 2004, 7:887-893.</a:t>
            </a:r>
          </a:p>
          <a:p>
            <a:pPr eaLnBrk="1" hangingPunct="1"/>
            <a:r>
              <a:rPr lang="en-US" smtClean="0">
                <a:latin typeface="Arial" charset="0"/>
              </a:rPr>
              <a:t>28. Doya K: Metalearning and neuromodulation. Neural Netw 2002, 15:495-506.</a:t>
            </a:r>
          </a:p>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53AC34-A16F-4428-9474-7D0AE5BB4C1A}" type="slidenum">
              <a:rPr lang="en-US"/>
              <a:pPr>
                <a:defRPr/>
              </a:pPr>
              <a:t>‹#›</a:t>
            </a:fld>
            <a:endParaRPr lang="en-US"/>
          </a:p>
        </p:txBody>
      </p:sp>
    </p:spTree>
    <p:extLst>
      <p:ext uri="{BB962C8B-B14F-4D97-AF65-F5344CB8AC3E}">
        <p14:creationId xmlns:p14="http://schemas.microsoft.com/office/powerpoint/2010/main" val="159171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0A7748-206E-4090-BFAF-9B138C596960}" type="slidenum">
              <a:rPr lang="en-US"/>
              <a:pPr>
                <a:defRPr/>
              </a:pPr>
              <a:t>‹#›</a:t>
            </a:fld>
            <a:endParaRPr lang="en-US"/>
          </a:p>
        </p:txBody>
      </p:sp>
    </p:spTree>
    <p:extLst>
      <p:ext uri="{BB962C8B-B14F-4D97-AF65-F5344CB8AC3E}">
        <p14:creationId xmlns:p14="http://schemas.microsoft.com/office/powerpoint/2010/main" val="14859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413D30-0257-4607-98E7-01835243CF04}" type="slidenum">
              <a:rPr lang="en-US"/>
              <a:pPr>
                <a:defRPr/>
              </a:pPr>
              <a:t>‹#›</a:t>
            </a:fld>
            <a:endParaRPr lang="en-US"/>
          </a:p>
        </p:txBody>
      </p:sp>
    </p:spTree>
    <p:extLst>
      <p:ext uri="{BB962C8B-B14F-4D97-AF65-F5344CB8AC3E}">
        <p14:creationId xmlns:p14="http://schemas.microsoft.com/office/powerpoint/2010/main" val="2848270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EE3D0E2-D8A5-4501-A259-9BE14C7EE20A}" type="slidenum">
              <a:rPr lang="en-US"/>
              <a:pPr>
                <a:defRPr/>
              </a:pPr>
              <a:t>‹#›</a:t>
            </a:fld>
            <a:endParaRPr lang="en-US"/>
          </a:p>
        </p:txBody>
      </p:sp>
    </p:spTree>
    <p:extLst>
      <p:ext uri="{BB962C8B-B14F-4D97-AF65-F5344CB8AC3E}">
        <p14:creationId xmlns:p14="http://schemas.microsoft.com/office/powerpoint/2010/main" val="95624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1DB71B9-CFBA-4616-BBF1-020386B4D2AB}" type="slidenum">
              <a:rPr lang="en-US"/>
              <a:pPr>
                <a:defRPr/>
              </a:pPr>
              <a:t>‹#›</a:t>
            </a:fld>
            <a:endParaRPr lang="en-US"/>
          </a:p>
        </p:txBody>
      </p:sp>
    </p:spTree>
    <p:extLst>
      <p:ext uri="{BB962C8B-B14F-4D97-AF65-F5344CB8AC3E}">
        <p14:creationId xmlns:p14="http://schemas.microsoft.com/office/powerpoint/2010/main" val="1594800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2B995E9-0EB1-4DFD-840E-F967937B0764}" type="slidenum">
              <a:rPr lang="en-US"/>
              <a:pPr>
                <a:defRPr/>
              </a:pPr>
              <a:t>‹#›</a:t>
            </a:fld>
            <a:endParaRPr lang="en-US"/>
          </a:p>
        </p:txBody>
      </p:sp>
    </p:spTree>
    <p:extLst>
      <p:ext uri="{BB962C8B-B14F-4D97-AF65-F5344CB8AC3E}">
        <p14:creationId xmlns:p14="http://schemas.microsoft.com/office/powerpoint/2010/main" val="414443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3B1340E-D7F2-4FCE-811D-7CCBD2DA14D9}" type="slidenum">
              <a:rPr lang="en-US"/>
              <a:pPr>
                <a:defRPr/>
              </a:pPr>
              <a:t>‹#›</a:t>
            </a:fld>
            <a:endParaRPr lang="en-US"/>
          </a:p>
        </p:txBody>
      </p:sp>
    </p:spTree>
    <p:extLst>
      <p:ext uri="{BB962C8B-B14F-4D97-AF65-F5344CB8AC3E}">
        <p14:creationId xmlns:p14="http://schemas.microsoft.com/office/powerpoint/2010/main" val="76189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F312F9A-7F77-4DCB-8072-67053BF8ECC8}" type="slidenum">
              <a:rPr lang="en-US"/>
              <a:pPr>
                <a:defRPr/>
              </a:pPr>
              <a:t>‹#›</a:t>
            </a:fld>
            <a:endParaRPr lang="en-US"/>
          </a:p>
        </p:txBody>
      </p:sp>
    </p:spTree>
    <p:extLst>
      <p:ext uri="{BB962C8B-B14F-4D97-AF65-F5344CB8AC3E}">
        <p14:creationId xmlns:p14="http://schemas.microsoft.com/office/powerpoint/2010/main" val="2827362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9634FD3-523B-4DAE-AF0D-113CA3E64B56}" type="slidenum">
              <a:rPr lang="en-US"/>
              <a:pPr>
                <a:defRPr/>
              </a:pPr>
              <a:t>‹#›</a:t>
            </a:fld>
            <a:endParaRPr lang="en-US"/>
          </a:p>
        </p:txBody>
      </p:sp>
    </p:spTree>
    <p:extLst>
      <p:ext uri="{BB962C8B-B14F-4D97-AF65-F5344CB8AC3E}">
        <p14:creationId xmlns:p14="http://schemas.microsoft.com/office/powerpoint/2010/main" val="194809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5B32D88-6184-45CD-AB6D-F9200FCE7B62}" type="slidenum">
              <a:rPr lang="en-US"/>
              <a:pPr>
                <a:defRPr/>
              </a:pPr>
              <a:t>‹#›</a:t>
            </a:fld>
            <a:endParaRPr lang="en-US"/>
          </a:p>
        </p:txBody>
      </p:sp>
    </p:spTree>
    <p:extLst>
      <p:ext uri="{BB962C8B-B14F-4D97-AF65-F5344CB8AC3E}">
        <p14:creationId xmlns:p14="http://schemas.microsoft.com/office/powerpoint/2010/main" val="224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A827B71-ABD7-46D2-A3C1-D399E6916ACE}" type="slidenum">
              <a:rPr lang="en-US"/>
              <a:pPr>
                <a:defRPr/>
              </a:pPr>
              <a:t>‹#›</a:t>
            </a:fld>
            <a:endParaRPr lang="en-US"/>
          </a:p>
        </p:txBody>
      </p:sp>
    </p:spTree>
    <p:extLst>
      <p:ext uri="{BB962C8B-B14F-4D97-AF65-F5344CB8AC3E}">
        <p14:creationId xmlns:p14="http://schemas.microsoft.com/office/powerpoint/2010/main" val="313205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5" rIns="91431" bIns="45715"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5" rIns="91431" bIns="4571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5" rIns="91431" bIns="45715" numCol="1" anchor="t" anchorCtr="0" compatLnSpc="1">
            <a:prstTxWarp prst="textNoShape">
              <a:avLst/>
            </a:prstTxWarp>
          </a:bodyPr>
          <a:lstStyle>
            <a:lvl1pPr>
              <a:defRPr sz="1400" b="0" smtClean="0">
                <a:solidFill>
                  <a:schemeClr val="tx1"/>
                </a:solidFill>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5" rIns="91431" bIns="45715" numCol="1" anchor="t" anchorCtr="0" compatLnSpc="1">
            <a:prstTxWarp prst="textNoShape">
              <a:avLst/>
            </a:prstTxWarp>
          </a:bodyPr>
          <a:lstStyle>
            <a:lvl1pPr algn="ctr">
              <a:defRPr sz="1400" b="0" smtClean="0">
                <a:solidFill>
                  <a:schemeClr val="tx1"/>
                </a:solidFill>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1" tIns="45715" rIns="91431" bIns="45715" numCol="1" anchor="t" anchorCtr="0" compatLnSpc="1">
            <a:prstTxWarp prst="textNoShape">
              <a:avLst/>
            </a:prstTxWarp>
          </a:bodyPr>
          <a:lstStyle>
            <a:lvl1pPr algn="r">
              <a:defRPr sz="1400" b="0" smtClean="0">
                <a:solidFill>
                  <a:schemeClr val="tx1"/>
                </a:solidFill>
              </a:defRPr>
            </a:lvl1pPr>
          </a:lstStyle>
          <a:p>
            <a:pPr>
              <a:defRPr/>
            </a:pPr>
            <a:fld id="{88EDE97F-0BF6-44D9-8B5D-4573BD7A9FB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4.wmf"/><Relationship Id="rId3" Type="http://schemas.openxmlformats.org/officeDocument/2006/relationships/notesSlide" Target="../notesSlides/notesSlide11.xml"/><Relationship Id="rId7" Type="http://schemas.openxmlformats.org/officeDocument/2006/relationships/image" Target="../media/image11.wmf"/><Relationship Id="rId12"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9"/>
          <p:cNvSpPr>
            <a:spLocks noChangeArrowheads="1"/>
          </p:cNvSpPr>
          <p:nvPr/>
        </p:nvSpPr>
        <p:spPr bwMode="auto">
          <a:xfrm>
            <a:off x="0" y="0"/>
            <a:ext cx="9144000" cy="685800"/>
          </a:xfrm>
          <a:prstGeom prst="rect">
            <a:avLst/>
          </a:prstGeom>
          <a:gradFill rotWithShape="1">
            <a:gsLst>
              <a:gs pos="0">
                <a:srgbClr val="CACACA"/>
              </a:gs>
              <a:gs pos="50000">
                <a:srgbClr val="EAEAEA"/>
              </a:gs>
              <a:gs pos="100000">
                <a:srgbClr val="CACAC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nchor="ctr"/>
          <a:lstStyle/>
          <a:p>
            <a:pPr algn="ctr"/>
            <a:r>
              <a:rPr lang="en-US" dirty="0" smtClean="0">
                <a:solidFill>
                  <a:srgbClr val="A50021"/>
                </a:solidFill>
              </a:rPr>
              <a:t>Summary</a:t>
            </a:r>
            <a:endParaRPr lang="en-US" sz="1200" dirty="0">
              <a:solidFill>
                <a:srgbClr val="A50021"/>
              </a:solidFill>
            </a:endParaRPr>
          </a:p>
        </p:txBody>
      </p:sp>
      <p:sp>
        <p:nvSpPr>
          <p:cNvPr id="2051" name="Text Box 560"/>
          <p:cNvSpPr txBox="1">
            <a:spLocks noChangeArrowheads="1"/>
          </p:cNvSpPr>
          <p:nvPr/>
        </p:nvSpPr>
        <p:spPr bwMode="auto">
          <a:xfrm>
            <a:off x="381000" y="1184274"/>
            <a:ext cx="822960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marL="0" indent="0" eaLnBrk="1" hangingPunct="1">
              <a:spcBef>
                <a:spcPct val="50000"/>
              </a:spcBef>
            </a:pPr>
            <a:r>
              <a:rPr lang="en-US" sz="1400" b="0" dirty="0" smtClean="0">
                <a:solidFill>
                  <a:schemeClr val="accent2"/>
                </a:solidFill>
              </a:rPr>
              <a:t>This software lets you do 2 things: </a:t>
            </a:r>
          </a:p>
          <a:p>
            <a:pPr marL="284163" indent="0" eaLnBrk="1" hangingPunct="1">
              <a:spcBef>
                <a:spcPct val="50000"/>
              </a:spcBef>
              <a:tabLst>
                <a:tab pos="228600" algn="l"/>
              </a:tabLst>
            </a:pPr>
            <a:r>
              <a:rPr lang="en-US" sz="1400" b="0" dirty="0" smtClean="0">
                <a:solidFill>
                  <a:schemeClr val="accent2"/>
                </a:solidFill>
              </a:rPr>
              <a:t>1) </a:t>
            </a:r>
            <a:r>
              <a:rPr lang="en-US" sz="1400" b="0" dirty="0">
                <a:solidFill>
                  <a:schemeClr val="accent2"/>
                </a:solidFill>
              </a:rPr>
              <a:t>T</a:t>
            </a:r>
            <a:r>
              <a:rPr lang="en-US" sz="1400" b="0" dirty="0" smtClean="0">
                <a:solidFill>
                  <a:schemeClr val="accent2"/>
                </a:solidFill>
              </a:rPr>
              <a:t>race individual MRI images manually, and stack them in 3D.</a:t>
            </a:r>
          </a:p>
          <a:p>
            <a:pPr marL="284163" indent="0" eaLnBrk="1" hangingPunct="1">
              <a:spcBef>
                <a:spcPct val="50000"/>
              </a:spcBef>
              <a:tabLst>
                <a:tab pos="228600" algn="l"/>
              </a:tabLst>
            </a:pPr>
            <a:r>
              <a:rPr lang="en-US" sz="1400" b="0" dirty="0" smtClean="0">
                <a:solidFill>
                  <a:schemeClr val="accent2"/>
                </a:solidFill>
              </a:rPr>
              <a:t>2) Put a virtual electrode in the 3D space and let you move. And depending on the position of the electrode, display corresponding coronal and sagittal MR images with the electrode tip marking on them. So that you know which part of the brain the electrode is at as you move the electrode.</a:t>
            </a:r>
          </a:p>
          <a:p>
            <a:pPr marL="284163" indent="0" eaLnBrk="1" hangingPunct="1">
              <a:spcBef>
                <a:spcPct val="50000"/>
              </a:spcBef>
              <a:tabLst>
                <a:tab pos="228600" algn="l"/>
              </a:tabLst>
            </a:pPr>
            <a:endParaRPr lang="en-US" sz="1400" b="0" dirty="0">
              <a:solidFill>
                <a:schemeClr val="accent2"/>
              </a:solidFill>
            </a:endParaRPr>
          </a:p>
          <a:p>
            <a:pPr marL="284163" indent="-284163" eaLnBrk="1" hangingPunct="1">
              <a:spcBef>
                <a:spcPct val="50000"/>
              </a:spcBef>
              <a:tabLst>
                <a:tab pos="228600" algn="l"/>
              </a:tabLst>
            </a:pPr>
            <a:r>
              <a:rPr lang="en-US" sz="1400" b="0" dirty="0" smtClean="0">
                <a:solidFill>
                  <a:schemeClr val="accent2"/>
                </a:solidFill>
              </a:rPr>
              <a:t>To achieve this you need to do 3 things:</a:t>
            </a:r>
          </a:p>
          <a:p>
            <a:pPr marL="627063" eaLnBrk="1" hangingPunct="1">
              <a:spcBef>
                <a:spcPct val="50000"/>
              </a:spcBef>
              <a:buAutoNum type="arabicParenR"/>
              <a:tabLst>
                <a:tab pos="228600" algn="l"/>
              </a:tabLst>
            </a:pPr>
            <a:r>
              <a:rPr lang="en-US" sz="1400" b="0" dirty="0" smtClean="0">
                <a:solidFill>
                  <a:schemeClr val="accent2"/>
                </a:solidFill>
              </a:rPr>
              <a:t>Save individual MR images as BMP files and name them. The name should reflect the coordinate of the section.</a:t>
            </a:r>
          </a:p>
          <a:p>
            <a:pPr marL="627063" eaLnBrk="1" hangingPunct="1">
              <a:spcBef>
                <a:spcPct val="50000"/>
              </a:spcBef>
              <a:buAutoNum type="arabicParenR"/>
              <a:tabLst>
                <a:tab pos="228600" algn="l"/>
              </a:tabLst>
            </a:pPr>
            <a:r>
              <a:rPr lang="en-US" sz="1400" b="0" dirty="0" smtClean="0">
                <a:solidFill>
                  <a:schemeClr val="accent2"/>
                </a:solidFill>
              </a:rPr>
              <a:t>Provide the position and tilt of the recording grid for the 3D application (the tip of the electrode will be placed at the center of the grid, by default).</a:t>
            </a:r>
          </a:p>
          <a:p>
            <a:pPr marL="627063" eaLnBrk="1" hangingPunct="1">
              <a:spcBef>
                <a:spcPct val="50000"/>
              </a:spcBef>
              <a:buAutoNum type="arabicParenR"/>
              <a:tabLst>
                <a:tab pos="228600" algn="l"/>
              </a:tabLst>
            </a:pPr>
            <a:r>
              <a:rPr lang="en-US" sz="1400" b="0" dirty="0" smtClean="0">
                <a:solidFill>
                  <a:schemeClr val="accent2"/>
                </a:solidFill>
              </a:rPr>
              <a:t>Provide the dimension of the MRI pixel, indicate the origin (0, 0) of the MR image, for the coronal and sagittal MR images.</a:t>
            </a:r>
          </a:p>
          <a:p>
            <a:pPr eaLnBrk="1" hangingPunct="1">
              <a:spcBef>
                <a:spcPct val="50000"/>
              </a:spcBef>
              <a:buFont typeface="Arial" charset="0"/>
              <a:buAutoNum type="arabicPeriod"/>
            </a:pPr>
            <a:endParaRPr lang="en-US" sz="1400" b="0" dirty="0">
              <a:solidFill>
                <a:schemeClr val="accent2"/>
              </a:solidFill>
            </a:endParaRPr>
          </a:p>
          <a:p>
            <a:pPr marL="0" indent="0" eaLnBrk="1" hangingPunct="1">
              <a:spcBef>
                <a:spcPct val="50000"/>
              </a:spcBef>
            </a:pPr>
            <a:r>
              <a:rPr lang="en-US" sz="1400" b="0" dirty="0" smtClean="0">
                <a:solidFill>
                  <a:schemeClr val="accent2"/>
                </a:solidFill>
              </a:rPr>
              <a:t>*In the following, the detailed directions for each step will be given.</a:t>
            </a:r>
            <a:endParaRPr lang="en-US" sz="1400" b="0" dirty="0">
              <a:solidFill>
                <a:schemeClr val="accent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9"/>
          <p:cNvSpPr>
            <a:spLocks noChangeArrowheads="1"/>
          </p:cNvSpPr>
          <p:nvPr/>
        </p:nvSpPr>
        <p:spPr bwMode="auto">
          <a:xfrm>
            <a:off x="0" y="0"/>
            <a:ext cx="9144000" cy="685800"/>
          </a:xfrm>
          <a:prstGeom prst="rect">
            <a:avLst/>
          </a:prstGeom>
          <a:gradFill rotWithShape="1">
            <a:gsLst>
              <a:gs pos="0">
                <a:srgbClr val="CACACA"/>
              </a:gs>
              <a:gs pos="50000">
                <a:srgbClr val="EAEAEA"/>
              </a:gs>
              <a:gs pos="100000">
                <a:srgbClr val="CACAC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nchor="ctr"/>
          <a:lstStyle/>
          <a:p>
            <a:pPr algn="ctr"/>
            <a:r>
              <a:rPr lang="en-US" sz="1400" dirty="0" smtClean="0">
                <a:solidFill>
                  <a:srgbClr val="A50021"/>
                </a:solidFill>
              </a:rPr>
              <a:t>Rotation coordinates –Right hand system</a:t>
            </a:r>
            <a:endParaRPr lang="en-US" sz="1400" dirty="0">
              <a:solidFill>
                <a:srgbClr val="A50021"/>
              </a:solidFill>
            </a:endParaRPr>
          </a:p>
        </p:txBody>
      </p:sp>
      <p:grpSp>
        <p:nvGrpSpPr>
          <p:cNvPr id="143" name="Group 533"/>
          <p:cNvGrpSpPr>
            <a:grpSpLocks/>
          </p:cNvGrpSpPr>
          <p:nvPr/>
        </p:nvGrpSpPr>
        <p:grpSpPr bwMode="auto">
          <a:xfrm>
            <a:off x="4689929" y="2316163"/>
            <a:ext cx="1981200" cy="1981200"/>
            <a:chOff x="23712" y="13315"/>
            <a:chExt cx="1248" cy="1248"/>
          </a:xfrm>
        </p:grpSpPr>
        <p:sp>
          <p:nvSpPr>
            <p:cNvPr id="144" name="Text Box 534"/>
            <p:cNvSpPr txBox="1">
              <a:spLocks noChangeArrowheads="1"/>
            </p:cNvSpPr>
            <p:nvPr/>
          </p:nvSpPr>
          <p:spPr bwMode="auto">
            <a:xfrm>
              <a:off x="23863" y="13315"/>
              <a:ext cx="1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i="1">
                  <a:latin typeface="Times New Roman" pitchFamily="18" charset="0"/>
                </a:rPr>
                <a:t>y</a:t>
              </a:r>
            </a:p>
          </p:txBody>
        </p:sp>
        <p:sp>
          <p:nvSpPr>
            <p:cNvPr id="145" name="Text Box 535"/>
            <p:cNvSpPr txBox="1">
              <a:spLocks noChangeArrowheads="1"/>
            </p:cNvSpPr>
            <p:nvPr/>
          </p:nvSpPr>
          <p:spPr bwMode="auto">
            <a:xfrm>
              <a:off x="24768" y="14352"/>
              <a:ext cx="1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i="1">
                  <a:latin typeface="Times New Roman" pitchFamily="18" charset="0"/>
                </a:rPr>
                <a:t>x</a:t>
              </a:r>
            </a:p>
          </p:txBody>
        </p:sp>
        <p:grpSp>
          <p:nvGrpSpPr>
            <p:cNvPr id="146" name="Group 536"/>
            <p:cNvGrpSpPr>
              <a:grpSpLocks/>
            </p:cNvGrpSpPr>
            <p:nvPr/>
          </p:nvGrpSpPr>
          <p:grpSpPr bwMode="auto">
            <a:xfrm>
              <a:off x="23712" y="13344"/>
              <a:ext cx="1159" cy="1089"/>
              <a:chOff x="22679" y="13296"/>
              <a:chExt cx="1159" cy="1089"/>
            </a:xfrm>
          </p:grpSpPr>
          <p:sp>
            <p:nvSpPr>
              <p:cNvPr id="148" name="Freeform 537"/>
              <p:cNvSpPr>
                <a:spLocks/>
              </p:cNvSpPr>
              <p:nvPr/>
            </p:nvSpPr>
            <p:spPr bwMode="auto">
              <a:xfrm>
                <a:off x="22753" y="13296"/>
                <a:ext cx="1085" cy="1018"/>
              </a:xfrm>
              <a:custGeom>
                <a:avLst/>
                <a:gdLst>
                  <a:gd name="T0" fmla="*/ 0 w 1085"/>
                  <a:gd name="T1" fmla="*/ 0 h 1018"/>
                  <a:gd name="T2" fmla="*/ 0 w 1085"/>
                  <a:gd name="T3" fmla="*/ 1018 h 1018"/>
                  <a:gd name="T4" fmla="*/ 1085 w 1085"/>
                  <a:gd name="T5" fmla="*/ 1018 h 1018"/>
                </a:gdLst>
                <a:ahLst/>
                <a:cxnLst>
                  <a:cxn ang="0">
                    <a:pos x="T0" y="T1"/>
                  </a:cxn>
                  <a:cxn ang="0">
                    <a:pos x="T2" y="T3"/>
                  </a:cxn>
                  <a:cxn ang="0">
                    <a:pos x="T4" y="T5"/>
                  </a:cxn>
                </a:cxnLst>
                <a:rect l="0" t="0" r="r" b="b"/>
                <a:pathLst>
                  <a:path w="1085" h="1018">
                    <a:moveTo>
                      <a:pt x="0" y="0"/>
                    </a:moveTo>
                    <a:lnTo>
                      <a:pt x="0" y="1018"/>
                    </a:lnTo>
                    <a:lnTo>
                      <a:pt x="1085" y="1018"/>
                    </a:lnTo>
                  </a:path>
                </a:pathLst>
              </a:custGeom>
              <a:noFill/>
              <a:ln w="9525">
                <a:solidFill>
                  <a:schemeClr val="tx1"/>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49" name="Group 538"/>
              <p:cNvGrpSpPr>
                <a:grpSpLocks/>
              </p:cNvGrpSpPr>
              <p:nvPr/>
            </p:nvGrpSpPr>
            <p:grpSpPr bwMode="auto">
              <a:xfrm>
                <a:off x="22679" y="14241"/>
                <a:ext cx="145" cy="144"/>
                <a:chOff x="20687" y="14016"/>
                <a:chExt cx="576" cy="576"/>
              </a:xfrm>
            </p:grpSpPr>
            <p:sp>
              <p:nvSpPr>
                <p:cNvPr id="150" name="Oval 539"/>
                <p:cNvSpPr>
                  <a:spLocks noChangeArrowheads="1"/>
                </p:cNvSpPr>
                <p:nvPr/>
              </p:nvSpPr>
              <p:spPr bwMode="auto">
                <a:xfrm>
                  <a:off x="20687" y="14016"/>
                  <a:ext cx="576" cy="57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Oval 540"/>
                <p:cNvSpPr>
                  <a:spLocks noChangeArrowheads="1"/>
                </p:cNvSpPr>
                <p:nvPr/>
              </p:nvSpPr>
              <p:spPr bwMode="auto">
                <a:xfrm>
                  <a:off x="20903" y="14232"/>
                  <a:ext cx="144" cy="14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47" name="Text Box 541"/>
            <p:cNvSpPr txBox="1">
              <a:spLocks noChangeArrowheads="1"/>
            </p:cNvSpPr>
            <p:nvPr/>
          </p:nvSpPr>
          <p:spPr bwMode="auto">
            <a:xfrm>
              <a:off x="23759" y="14390"/>
              <a:ext cx="19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200" i="1">
                  <a:latin typeface="Times New Roman" pitchFamily="18" charset="0"/>
                </a:rPr>
                <a:t>z</a:t>
              </a:r>
            </a:p>
          </p:txBody>
        </p:sp>
      </p:grpSp>
      <p:grpSp>
        <p:nvGrpSpPr>
          <p:cNvPr id="152" name="Group 542"/>
          <p:cNvGrpSpPr>
            <a:grpSpLocks/>
          </p:cNvGrpSpPr>
          <p:nvPr/>
        </p:nvGrpSpPr>
        <p:grpSpPr bwMode="auto">
          <a:xfrm rot="4221532">
            <a:off x="4626429" y="5491163"/>
            <a:ext cx="279400" cy="311150"/>
            <a:chOff x="4320" y="2976"/>
            <a:chExt cx="192" cy="192"/>
          </a:xfrm>
        </p:grpSpPr>
        <p:sp>
          <p:nvSpPr>
            <p:cNvPr id="153" name="Freeform 543"/>
            <p:cNvSpPr>
              <a:spLocks/>
            </p:cNvSpPr>
            <p:nvPr/>
          </p:nvSpPr>
          <p:spPr bwMode="auto">
            <a:xfrm>
              <a:off x="4320" y="2976"/>
              <a:ext cx="192" cy="192"/>
            </a:xfrm>
            <a:custGeom>
              <a:avLst/>
              <a:gdLst>
                <a:gd name="T0" fmla="*/ 96 w 192"/>
                <a:gd name="T1" fmla="*/ 0 h 192"/>
                <a:gd name="T2" fmla="*/ 192 w 192"/>
                <a:gd name="T3" fmla="*/ 192 h 192"/>
                <a:gd name="T4" fmla="*/ 0 w 192"/>
                <a:gd name="T5" fmla="*/ 144 h 192"/>
              </a:gdLst>
              <a:ahLst/>
              <a:cxnLst>
                <a:cxn ang="0">
                  <a:pos x="T0" y="T1"/>
                </a:cxn>
                <a:cxn ang="0">
                  <a:pos x="T2" y="T3"/>
                </a:cxn>
                <a:cxn ang="0">
                  <a:pos x="T4" y="T5"/>
                </a:cxn>
              </a:cxnLst>
              <a:rect l="0" t="0" r="r" b="b"/>
              <a:pathLst>
                <a:path w="192" h="192">
                  <a:moveTo>
                    <a:pt x="96" y="0"/>
                  </a:moveTo>
                  <a:lnTo>
                    <a:pt x="192" y="192"/>
                  </a:lnTo>
                  <a:lnTo>
                    <a:pt x="0" y="144"/>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4" name="Oval 544"/>
            <p:cNvSpPr>
              <a:spLocks noChangeArrowheads="1"/>
            </p:cNvSpPr>
            <p:nvPr/>
          </p:nvSpPr>
          <p:spPr bwMode="auto">
            <a:xfrm rot="2010051">
              <a:off x="4347" y="2979"/>
              <a:ext cx="63" cy="156"/>
            </a:xfrm>
            <a:prstGeom prst="ellipse">
              <a:avLst/>
            </a:prstGeom>
            <a:solidFill>
              <a:srgbClr val="573A1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5" name="Text Box 545"/>
          <p:cNvSpPr txBox="1">
            <a:spLocks noChangeArrowheads="1"/>
          </p:cNvSpPr>
          <p:nvPr/>
        </p:nvSpPr>
        <p:spPr bwMode="auto">
          <a:xfrm>
            <a:off x="3394529" y="1752600"/>
            <a:ext cx="2667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200" b="1" dirty="0">
                <a:latin typeface="Times New Roman" pitchFamily="18" charset="0"/>
              </a:rPr>
              <a:t>Current Configuration</a:t>
            </a:r>
          </a:p>
        </p:txBody>
      </p:sp>
      <p:sp>
        <p:nvSpPr>
          <p:cNvPr id="156" name="Rectangle 546"/>
          <p:cNvSpPr>
            <a:spLocks noChangeArrowheads="1"/>
          </p:cNvSpPr>
          <p:nvPr/>
        </p:nvSpPr>
        <p:spPr bwMode="auto">
          <a:xfrm>
            <a:off x="2022929" y="1676400"/>
            <a:ext cx="5867400" cy="419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52775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9"/>
          <p:cNvSpPr>
            <a:spLocks noChangeArrowheads="1"/>
          </p:cNvSpPr>
          <p:nvPr/>
        </p:nvSpPr>
        <p:spPr bwMode="auto">
          <a:xfrm>
            <a:off x="0" y="0"/>
            <a:ext cx="9144000" cy="685800"/>
          </a:xfrm>
          <a:prstGeom prst="rect">
            <a:avLst/>
          </a:prstGeom>
          <a:gradFill rotWithShape="1">
            <a:gsLst>
              <a:gs pos="0">
                <a:srgbClr val="CACACA"/>
              </a:gs>
              <a:gs pos="50000">
                <a:srgbClr val="EAEAEA"/>
              </a:gs>
              <a:gs pos="100000">
                <a:srgbClr val="CACAC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nchor="ctr"/>
          <a:lstStyle/>
          <a:p>
            <a:pPr algn="ctr">
              <a:spcBef>
                <a:spcPct val="50000"/>
              </a:spcBef>
            </a:pPr>
            <a:r>
              <a:rPr lang="en-US" sz="1400" dirty="0">
                <a:effectLst>
                  <a:outerShdw blurRad="38100" dist="38100" dir="2700000" algn="tl">
                    <a:srgbClr val="C0C0C0"/>
                  </a:outerShdw>
                </a:effectLst>
                <a:latin typeface="Times New Roman" pitchFamily="18" charset="0"/>
              </a:rPr>
              <a:t>Three-D Vector Representation</a:t>
            </a:r>
          </a:p>
        </p:txBody>
      </p:sp>
      <p:sp>
        <p:nvSpPr>
          <p:cNvPr id="21" name="Text Box 439"/>
          <p:cNvSpPr txBox="1">
            <a:spLocks noChangeArrowheads="1"/>
          </p:cNvSpPr>
          <p:nvPr/>
        </p:nvSpPr>
        <p:spPr bwMode="auto">
          <a:xfrm>
            <a:off x="914400" y="1143000"/>
            <a:ext cx="27765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a:solidFill>
                  <a:srgbClr val="CC00FF"/>
                </a:solidFill>
                <a:latin typeface="Times New Roman" pitchFamily="18" charset="0"/>
              </a:rPr>
              <a:t>Pre-Rotation Object-Centered coordinate surface point vector</a:t>
            </a:r>
          </a:p>
          <a:p>
            <a:r>
              <a:rPr lang="en-US" sz="800">
                <a:solidFill>
                  <a:srgbClr val="CC00FF"/>
                </a:solidFill>
                <a:latin typeface="Times New Roman" pitchFamily="18" charset="0"/>
              </a:rPr>
              <a:t>(ObjCntrd_Coordnt_SrfcPoint[0], , )</a:t>
            </a:r>
            <a:endParaRPr lang="en-US" sz="2400">
              <a:latin typeface="Times New Roman" pitchFamily="18" charset="0"/>
            </a:endParaRPr>
          </a:p>
        </p:txBody>
      </p:sp>
      <p:sp>
        <p:nvSpPr>
          <p:cNvPr id="22" name="Text Box 440"/>
          <p:cNvSpPr txBox="1">
            <a:spLocks noChangeArrowheads="1"/>
          </p:cNvSpPr>
          <p:nvPr/>
        </p:nvSpPr>
        <p:spPr bwMode="auto">
          <a:xfrm>
            <a:off x="1109663" y="2133600"/>
            <a:ext cx="2209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a:solidFill>
                  <a:srgbClr val="CC00FF"/>
                </a:solidFill>
                <a:latin typeface="Times New Roman" pitchFamily="18" charset="0"/>
              </a:rPr>
              <a:t>Object-Centered coordinate surface point vector</a:t>
            </a:r>
          </a:p>
          <a:p>
            <a:r>
              <a:rPr lang="en-US" sz="800">
                <a:solidFill>
                  <a:srgbClr val="CC00FF"/>
                </a:solidFill>
                <a:latin typeface="Times New Roman" pitchFamily="18" charset="0"/>
              </a:rPr>
              <a:t>(ObjCntrd_Coordnt_SrfcPoint[0], , )</a:t>
            </a:r>
            <a:endParaRPr lang="en-US" sz="2400">
              <a:latin typeface="Times New Roman" pitchFamily="18" charset="0"/>
            </a:endParaRPr>
          </a:p>
        </p:txBody>
      </p:sp>
      <p:sp>
        <p:nvSpPr>
          <p:cNvPr id="23" name="Text Box 441"/>
          <p:cNvSpPr txBox="1">
            <a:spLocks noChangeArrowheads="1"/>
          </p:cNvSpPr>
          <p:nvPr/>
        </p:nvSpPr>
        <p:spPr bwMode="auto">
          <a:xfrm>
            <a:off x="1905000" y="2689225"/>
            <a:ext cx="22098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rgbClr val="CC9900"/>
                </a:solidFill>
                <a:latin typeface="Times New Roman" pitchFamily="18" charset="0"/>
              </a:rPr>
              <a:t>Object Center</a:t>
            </a:r>
          </a:p>
          <a:p>
            <a:pPr>
              <a:spcBef>
                <a:spcPct val="50000"/>
              </a:spcBef>
            </a:pPr>
            <a:r>
              <a:rPr lang="en-US" sz="800">
                <a:solidFill>
                  <a:srgbClr val="CC9900"/>
                </a:solidFill>
                <a:latin typeface="Times New Roman" pitchFamily="18" charset="0"/>
              </a:rPr>
              <a:t>(ObjCntrX, ObjCntrY, ObjCntrZ)</a:t>
            </a:r>
            <a:endParaRPr lang="en-US" sz="2400">
              <a:latin typeface="Times New Roman" pitchFamily="18" charset="0"/>
            </a:endParaRPr>
          </a:p>
        </p:txBody>
      </p:sp>
      <p:sp>
        <p:nvSpPr>
          <p:cNvPr id="24" name="Line 442"/>
          <p:cNvSpPr>
            <a:spLocks noChangeShapeType="1"/>
          </p:cNvSpPr>
          <p:nvPr/>
        </p:nvSpPr>
        <p:spPr bwMode="auto">
          <a:xfrm>
            <a:off x="1905000" y="25908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Text Box 443"/>
          <p:cNvSpPr txBox="1">
            <a:spLocks noChangeArrowheads="1"/>
          </p:cNvSpPr>
          <p:nvPr/>
        </p:nvSpPr>
        <p:spPr bwMode="auto">
          <a:xfrm>
            <a:off x="1001713" y="3124200"/>
            <a:ext cx="2209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a:solidFill>
                  <a:srgbClr val="0066FF"/>
                </a:solidFill>
                <a:latin typeface="Times New Roman" pitchFamily="18" charset="0"/>
              </a:rPr>
              <a:t>Allocentric coordinate surface point vector</a:t>
            </a:r>
          </a:p>
          <a:p>
            <a:r>
              <a:rPr lang="en-US" sz="800">
                <a:solidFill>
                  <a:srgbClr val="0066FF"/>
                </a:solidFill>
                <a:latin typeface="Times New Roman" pitchFamily="18" charset="0"/>
              </a:rPr>
              <a:t>(AlloCntrc_Coordnt_SrfcPoint[0],,)</a:t>
            </a:r>
          </a:p>
        </p:txBody>
      </p:sp>
      <p:sp>
        <p:nvSpPr>
          <p:cNvPr id="26" name="Text Box 444"/>
          <p:cNvSpPr txBox="1">
            <a:spLocks noChangeArrowheads="1"/>
          </p:cNvSpPr>
          <p:nvPr/>
        </p:nvSpPr>
        <p:spPr bwMode="auto">
          <a:xfrm>
            <a:off x="914400" y="4114800"/>
            <a:ext cx="2743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a:solidFill>
                  <a:srgbClr val="FF0000"/>
                </a:solidFill>
                <a:latin typeface="Times New Roman" pitchFamily="18" charset="0"/>
              </a:rPr>
              <a:t>Pre-Rotation Egocentric coordinate surface point vector</a:t>
            </a:r>
          </a:p>
          <a:p>
            <a:r>
              <a:rPr lang="en-US" sz="800">
                <a:solidFill>
                  <a:srgbClr val="FF0000"/>
                </a:solidFill>
                <a:latin typeface="Times New Roman" pitchFamily="18" charset="0"/>
              </a:rPr>
              <a:t>(EgoCntrc_Coordnt_SrfcPoint[0], , )</a:t>
            </a:r>
            <a:endParaRPr lang="en-US" sz="800">
              <a:solidFill>
                <a:srgbClr val="0066FF"/>
              </a:solidFill>
              <a:latin typeface="Times New Roman" pitchFamily="18" charset="0"/>
            </a:endParaRPr>
          </a:p>
        </p:txBody>
      </p:sp>
      <p:sp>
        <p:nvSpPr>
          <p:cNvPr id="27" name="Line 445"/>
          <p:cNvSpPr>
            <a:spLocks noChangeShapeType="1"/>
          </p:cNvSpPr>
          <p:nvPr/>
        </p:nvSpPr>
        <p:spPr bwMode="auto">
          <a:xfrm>
            <a:off x="1905000" y="35814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446"/>
          <p:cNvSpPr txBox="1">
            <a:spLocks noChangeArrowheads="1"/>
          </p:cNvSpPr>
          <p:nvPr/>
        </p:nvSpPr>
        <p:spPr bwMode="auto">
          <a:xfrm>
            <a:off x="1143000" y="5214938"/>
            <a:ext cx="2209800"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dirty="0">
                <a:solidFill>
                  <a:srgbClr val="FF0000"/>
                </a:solidFill>
                <a:latin typeface="Times New Roman" pitchFamily="18" charset="0"/>
              </a:rPr>
              <a:t>Egocentric coordinate surface point vector</a:t>
            </a:r>
          </a:p>
          <a:p>
            <a:r>
              <a:rPr lang="en-US" sz="800" dirty="0">
                <a:solidFill>
                  <a:srgbClr val="FF0000"/>
                </a:solidFill>
                <a:latin typeface="Times New Roman" pitchFamily="18" charset="0"/>
              </a:rPr>
              <a:t>(</a:t>
            </a:r>
            <a:r>
              <a:rPr lang="en-US" sz="800" dirty="0" err="1">
                <a:solidFill>
                  <a:srgbClr val="FF0000"/>
                </a:solidFill>
                <a:latin typeface="Times New Roman" pitchFamily="18" charset="0"/>
              </a:rPr>
              <a:t>EgoCntrc_Coordnt_SrfcPoint</a:t>
            </a:r>
            <a:r>
              <a:rPr lang="en-US" sz="800" dirty="0">
                <a:solidFill>
                  <a:srgbClr val="FF0000"/>
                </a:solidFill>
                <a:latin typeface="Times New Roman" pitchFamily="18" charset="0"/>
              </a:rPr>
              <a:t>[0], , )</a:t>
            </a:r>
            <a:endParaRPr lang="en-US" sz="800" dirty="0">
              <a:solidFill>
                <a:srgbClr val="0066FF"/>
              </a:solidFill>
              <a:latin typeface="Times New Roman" pitchFamily="18" charset="0"/>
            </a:endParaRPr>
          </a:p>
        </p:txBody>
      </p:sp>
      <p:sp>
        <p:nvSpPr>
          <p:cNvPr id="29" name="Line 447"/>
          <p:cNvSpPr>
            <a:spLocks noChangeShapeType="1"/>
          </p:cNvSpPr>
          <p:nvPr/>
        </p:nvSpPr>
        <p:spPr bwMode="auto">
          <a:xfrm>
            <a:off x="1905000" y="4625975"/>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Text Box 448"/>
          <p:cNvSpPr txBox="1">
            <a:spLocks noChangeArrowheads="1"/>
          </p:cNvSpPr>
          <p:nvPr/>
        </p:nvSpPr>
        <p:spPr bwMode="auto">
          <a:xfrm>
            <a:off x="1905000" y="3657600"/>
            <a:ext cx="22098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dirty="0">
                <a:solidFill>
                  <a:schemeClr val="accent1"/>
                </a:solidFill>
                <a:latin typeface="Times New Roman" pitchFamily="18" charset="0"/>
              </a:rPr>
              <a:t>Observer</a:t>
            </a:r>
          </a:p>
          <a:p>
            <a:pPr>
              <a:spcBef>
                <a:spcPct val="50000"/>
              </a:spcBef>
            </a:pPr>
            <a:r>
              <a:rPr lang="en-US" sz="800" dirty="0">
                <a:solidFill>
                  <a:schemeClr val="accent1"/>
                </a:solidFill>
                <a:latin typeface="Times New Roman" pitchFamily="18" charset="0"/>
              </a:rPr>
              <a:t>(</a:t>
            </a:r>
            <a:r>
              <a:rPr lang="en-US" sz="800" dirty="0" err="1">
                <a:solidFill>
                  <a:schemeClr val="accent1"/>
                </a:solidFill>
                <a:latin typeface="Times New Roman" pitchFamily="18" charset="0"/>
              </a:rPr>
              <a:t>ObserverCntrX,ObserverCntrY,ObserverCntrZ</a:t>
            </a:r>
            <a:r>
              <a:rPr lang="en-US" sz="800" dirty="0">
                <a:solidFill>
                  <a:schemeClr val="accent1"/>
                </a:solidFill>
                <a:latin typeface="Times New Roman" pitchFamily="18" charset="0"/>
              </a:rPr>
              <a:t>)</a:t>
            </a:r>
          </a:p>
          <a:p>
            <a:pPr algn="l">
              <a:spcBef>
                <a:spcPct val="50000"/>
              </a:spcBef>
            </a:pPr>
            <a:endParaRPr lang="en-US" sz="800" dirty="0">
              <a:solidFill>
                <a:srgbClr val="0066FF"/>
              </a:solidFill>
              <a:latin typeface="Times New Roman" pitchFamily="18" charset="0"/>
            </a:endParaRPr>
          </a:p>
        </p:txBody>
      </p:sp>
      <p:grpSp>
        <p:nvGrpSpPr>
          <p:cNvPr id="31" name="Group 449"/>
          <p:cNvGrpSpPr>
            <a:grpSpLocks/>
          </p:cNvGrpSpPr>
          <p:nvPr/>
        </p:nvGrpSpPr>
        <p:grpSpPr bwMode="auto">
          <a:xfrm>
            <a:off x="2286000" y="3730625"/>
            <a:ext cx="76200" cy="76200"/>
            <a:chOff x="912" y="2350"/>
            <a:chExt cx="48" cy="48"/>
          </a:xfrm>
        </p:grpSpPr>
        <p:sp>
          <p:nvSpPr>
            <p:cNvPr id="135" name="Line 450"/>
            <p:cNvSpPr>
              <a:spLocks noChangeShapeType="1"/>
            </p:cNvSpPr>
            <p:nvPr/>
          </p:nvSpPr>
          <p:spPr bwMode="auto">
            <a:xfrm>
              <a:off x="912" y="2375"/>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6" name="Oval 451"/>
            <p:cNvSpPr>
              <a:spLocks noChangeArrowheads="1"/>
            </p:cNvSpPr>
            <p:nvPr/>
          </p:nvSpPr>
          <p:spPr bwMode="auto">
            <a:xfrm>
              <a:off x="912" y="2350"/>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 name="Group 452"/>
          <p:cNvGrpSpPr>
            <a:grpSpLocks/>
          </p:cNvGrpSpPr>
          <p:nvPr/>
        </p:nvGrpSpPr>
        <p:grpSpPr bwMode="auto">
          <a:xfrm>
            <a:off x="2286000" y="2754313"/>
            <a:ext cx="76200" cy="76200"/>
            <a:chOff x="1056" y="1824"/>
            <a:chExt cx="48" cy="48"/>
          </a:xfrm>
        </p:grpSpPr>
        <p:sp>
          <p:nvSpPr>
            <p:cNvPr id="132" name="Line 453"/>
            <p:cNvSpPr>
              <a:spLocks noChangeShapeType="1"/>
            </p:cNvSpPr>
            <p:nvPr/>
          </p:nvSpPr>
          <p:spPr bwMode="auto">
            <a:xfrm>
              <a:off x="1056" y="1849"/>
              <a:ext cx="4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 name="Oval 454"/>
            <p:cNvSpPr>
              <a:spLocks noChangeArrowheads="1"/>
            </p:cNvSpPr>
            <p:nvPr/>
          </p:nvSpPr>
          <p:spPr bwMode="auto">
            <a:xfrm>
              <a:off x="1056" y="1824"/>
              <a:ext cx="48" cy="4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4" name="Line 455"/>
            <p:cNvSpPr>
              <a:spLocks noChangeShapeType="1"/>
            </p:cNvSpPr>
            <p:nvPr/>
          </p:nvSpPr>
          <p:spPr bwMode="auto">
            <a:xfrm>
              <a:off x="1080" y="1824"/>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Text Box 456"/>
          <p:cNvSpPr txBox="1">
            <a:spLocks noChangeArrowheads="1"/>
          </p:cNvSpPr>
          <p:nvPr/>
        </p:nvSpPr>
        <p:spPr bwMode="auto">
          <a:xfrm>
            <a:off x="1828800" y="1600200"/>
            <a:ext cx="1371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rgbClr val="CC00FF"/>
                </a:solidFill>
                <a:latin typeface="Times New Roman" pitchFamily="18" charset="0"/>
              </a:rPr>
              <a:t>Object Rotation</a:t>
            </a:r>
            <a:endParaRPr lang="en-US" sz="2400">
              <a:solidFill>
                <a:srgbClr val="CC00FF"/>
              </a:solidFill>
              <a:latin typeface="Times New Roman" pitchFamily="18" charset="0"/>
            </a:endParaRPr>
          </a:p>
        </p:txBody>
      </p:sp>
      <p:sp>
        <p:nvSpPr>
          <p:cNvPr id="34" name="Text Box 457"/>
          <p:cNvSpPr txBox="1">
            <a:spLocks noChangeArrowheads="1"/>
          </p:cNvSpPr>
          <p:nvPr/>
        </p:nvSpPr>
        <p:spPr bwMode="auto">
          <a:xfrm>
            <a:off x="2743200" y="4572000"/>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800">
                <a:solidFill>
                  <a:srgbClr val="FF0000"/>
                </a:solidFill>
                <a:latin typeface="Times New Roman" pitchFamily="18" charset="0"/>
              </a:rPr>
              <a:t>Viewer Rotation </a:t>
            </a:r>
          </a:p>
          <a:p>
            <a:r>
              <a:rPr lang="en-US" sz="800">
                <a:solidFill>
                  <a:srgbClr val="FF0000"/>
                </a:solidFill>
                <a:latin typeface="Times New Roman" pitchFamily="18" charset="0"/>
              </a:rPr>
              <a:t>(rotation matrix is negative)</a:t>
            </a:r>
            <a:endParaRPr lang="en-US" sz="2400">
              <a:solidFill>
                <a:srgbClr val="FF0000"/>
              </a:solidFill>
              <a:latin typeface="Times New Roman" pitchFamily="18" charset="0"/>
            </a:endParaRPr>
          </a:p>
        </p:txBody>
      </p:sp>
      <p:sp>
        <p:nvSpPr>
          <p:cNvPr id="35" name="Rectangle 458"/>
          <p:cNvSpPr>
            <a:spLocks noChangeArrowheads="1"/>
          </p:cNvSpPr>
          <p:nvPr/>
        </p:nvSpPr>
        <p:spPr bwMode="auto">
          <a:xfrm>
            <a:off x="838200" y="838200"/>
            <a:ext cx="3200400" cy="5715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459"/>
          <p:cNvSpPr txBox="1">
            <a:spLocks noChangeArrowheads="1"/>
          </p:cNvSpPr>
          <p:nvPr/>
        </p:nvSpPr>
        <p:spPr bwMode="auto">
          <a:xfrm>
            <a:off x="1981200" y="5715000"/>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800">
                <a:latin typeface="Times New Roman" pitchFamily="18" charset="0"/>
              </a:rPr>
              <a:t>3D to 2D Mapping (Y-asis is the gaze axis):</a:t>
            </a:r>
          </a:p>
          <a:p>
            <a:pPr algn="l"/>
            <a:r>
              <a:rPr lang="en-US" sz="800">
                <a:latin typeface="Times New Roman" pitchFamily="18" charset="0"/>
              </a:rPr>
              <a:t> Monitor (X,Y)=(x/y, z/y)</a:t>
            </a:r>
          </a:p>
        </p:txBody>
      </p:sp>
      <p:sp>
        <p:nvSpPr>
          <p:cNvPr id="37" name="Line 460"/>
          <p:cNvSpPr>
            <a:spLocks noChangeShapeType="1"/>
          </p:cNvSpPr>
          <p:nvPr/>
        </p:nvSpPr>
        <p:spPr bwMode="auto">
          <a:xfrm>
            <a:off x="1905000" y="570547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Text Box 461"/>
          <p:cNvSpPr txBox="1">
            <a:spLocks noChangeArrowheads="1"/>
          </p:cNvSpPr>
          <p:nvPr/>
        </p:nvSpPr>
        <p:spPr bwMode="auto">
          <a:xfrm>
            <a:off x="1219200" y="6172200"/>
            <a:ext cx="1981200" cy="238125"/>
          </a:xfrm>
          <a:prstGeom prst="rect">
            <a:avLst/>
          </a:prstGeom>
          <a:solidFill>
            <a:srgbClr val="FF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900">
                <a:latin typeface="Times New Roman" pitchFamily="18" charset="0"/>
              </a:rPr>
              <a:t>2-D Egocentric Representation</a:t>
            </a:r>
          </a:p>
        </p:txBody>
      </p:sp>
      <p:graphicFrame>
        <p:nvGraphicFramePr>
          <p:cNvPr id="39" name="Object 462"/>
          <p:cNvGraphicFramePr>
            <a:graphicFrameLocks noChangeAspect="1"/>
          </p:cNvGraphicFramePr>
          <p:nvPr>
            <p:extLst>
              <p:ext uri="{D42A27DB-BD31-4B8C-83A1-F6EECF244321}">
                <p14:modId xmlns:p14="http://schemas.microsoft.com/office/powerpoint/2010/main" val="1623017494"/>
              </p:ext>
            </p:extLst>
          </p:nvPr>
        </p:nvGraphicFramePr>
        <p:xfrm>
          <a:off x="2265363" y="1797050"/>
          <a:ext cx="457200" cy="296863"/>
        </p:xfrm>
        <a:graphic>
          <a:graphicData uri="http://schemas.openxmlformats.org/presentationml/2006/ole">
            <mc:AlternateContent xmlns:mc="http://schemas.openxmlformats.org/markup-compatibility/2006">
              <mc:Choice xmlns:v="urn:schemas-microsoft-com:vml" Requires="v">
                <p:oleObj spid="_x0000_s26741" name="Equation" r:id="rId4" imgW="1091880" imgH="711000" progId="Equation.3">
                  <p:embed/>
                </p:oleObj>
              </mc:Choice>
              <mc:Fallback>
                <p:oleObj name="Equation" r:id="rId4" imgW="1091880" imgH="711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5363" y="1797050"/>
                        <a:ext cx="457200"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Text Box 463"/>
          <p:cNvSpPr txBox="1">
            <a:spLocks noChangeArrowheads="1"/>
          </p:cNvSpPr>
          <p:nvPr/>
        </p:nvSpPr>
        <p:spPr bwMode="auto">
          <a:xfrm>
            <a:off x="2057400" y="1863725"/>
            <a:ext cx="3048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latin typeface="Times New Roman" pitchFamily="18" charset="0"/>
              </a:rPr>
              <a:t>*</a:t>
            </a:r>
            <a:endParaRPr lang="en-US" sz="2400">
              <a:latin typeface="Times New Roman" pitchFamily="18" charset="0"/>
            </a:endParaRPr>
          </a:p>
        </p:txBody>
      </p:sp>
      <p:graphicFrame>
        <p:nvGraphicFramePr>
          <p:cNvPr id="41" name="Object 464"/>
          <p:cNvGraphicFramePr>
            <a:graphicFrameLocks noChangeAspect="1"/>
          </p:cNvGraphicFramePr>
          <p:nvPr>
            <p:extLst>
              <p:ext uri="{D42A27DB-BD31-4B8C-83A1-F6EECF244321}">
                <p14:modId xmlns:p14="http://schemas.microsoft.com/office/powerpoint/2010/main" val="934916354"/>
              </p:ext>
            </p:extLst>
          </p:nvPr>
        </p:nvGraphicFramePr>
        <p:xfrm>
          <a:off x="2219325" y="4676775"/>
          <a:ext cx="546100" cy="296863"/>
        </p:xfrm>
        <a:graphic>
          <a:graphicData uri="http://schemas.openxmlformats.org/presentationml/2006/ole">
            <mc:AlternateContent xmlns:mc="http://schemas.openxmlformats.org/markup-compatibility/2006">
              <mc:Choice xmlns:v="urn:schemas-microsoft-com:vml" Requires="v">
                <p:oleObj spid="_x0000_s26742" name="Equation" r:id="rId6" imgW="1307880" imgH="711000" progId="Equation.3">
                  <p:embed/>
                </p:oleObj>
              </mc:Choice>
              <mc:Fallback>
                <p:oleObj name="Equation" r:id="rId6" imgW="1307880" imgH="711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9325" y="4676775"/>
                        <a:ext cx="546100"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Text Box 465"/>
          <p:cNvSpPr txBox="1">
            <a:spLocks noChangeArrowheads="1"/>
          </p:cNvSpPr>
          <p:nvPr/>
        </p:nvSpPr>
        <p:spPr bwMode="auto">
          <a:xfrm>
            <a:off x="2032000" y="4724400"/>
            <a:ext cx="3048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latin typeface="Times New Roman" pitchFamily="18" charset="0"/>
              </a:rPr>
              <a:t>*</a:t>
            </a:r>
            <a:endParaRPr lang="en-US" sz="2400">
              <a:latin typeface="Times New Roman" pitchFamily="18" charset="0"/>
            </a:endParaRPr>
          </a:p>
        </p:txBody>
      </p:sp>
      <p:sp>
        <p:nvSpPr>
          <p:cNvPr id="43" name="Line 466"/>
          <p:cNvSpPr>
            <a:spLocks noChangeShapeType="1"/>
          </p:cNvSpPr>
          <p:nvPr/>
        </p:nvSpPr>
        <p:spPr bwMode="auto">
          <a:xfrm>
            <a:off x="4319587" y="544195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467"/>
          <p:cNvSpPr>
            <a:spLocks noChangeShapeType="1"/>
          </p:cNvSpPr>
          <p:nvPr/>
        </p:nvSpPr>
        <p:spPr bwMode="auto">
          <a:xfrm flipV="1">
            <a:off x="4319587" y="475615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468"/>
          <p:cNvSpPr>
            <a:spLocks noChangeShapeType="1"/>
          </p:cNvSpPr>
          <p:nvPr/>
        </p:nvSpPr>
        <p:spPr bwMode="auto">
          <a:xfrm flipV="1">
            <a:off x="4319587" y="5037137"/>
            <a:ext cx="152400" cy="404813"/>
          </a:xfrm>
          <a:prstGeom prst="line">
            <a:avLst/>
          </a:prstGeom>
          <a:noFill/>
          <a:ln w="9525">
            <a:solidFill>
              <a:schemeClr val="tx1"/>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Oval 469"/>
          <p:cNvSpPr>
            <a:spLocks noChangeArrowheads="1"/>
          </p:cNvSpPr>
          <p:nvPr/>
        </p:nvSpPr>
        <p:spPr bwMode="auto">
          <a:xfrm>
            <a:off x="4972050" y="2579687"/>
            <a:ext cx="1143000" cy="1143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470"/>
          <p:cNvSpPr>
            <a:spLocks noChangeShapeType="1"/>
          </p:cNvSpPr>
          <p:nvPr/>
        </p:nvSpPr>
        <p:spPr bwMode="auto">
          <a:xfrm flipV="1">
            <a:off x="4319587" y="3155950"/>
            <a:ext cx="1219200" cy="2286000"/>
          </a:xfrm>
          <a:prstGeom prst="line">
            <a:avLst/>
          </a:prstGeom>
          <a:noFill/>
          <a:ln w="9525">
            <a:solidFill>
              <a:srgbClr val="CC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471"/>
          <p:cNvSpPr>
            <a:spLocks noChangeShapeType="1"/>
          </p:cNvSpPr>
          <p:nvPr/>
        </p:nvSpPr>
        <p:spPr bwMode="auto">
          <a:xfrm>
            <a:off x="5538787" y="315595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472"/>
          <p:cNvSpPr>
            <a:spLocks noChangeShapeType="1"/>
          </p:cNvSpPr>
          <p:nvPr/>
        </p:nvSpPr>
        <p:spPr bwMode="auto">
          <a:xfrm flipV="1">
            <a:off x="5538787" y="247015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473"/>
          <p:cNvSpPr>
            <a:spLocks noChangeShapeType="1"/>
          </p:cNvSpPr>
          <p:nvPr/>
        </p:nvSpPr>
        <p:spPr bwMode="auto">
          <a:xfrm flipV="1">
            <a:off x="5538787" y="2827337"/>
            <a:ext cx="152400" cy="328613"/>
          </a:xfrm>
          <a:prstGeom prst="line">
            <a:avLst/>
          </a:prstGeom>
          <a:noFill/>
          <a:ln w="9525" cap="rnd">
            <a:solidFill>
              <a:schemeClr val="tx1"/>
            </a:solidFill>
            <a:prstDash val="sysDot"/>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Text Box 474"/>
          <p:cNvSpPr txBox="1">
            <a:spLocks noChangeArrowheads="1"/>
          </p:cNvSpPr>
          <p:nvPr/>
        </p:nvSpPr>
        <p:spPr bwMode="auto">
          <a:xfrm>
            <a:off x="4038600" y="5492749"/>
            <a:ext cx="11430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dirty="0" err="1">
                <a:latin typeface="Times New Roman" pitchFamily="18" charset="0"/>
              </a:rPr>
              <a:t>Allocentric</a:t>
            </a:r>
            <a:r>
              <a:rPr lang="en-US" sz="800" dirty="0">
                <a:latin typeface="Times New Roman" pitchFamily="18" charset="0"/>
              </a:rPr>
              <a:t> Origin</a:t>
            </a:r>
          </a:p>
          <a:p>
            <a:pPr>
              <a:spcBef>
                <a:spcPct val="50000"/>
              </a:spcBef>
            </a:pPr>
            <a:r>
              <a:rPr lang="en-US" sz="800" dirty="0">
                <a:latin typeface="Times New Roman" pitchFamily="18" charset="0"/>
              </a:rPr>
              <a:t>(0,0,0)</a:t>
            </a:r>
          </a:p>
        </p:txBody>
      </p:sp>
      <p:sp>
        <p:nvSpPr>
          <p:cNvPr id="52" name="Text Box 475"/>
          <p:cNvSpPr txBox="1">
            <a:spLocks noChangeArrowheads="1"/>
          </p:cNvSpPr>
          <p:nvPr/>
        </p:nvSpPr>
        <p:spPr bwMode="auto">
          <a:xfrm rot="17884460">
            <a:off x="3778250" y="4060825"/>
            <a:ext cx="19050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rgbClr val="CC9900"/>
                </a:solidFill>
                <a:latin typeface="Times New Roman" pitchFamily="18" charset="0"/>
              </a:rPr>
              <a:t>Object Center</a:t>
            </a:r>
          </a:p>
          <a:p>
            <a:pPr>
              <a:spcBef>
                <a:spcPct val="50000"/>
              </a:spcBef>
            </a:pPr>
            <a:r>
              <a:rPr lang="en-US" sz="800">
                <a:solidFill>
                  <a:srgbClr val="CC9900"/>
                </a:solidFill>
                <a:latin typeface="Times New Roman" pitchFamily="18" charset="0"/>
              </a:rPr>
              <a:t>(ObjCntrX, ObjCntrY, ObjCntrZ)</a:t>
            </a:r>
          </a:p>
        </p:txBody>
      </p:sp>
      <p:sp>
        <p:nvSpPr>
          <p:cNvPr id="53" name="AutoShape 476"/>
          <p:cNvSpPr>
            <a:spLocks noChangeArrowheads="1"/>
          </p:cNvSpPr>
          <p:nvPr/>
        </p:nvSpPr>
        <p:spPr bwMode="auto">
          <a:xfrm>
            <a:off x="7443787" y="1708150"/>
            <a:ext cx="152400" cy="152400"/>
          </a:xfrm>
          <a:prstGeom prst="sun">
            <a:avLst>
              <a:gd name="adj" fmla="val 25000"/>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4" name="Group 477"/>
          <p:cNvGrpSpPr>
            <a:grpSpLocks/>
          </p:cNvGrpSpPr>
          <p:nvPr/>
        </p:nvGrpSpPr>
        <p:grpSpPr bwMode="auto">
          <a:xfrm rot="4221532">
            <a:off x="8202612" y="5068887"/>
            <a:ext cx="279400" cy="311150"/>
            <a:chOff x="4320" y="2976"/>
            <a:chExt cx="192" cy="192"/>
          </a:xfrm>
        </p:grpSpPr>
        <p:sp>
          <p:nvSpPr>
            <p:cNvPr id="130" name="Freeform 478"/>
            <p:cNvSpPr>
              <a:spLocks/>
            </p:cNvSpPr>
            <p:nvPr/>
          </p:nvSpPr>
          <p:spPr bwMode="auto">
            <a:xfrm>
              <a:off x="4320" y="2976"/>
              <a:ext cx="192" cy="192"/>
            </a:xfrm>
            <a:custGeom>
              <a:avLst/>
              <a:gdLst>
                <a:gd name="T0" fmla="*/ 96 w 192"/>
                <a:gd name="T1" fmla="*/ 0 h 192"/>
                <a:gd name="T2" fmla="*/ 192 w 192"/>
                <a:gd name="T3" fmla="*/ 192 h 192"/>
                <a:gd name="T4" fmla="*/ 0 w 192"/>
                <a:gd name="T5" fmla="*/ 144 h 192"/>
              </a:gdLst>
              <a:ahLst/>
              <a:cxnLst>
                <a:cxn ang="0">
                  <a:pos x="T0" y="T1"/>
                </a:cxn>
                <a:cxn ang="0">
                  <a:pos x="T2" y="T3"/>
                </a:cxn>
                <a:cxn ang="0">
                  <a:pos x="T4" y="T5"/>
                </a:cxn>
              </a:cxnLst>
              <a:rect l="0" t="0" r="r" b="b"/>
              <a:pathLst>
                <a:path w="192" h="192">
                  <a:moveTo>
                    <a:pt x="96" y="0"/>
                  </a:moveTo>
                  <a:lnTo>
                    <a:pt x="192" y="192"/>
                  </a:lnTo>
                  <a:lnTo>
                    <a:pt x="0" y="144"/>
                  </a:lnTo>
                </a:path>
              </a:pathLst>
            </a:cu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 name="Oval 479"/>
            <p:cNvSpPr>
              <a:spLocks noChangeArrowheads="1"/>
            </p:cNvSpPr>
            <p:nvPr/>
          </p:nvSpPr>
          <p:spPr bwMode="auto">
            <a:xfrm rot="2010051">
              <a:off x="4347" y="2979"/>
              <a:ext cx="63" cy="156"/>
            </a:xfrm>
            <a:prstGeom prst="ellipse">
              <a:avLst/>
            </a:prstGeom>
            <a:solidFill>
              <a:srgbClr val="361B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5" name="Line 480"/>
          <p:cNvSpPr>
            <a:spLocks noChangeShapeType="1"/>
          </p:cNvSpPr>
          <p:nvPr/>
        </p:nvSpPr>
        <p:spPr bwMode="auto">
          <a:xfrm flipH="1" flipV="1">
            <a:off x="6072187" y="2927350"/>
            <a:ext cx="2286000" cy="2209800"/>
          </a:xfrm>
          <a:prstGeom prst="line">
            <a:avLst/>
          </a:prstGeom>
          <a:noFill/>
          <a:ln w="9525">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481"/>
          <p:cNvSpPr>
            <a:spLocks noChangeShapeType="1"/>
          </p:cNvSpPr>
          <p:nvPr/>
        </p:nvSpPr>
        <p:spPr bwMode="auto">
          <a:xfrm flipH="1">
            <a:off x="6072187" y="1860550"/>
            <a:ext cx="1371600" cy="10668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482"/>
          <p:cNvSpPr>
            <a:spLocks noChangeShapeType="1"/>
          </p:cNvSpPr>
          <p:nvPr/>
        </p:nvSpPr>
        <p:spPr bwMode="auto">
          <a:xfrm flipV="1">
            <a:off x="4319587" y="2927350"/>
            <a:ext cx="1752600" cy="2514600"/>
          </a:xfrm>
          <a:prstGeom prst="line">
            <a:avLst/>
          </a:prstGeom>
          <a:noFill/>
          <a:ln w="9525">
            <a:solidFill>
              <a:srgbClr val="0066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483"/>
          <p:cNvSpPr>
            <a:spLocks noChangeShapeType="1"/>
          </p:cNvSpPr>
          <p:nvPr/>
        </p:nvSpPr>
        <p:spPr bwMode="auto">
          <a:xfrm flipV="1">
            <a:off x="5538787" y="2927350"/>
            <a:ext cx="533400" cy="228600"/>
          </a:xfrm>
          <a:prstGeom prst="line">
            <a:avLst/>
          </a:prstGeom>
          <a:noFill/>
          <a:ln w="9525">
            <a:solidFill>
              <a:srgbClr val="CC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484"/>
          <p:cNvSpPr>
            <a:spLocks noChangeShapeType="1"/>
          </p:cNvSpPr>
          <p:nvPr/>
        </p:nvSpPr>
        <p:spPr bwMode="auto">
          <a:xfrm flipV="1">
            <a:off x="4319587" y="5137150"/>
            <a:ext cx="4038600" cy="3048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485"/>
          <p:cNvSpPr>
            <a:spLocks noChangeShapeType="1"/>
          </p:cNvSpPr>
          <p:nvPr/>
        </p:nvSpPr>
        <p:spPr bwMode="auto">
          <a:xfrm flipV="1">
            <a:off x="6072187" y="2698750"/>
            <a:ext cx="533400" cy="2286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486"/>
          <p:cNvSpPr>
            <a:spLocks noChangeShapeType="1"/>
          </p:cNvSpPr>
          <p:nvPr/>
        </p:nvSpPr>
        <p:spPr bwMode="auto">
          <a:xfrm flipV="1">
            <a:off x="6072187" y="2622550"/>
            <a:ext cx="1752600" cy="30480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Text Box 487"/>
          <p:cNvSpPr txBox="1">
            <a:spLocks noChangeArrowheads="1"/>
          </p:cNvSpPr>
          <p:nvPr/>
        </p:nvSpPr>
        <p:spPr bwMode="auto">
          <a:xfrm rot="19289312">
            <a:off x="6986587" y="1385887"/>
            <a:ext cx="1817688"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latin typeface="Times New Roman" pitchFamily="18" charset="0"/>
              </a:rPr>
              <a:t>Light Source</a:t>
            </a:r>
          </a:p>
          <a:p>
            <a:pPr>
              <a:spcBef>
                <a:spcPct val="50000"/>
              </a:spcBef>
            </a:pPr>
            <a:r>
              <a:rPr lang="en-US" sz="800">
                <a:latin typeface="Times New Roman" pitchFamily="18" charset="0"/>
              </a:rPr>
              <a:t>(LtSourceX, LtSourceY, LtSourceZ)</a:t>
            </a:r>
          </a:p>
        </p:txBody>
      </p:sp>
      <p:sp>
        <p:nvSpPr>
          <p:cNvPr id="63" name="Text Box 488"/>
          <p:cNvSpPr txBox="1">
            <a:spLocks noChangeArrowheads="1"/>
          </p:cNvSpPr>
          <p:nvPr/>
        </p:nvSpPr>
        <p:spPr bwMode="auto">
          <a:xfrm rot="21051129">
            <a:off x="7367587" y="2605087"/>
            <a:ext cx="9906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latin typeface="Times New Roman" pitchFamily="18" charset="0"/>
              </a:rPr>
              <a:t>Light Reflection</a:t>
            </a:r>
          </a:p>
          <a:p>
            <a:pPr>
              <a:spcBef>
                <a:spcPct val="50000"/>
              </a:spcBef>
            </a:pPr>
            <a:r>
              <a:rPr lang="en-US" sz="800">
                <a:latin typeface="Times New Roman" pitchFamily="18" charset="0"/>
              </a:rPr>
              <a:t>(li[0], li[1], li[2])</a:t>
            </a:r>
          </a:p>
        </p:txBody>
      </p:sp>
      <p:sp>
        <p:nvSpPr>
          <p:cNvPr id="64" name="Text Box 489"/>
          <p:cNvSpPr txBox="1">
            <a:spLocks noChangeArrowheads="1"/>
          </p:cNvSpPr>
          <p:nvPr/>
        </p:nvSpPr>
        <p:spPr bwMode="auto">
          <a:xfrm>
            <a:off x="6376987" y="2927350"/>
            <a:ext cx="3048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800">
                <a:latin typeface="Times New Roman" pitchFamily="18" charset="0"/>
                <a:cs typeface="Times New Roman" pitchFamily="18" charset="0"/>
              </a:rPr>
              <a:t>ξ</a:t>
            </a:r>
            <a:endParaRPr lang="en-US" sz="800">
              <a:latin typeface="Times New Roman" pitchFamily="18" charset="0"/>
            </a:endParaRPr>
          </a:p>
        </p:txBody>
      </p:sp>
      <p:sp>
        <p:nvSpPr>
          <p:cNvPr id="65" name="Line 490"/>
          <p:cNvSpPr>
            <a:spLocks noChangeShapeType="1"/>
          </p:cNvSpPr>
          <p:nvPr/>
        </p:nvSpPr>
        <p:spPr bwMode="auto">
          <a:xfrm>
            <a:off x="8358187" y="513715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Line 491"/>
          <p:cNvSpPr>
            <a:spLocks noChangeShapeType="1"/>
          </p:cNvSpPr>
          <p:nvPr/>
        </p:nvSpPr>
        <p:spPr bwMode="auto">
          <a:xfrm flipV="1">
            <a:off x="8358187" y="445135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Text Box 492"/>
          <p:cNvSpPr txBox="1">
            <a:spLocks noChangeArrowheads="1"/>
          </p:cNvSpPr>
          <p:nvPr/>
        </p:nvSpPr>
        <p:spPr bwMode="auto">
          <a:xfrm rot="2670222">
            <a:off x="6300787" y="3589337"/>
            <a:ext cx="2057400" cy="4079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b="1">
                <a:solidFill>
                  <a:srgbClr val="FF0000"/>
                </a:solidFill>
                <a:latin typeface="Times New Roman" pitchFamily="18" charset="0"/>
              </a:rPr>
              <a:t>Egocentric coordinate surface point vector</a:t>
            </a:r>
          </a:p>
          <a:p>
            <a:pPr>
              <a:spcBef>
                <a:spcPct val="50000"/>
              </a:spcBef>
            </a:pPr>
            <a:r>
              <a:rPr lang="en-US" sz="800" b="1">
                <a:solidFill>
                  <a:srgbClr val="FF0000"/>
                </a:solidFill>
                <a:latin typeface="Times New Roman" pitchFamily="18" charset="0"/>
              </a:rPr>
              <a:t>(EgoCntrc_Coordnt_SrfcPoint[0], , )</a:t>
            </a:r>
          </a:p>
        </p:txBody>
      </p:sp>
      <p:sp>
        <p:nvSpPr>
          <p:cNvPr id="68" name="Text Box 493"/>
          <p:cNvSpPr txBox="1">
            <a:spLocks noChangeArrowheads="1"/>
          </p:cNvSpPr>
          <p:nvPr/>
        </p:nvSpPr>
        <p:spPr bwMode="auto">
          <a:xfrm rot="18263521">
            <a:off x="4268787" y="4249737"/>
            <a:ext cx="20574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800">
                <a:solidFill>
                  <a:srgbClr val="0066FF"/>
                </a:solidFill>
                <a:latin typeface="Times New Roman" pitchFamily="18" charset="0"/>
              </a:rPr>
              <a:t>Allocentric coordinate surface point vector</a:t>
            </a:r>
          </a:p>
          <a:p>
            <a:pPr algn="l">
              <a:spcBef>
                <a:spcPct val="50000"/>
              </a:spcBef>
            </a:pPr>
            <a:r>
              <a:rPr lang="en-US" sz="800">
                <a:solidFill>
                  <a:srgbClr val="0066FF"/>
                </a:solidFill>
                <a:latin typeface="Times New Roman" pitchFamily="18" charset="0"/>
              </a:rPr>
              <a:t>(AlloCntrc_Coordnt_SrfcPoint[0],,)</a:t>
            </a:r>
          </a:p>
          <a:p>
            <a:pPr algn="l">
              <a:spcBef>
                <a:spcPct val="50000"/>
              </a:spcBef>
            </a:pPr>
            <a:endParaRPr lang="en-US" sz="800">
              <a:solidFill>
                <a:srgbClr val="0066FF"/>
              </a:solidFill>
              <a:latin typeface="Times New Roman" pitchFamily="18" charset="0"/>
            </a:endParaRPr>
          </a:p>
        </p:txBody>
      </p:sp>
      <p:sp>
        <p:nvSpPr>
          <p:cNvPr id="69" name="Arc 494"/>
          <p:cNvSpPr>
            <a:spLocks/>
          </p:cNvSpPr>
          <p:nvPr/>
        </p:nvSpPr>
        <p:spPr bwMode="auto">
          <a:xfrm rot="689427">
            <a:off x="6373812" y="2867025"/>
            <a:ext cx="80963" cy="330200"/>
          </a:xfrm>
          <a:custGeom>
            <a:avLst/>
            <a:gdLst>
              <a:gd name="G0" fmla="+- 0 0 0"/>
              <a:gd name="G1" fmla="+- 19257 0 0"/>
              <a:gd name="G2" fmla="+- 21600 0 0"/>
              <a:gd name="T0" fmla="*/ 9784 w 21600"/>
              <a:gd name="T1" fmla="*/ 0 h 40642"/>
              <a:gd name="T2" fmla="*/ 3042 w 21600"/>
              <a:gd name="T3" fmla="*/ 40642 h 40642"/>
              <a:gd name="T4" fmla="*/ 0 w 21600"/>
              <a:gd name="T5" fmla="*/ 19257 h 40642"/>
            </a:gdLst>
            <a:ahLst/>
            <a:cxnLst>
              <a:cxn ang="0">
                <a:pos x="T0" y="T1"/>
              </a:cxn>
              <a:cxn ang="0">
                <a:pos x="T2" y="T3"/>
              </a:cxn>
              <a:cxn ang="0">
                <a:pos x="T4" y="T5"/>
              </a:cxn>
            </a:cxnLst>
            <a:rect l="0" t="0" r="r" b="b"/>
            <a:pathLst>
              <a:path w="21600" h="40642" fill="none" extrusionOk="0">
                <a:moveTo>
                  <a:pt x="9784" y="-1"/>
                </a:moveTo>
                <a:cubicBezTo>
                  <a:pt x="17033" y="3683"/>
                  <a:pt x="21600" y="11125"/>
                  <a:pt x="21600" y="19257"/>
                </a:cubicBezTo>
                <a:cubicBezTo>
                  <a:pt x="21600" y="30011"/>
                  <a:pt x="13688" y="39127"/>
                  <a:pt x="3041" y="40641"/>
                </a:cubicBezTo>
              </a:path>
              <a:path w="21600" h="40642" stroke="0" extrusionOk="0">
                <a:moveTo>
                  <a:pt x="9784" y="-1"/>
                </a:moveTo>
                <a:cubicBezTo>
                  <a:pt x="17033" y="3683"/>
                  <a:pt x="21600" y="11125"/>
                  <a:pt x="21600" y="19257"/>
                </a:cubicBezTo>
                <a:cubicBezTo>
                  <a:pt x="21600" y="30011"/>
                  <a:pt x="13688" y="39127"/>
                  <a:pt x="3041" y="40641"/>
                </a:cubicBezTo>
                <a:lnTo>
                  <a:pt x="0" y="19257"/>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Text Box 495"/>
          <p:cNvSpPr txBox="1">
            <a:spLocks noChangeArrowheads="1"/>
          </p:cNvSpPr>
          <p:nvPr/>
        </p:nvSpPr>
        <p:spPr bwMode="auto">
          <a:xfrm>
            <a:off x="6376987" y="2546350"/>
            <a:ext cx="228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800">
                <a:latin typeface="Times New Roman" pitchFamily="18" charset="0"/>
                <a:cs typeface="Times New Roman" pitchFamily="18" charset="0"/>
              </a:rPr>
              <a:t>ζ</a:t>
            </a:r>
            <a:endParaRPr lang="en-US" sz="800">
              <a:latin typeface="Times New Roman" pitchFamily="18" charset="0"/>
            </a:endParaRPr>
          </a:p>
        </p:txBody>
      </p:sp>
      <p:sp>
        <p:nvSpPr>
          <p:cNvPr id="71" name="Arc 496"/>
          <p:cNvSpPr>
            <a:spLocks/>
          </p:cNvSpPr>
          <p:nvPr/>
        </p:nvSpPr>
        <p:spPr bwMode="auto">
          <a:xfrm rot="19850889">
            <a:off x="6397625" y="2686050"/>
            <a:ext cx="19050" cy="92075"/>
          </a:xfrm>
          <a:custGeom>
            <a:avLst/>
            <a:gdLst>
              <a:gd name="G0" fmla="+- 4370 0 0"/>
              <a:gd name="G1" fmla="+- 21600 0 0"/>
              <a:gd name="G2" fmla="+- 21600 0 0"/>
              <a:gd name="T0" fmla="*/ 0 w 25970"/>
              <a:gd name="T1" fmla="*/ 447 h 42985"/>
              <a:gd name="T2" fmla="*/ 7412 w 25970"/>
              <a:gd name="T3" fmla="*/ 42985 h 42985"/>
              <a:gd name="T4" fmla="*/ 4370 w 25970"/>
              <a:gd name="T5" fmla="*/ 21600 h 42985"/>
            </a:gdLst>
            <a:ahLst/>
            <a:cxnLst>
              <a:cxn ang="0">
                <a:pos x="T0" y="T1"/>
              </a:cxn>
              <a:cxn ang="0">
                <a:pos x="T2" y="T3"/>
              </a:cxn>
              <a:cxn ang="0">
                <a:pos x="T4" y="T5"/>
              </a:cxn>
            </a:cxnLst>
            <a:rect l="0" t="0" r="r" b="b"/>
            <a:pathLst>
              <a:path w="25970" h="42985" fill="none" extrusionOk="0">
                <a:moveTo>
                  <a:pt x="-1" y="446"/>
                </a:moveTo>
                <a:cubicBezTo>
                  <a:pt x="1437" y="149"/>
                  <a:pt x="2901" y="-1"/>
                  <a:pt x="4370" y="0"/>
                </a:cubicBezTo>
                <a:cubicBezTo>
                  <a:pt x="16299" y="0"/>
                  <a:pt x="25970" y="9670"/>
                  <a:pt x="25970" y="21600"/>
                </a:cubicBezTo>
                <a:cubicBezTo>
                  <a:pt x="25970" y="32354"/>
                  <a:pt x="18058" y="41470"/>
                  <a:pt x="7411" y="42984"/>
                </a:cubicBezTo>
              </a:path>
              <a:path w="25970" h="42985" stroke="0" extrusionOk="0">
                <a:moveTo>
                  <a:pt x="-1" y="446"/>
                </a:moveTo>
                <a:cubicBezTo>
                  <a:pt x="1437" y="149"/>
                  <a:pt x="2901" y="-1"/>
                  <a:pt x="4370" y="0"/>
                </a:cubicBezTo>
                <a:cubicBezTo>
                  <a:pt x="16299" y="0"/>
                  <a:pt x="25970" y="9670"/>
                  <a:pt x="25970" y="21600"/>
                </a:cubicBezTo>
                <a:cubicBezTo>
                  <a:pt x="25970" y="32354"/>
                  <a:pt x="18058" y="41470"/>
                  <a:pt x="7411" y="42984"/>
                </a:cubicBezTo>
                <a:lnTo>
                  <a:pt x="437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Text Box 497"/>
          <p:cNvSpPr txBox="1">
            <a:spLocks noChangeArrowheads="1"/>
          </p:cNvSpPr>
          <p:nvPr/>
        </p:nvSpPr>
        <p:spPr bwMode="auto">
          <a:xfrm rot="20433753">
            <a:off x="6513512" y="2433637"/>
            <a:ext cx="10668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800">
                <a:latin typeface="Times New Roman" pitchFamily="18" charset="0"/>
                <a:cs typeface="Times New Roman" pitchFamily="18" charset="0"/>
              </a:rPr>
              <a:t>Normal Vector</a:t>
            </a:r>
            <a:endParaRPr lang="en-US" sz="800">
              <a:latin typeface="Times New Roman" pitchFamily="18" charset="0"/>
            </a:endParaRPr>
          </a:p>
        </p:txBody>
      </p:sp>
      <p:sp>
        <p:nvSpPr>
          <p:cNvPr id="73" name="Text Box 498"/>
          <p:cNvSpPr txBox="1">
            <a:spLocks noChangeArrowheads="1"/>
          </p:cNvSpPr>
          <p:nvPr/>
        </p:nvSpPr>
        <p:spPr bwMode="auto">
          <a:xfrm rot="20122065">
            <a:off x="4446587" y="2778125"/>
            <a:ext cx="2159000" cy="582613"/>
          </a:xfrm>
          <a:prstGeom prst="rect">
            <a:avLst/>
          </a:prstGeom>
          <a:noFill/>
          <a:ln>
            <a:noFill/>
          </a:ln>
          <a:effectLst/>
          <a:extLst>
            <a:ext uri="{909E8E84-426E-40DD-AFC4-6F175D3DCCD1}">
              <a14:hiddenFill xmlns:a14="http://schemas.microsoft.com/office/drawing/2010/main">
                <a:solidFill>
                  <a:srgbClr val="CC00FF"/>
                </a:solidFill>
              </a14:hiddenFill>
            </a:ext>
            <a:ext uri="{91240B29-F687-4F45-9708-019B960494DF}">
              <a14:hiddenLine xmlns:a14="http://schemas.microsoft.com/office/drawing/2010/main" w="9525">
                <a:solidFill>
                  <a:srgbClr val="CC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800">
                <a:solidFill>
                  <a:srgbClr val="CC00FF"/>
                </a:solidFill>
                <a:latin typeface="Times New Roman" pitchFamily="18" charset="0"/>
              </a:rPr>
              <a:t>Object-Centered coordinate surface point vector</a:t>
            </a:r>
          </a:p>
          <a:p>
            <a:pPr algn="l">
              <a:spcBef>
                <a:spcPct val="50000"/>
              </a:spcBef>
            </a:pPr>
            <a:r>
              <a:rPr lang="en-US" sz="800">
                <a:solidFill>
                  <a:srgbClr val="CC00FF"/>
                </a:solidFill>
                <a:latin typeface="Times New Roman" pitchFamily="18" charset="0"/>
              </a:rPr>
              <a:t>(ObjCntrd_Coordnt_SrfcPoint[0], , )</a:t>
            </a:r>
          </a:p>
          <a:p>
            <a:pPr algn="l">
              <a:spcBef>
                <a:spcPct val="50000"/>
              </a:spcBef>
            </a:pPr>
            <a:endParaRPr lang="en-US" sz="800">
              <a:solidFill>
                <a:srgbClr val="CC00FF"/>
              </a:solidFill>
              <a:latin typeface="Times New Roman" pitchFamily="18" charset="0"/>
            </a:endParaRPr>
          </a:p>
        </p:txBody>
      </p:sp>
      <p:sp>
        <p:nvSpPr>
          <p:cNvPr id="74" name="AutoShape 499"/>
          <p:cNvSpPr>
            <a:spLocks noChangeArrowheads="1"/>
          </p:cNvSpPr>
          <p:nvPr/>
        </p:nvSpPr>
        <p:spPr bwMode="auto">
          <a:xfrm>
            <a:off x="8513762" y="4068762"/>
            <a:ext cx="609600" cy="533400"/>
          </a:xfrm>
          <a:custGeom>
            <a:avLst/>
            <a:gdLst>
              <a:gd name="G0" fmla="+- 394 0 0"/>
              <a:gd name="G1" fmla="+- 21600 0 394"/>
              <a:gd name="G2" fmla="*/ 394 1 2"/>
              <a:gd name="G3" fmla="+- 21600 0 G2"/>
              <a:gd name="G4" fmla="+/ 394 21600 2"/>
              <a:gd name="G5" fmla="+/ G1 0 2"/>
              <a:gd name="G6" fmla="*/ 21600 21600 394"/>
              <a:gd name="G7" fmla="*/ G6 1 2"/>
              <a:gd name="G8" fmla="+- 21600 0 G7"/>
              <a:gd name="G9" fmla="*/ 21600 1 2"/>
              <a:gd name="G10" fmla="+- 394 0 G9"/>
              <a:gd name="G11" fmla="?: G10 G8 0"/>
              <a:gd name="G12" fmla="?: G10 G7 21600"/>
              <a:gd name="T0" fmla="*/ 21403 w 21600"/>
              <a:gd name="T1" fmla="*/ 10800 h 21600"/>
              <a:gd name="T2" fmla="*/ 10800 w 21600"/>
              <a:gd name="T3" fmla="*/ 21600 h 21600"/>
              <a:gd name="T4" fmla="*/ 197 w 21600"/>
              <a:gd name="T5" fmla="*/ 10800 h 21600"/>
              <a:gd name="T6" fmla="*/ 10800 w 21600"/>
              <a:gd name="T7" fmla="*/ 0 h 21600"/>
              <a:gd name="T8" fmla="*/ 1997 w 21600"/>
              <a:gd name="T9" fmla="*/ 1997 h 21600"/>
              <a:gd name="T10" fmla="*/ 19603 w 21600"/>
              <a:gd name="T11" fmla="*/ 19603 h 21600"/>
            </a:gdLst>
            <a:ahLst/>
            <a:cxnLst>
              <a:cxn ang="0">
                <a:pos x="T0" y="T1"/>
              </a:cxn>
              <a:cxn ang="0">
                <a:pos x="T2" y="T3"/>
              </a:cxn>
              <a:cxn ang="0">
                <a:pos x="T4" y="T5"/>
              </a:cxn>
              <a:cxn ang="0">
                <a:pos x="T6" y="T7"/>
              </a:cxn>
            </a:cxnLst>
            <a:rect l="T8" t="T9" r="T10" b="T11"/>
            <a:pathLst>
              <a:path w="21600" h="21600">
                <a:moveTo>
                  <a:pt x="0" y="0"/>
                </a:moveTo>
                <a:lnTo>
                  <a:pt x="394" y="21600"/>
                </a:lnTo>
                <a:lnTo>
                  <a:pt x="21206" y="21600"/>
                </a:lnTo>
                <a:lnTo>
                  <a:pt x="21600" y="0"/>
                </a:lnTo>
                <a:close/>
              </a:path>
            </a:pathLst>
          </a:custGeom>
          <a:solidFill>
            <a:schemeClr val="hlink">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500"/>
          <p:cNvSpPr>
            <a:spLocks noChangeShapeType="1"/>
          </p:cNvSpPr>
          <p:nvPr/>
        </p:nvSpPr>
        <p:spPr bwMode="auto">
          <a:xfrm flipV="1">
            <a:off x="8805862" y="4068762"/>
            <a:ext cx="0" cy="5334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 name="Line 501"/>
          <p:cNvSpPr>
            <a:spLocks noChangeShapeType="1"/>
          </p:cNvSpPr>
          <p:nvPr/>
        </p:nvSpPr>
        <p:spPr bwMode="auto">
          <a:xfrm flipV="1">
            <a:off x="8396287" y="4364037"/>
            <a:ext cx="407988" cy="719138"/>
          </a:xfrm>
          <a:prstGeom prst="line">
            <a:avLst/>
          </a:prstGeom>
          <a:noFill/>
          <a:ln w="9525">
            <a:solidFill>
              <a:schemeClr val="tx1"/>
            </a:solidFill>
            <a:prstDash val="sysDot"/>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7" name="Line 502"/>
          <p:cNvSpPr>
            <a:spLocks noChangeShapeType="1"/>
          </p:cNvSpPr>
          <p:nvPr/>
        </p:nvSpPr>
        <p:spPr bwMode="auto">
          <a:xfrm flipV="1">
            <a:off x="8358187" y="4600575"/>
            <a:ext cx="757238" cy="5349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8" name="Line 503"/>
          <p:cNvSpPr>
            <a:spLocks noChangeShapeType="1"/>
          </p:cNvSpPr>
          <p:nvPr/>
        </p:nvSpPr>
        <p:spPr bwMode="auto">
          <a:xfrm flipV="1">
            <a:off x="8358187" y="4068762"/>
            <a:ext cx="152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 name="Line 504"/>
          <p:cNvSpPr>
            <a:spLocks noChangeShapeType="1"/>
          </p:cNvSpPr>
          <p:nvPr/>
        </p:nvSpPr>
        <p:spPr bwMode="auto">
          <a:xfrm flipV="1">
            <a:off x="8358187" y="4598987"/>
            <a:ext cx="161925" cy="536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 name="AutoShape 505"/>
          <p:cNvSpPr>
            <a:spLocks noChangeArrowheads="1"/>
          </p:cNvSpPr>
          <p:nvPr/>
        </p:nvSpPr>
        <p:spPr bwMode="auto">
          <a:xfrm>
            <a:off x="8450262" y="4494212"/>
            <a:ext cx="368300" cy="317500"/>
          </a:xfrm>
          <a:custGeom>
            <a:avLst/>
            <a:gdLst>
              <a:gd name="G0" fmla="+- 466 0 0"/>
              <a:gd name="G1" fmla="+- 21600 0 466"/>
              <a:gd name="G2" fmla="*/ 466 1 2"/>
              <a:gd name="G3" fmla="+- 21600 0 G2"/>
              <a:gd name="G4" fmla="+/ 466 21600 2"/>
              <a:gd name="G5" fmla="+/ G1 0 2"/>
              <a:gd name="G6" fmla="*/ 21600 21600 466"/>
              <a:gd name="G7" fmla="*/ G6 1 2"/>
              <a:gd name="G8" fmla="+- 21600 0 G7"/>
              <a:gd name="G9" fmla="*/ 21600 1 2"/>
              <a:gd name="G10" fmla="+- 466 0 G9"/>
              <a:gd name="G11" fmla="?: G10 G8 0"/>
              <a:gd name="G12" fmla="?: G10 G7 21600"/>
              <a:gd name="T0" fmla="*/ 21367 w 21600"/>
              <a:gd name="T1" fmla="*/ 10800 h 21600"/>
              <a:gd name="T2" fmla="*/ 10800 w 21600"/>
              <a:gd name="T3" fmla="*/ 21600 h 21600"/>
              <a:gd name="T4" fmla="*/ 233 w 21600"/>
              <a:gd name="T5" fmla="*/ 10800 h 21600"/>
              <a:gd name="T6" fmla="*/ 10800 w 21600"/>
              <a:gd name="T7" fmla="*/ 0 h 21600"/>
              <a:gd name="T8" fmla="*/ 2033 w 21600"/>
              <a:gd name="T9" fmla="*/ 2033 h 21600"/>
              <a:gd name="T10" fmla="*/ 19567 w 21600"/>
              <a:gd name="T11" fmla="*/ 19567 h 21600"/>
            </a:gdLst>
            <a:ahLst/>
            <a:cxnLst>
              <a:cxn ang="0">
                <a:pos x="T0" y="T1"/>
              </a:cxn>
              <a:cxn ang="0">
                <a:pos x="T2" y="T3"/>
              </a:cxn>
              <a:cxn ang="0">
                <a:pos x="T4" y="T5"/>
              </a:cxn>
              <a:cxn ang="0">
                <a:pos x="T6" y="T7"/>
              </a:cxn>
            </a:cxnLst>
            <a:rect l="T8" t="T9" r="T10" b="T11"/>
            <a:pathLst>
              <a:path w="21600" h="21600">
                <a:moveTo>
                  <a:pt x="0" y="0"/>
                </a:moveTo>
                <a:lnTo>
                  <a:pt x="466" y="21600"/>
                </a:lnTo>
                <a:lnTo>
                  <a:pt x="21134" y="21600"/>
                </a:lnTo>
                <a:lnTo>
                  <a:pt x="21600" y="0"/>
                </a:lnTo>
                <a:close/>
              </a:path>
            </a:pathLst>
          </a:custGeom>
          <a:solidFill>
            <a:srgbClr val="FF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506"/>
          <p:cNvSpPr>
            <a:spLocks noChangeShapeType="1"/>
          </p:cNvSpPr>
          <p:nvPr/>
        </p:nvSpPr>
        <p:spPr bwMode="auto">
          <a:xfrm flipV="1">
            <a:off x="8531225" y="4362450"/>
            <a:ext cx="585788" cy="4763"/>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 name="Line 507"/>
          <p:cNvSpPr>
            <a:spLocks noChangeShapeType="1"/>
          </p:cNvSpPr>
          <p:nvPr/>
        </p:nvSpPr>
        <p:spPr bwMode="auto">
          <a:xfrm flipV="1">
            <a:off x="8358187" y="4068762"/>
            <a:ext cx="7620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 name="Text Box 508"/>
          <p:cNvSpPr txBox="1">
            <a:spLocks noChangeArrowheads="1"/>
          </p:cNvSpPr>
          <p:nvPr/>
        </p:nvSpPr>
        <p:spPr bwMode="auto">
          <a:xfrm>
            <a:off x="8729662" y="4208462"/>
            <a:ext cx="3048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800">
                <a:latin typeface="Times New Roman" pitchFamily="18" charset="0"/>
              </a:rPr>
              <a:t>0</a:t>
            </a:r>
            <a:r>
              <a:rPr lang="en-US" sz="800">
                <a:latin typeface="Times New Roman" pitchFamily="18" charset="0"/>
                <a:cs typeface="Times New Roman" pitchFamily="18" charset="0"/>
              </a:rPr>
              <a:t>°</a:t>
            </a:r>
            <a:endParaRPr lang="en-US" sz="800">
              <a:latin typeface="Times New Roman" pitchFamily="18" charset="0"/>
            </a:endParaRPr>
          </a:p>
        </p:txBody>
      </p:sp>
      <p:sp>
        <p:nvSpPr>
          <p:cNvPr id="84" name="Text Box 509"/>
          <p:cNvSpPr txBox="1">
            <a:spLocks noChangeArrowheads="1"/>
          </p:cNvSpPr>
          <p:nvPr/>
        </p:nvSpPr>
        <p:spPr bwMode="auto">
          <a:xfrm>
            <a:off x="4332287" y="4903787"/>
            <a:ext cx="3048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800">
                <a:latin typeface="Times New Roman" pitchFamily="18" charset="0"/>
              </a:rPr>
              <a:t>y</a:t>
            </a:r>
          </a:p>
        </p:txBody>
      </p:sp>
      <p:sp>
        <p:nvSpPr>
          <p:cNvPr id="85" name="Text Box 510"/>
          <p:cNvSpPr txBox="1">
            <a:spLocks noChangeArrowheads="1"/>
          </p:cNvSpPr>
          <p:nvPr/>
        </p:nvSpPr>
        <p:spPr bwMode="auto">
          <a:xfrm>
            <a:off x="4852987" y="5341937"/>
            <a:ext cx="3048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800">
                <a:latin typeface="Times New Roman" pitchFamily="18" charset="0"/>
              </a:rPr>
              <a:t>x</a:t>
            </a:r>
          </a:p>
        </p:txBody>
      </p:sp>
      <p:sp>
        <p:nvSpPr>
          <p:cNvPr id="86" name="Text Box 511"/>
          <p:cNvSpPr txBox="1">
            <a:spLocks noChangeArrowheads="1"/>
          </p:cNvSpPr>
          <p:nvPr/>
        </p:nvSpPr>
        <p:spPr bwMode="auto">
          <a:xfrm>
            <a:off x="4160837" y="4630737"/>
            <a:ext cx="3048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800">
                <a:latin typeface="Times New Roman" pitchFamily="18" charset="0"/>
              </a:rPr>
              <a:t>z</a:t>
            </a:r>
          </a:p>
        </p:txBody>
      </p:sp>
      <p:sp>
        <p:nvSpPr>
          <p:cNvPr id="87" name="Text Box 512"/>
          <p:cNvSpPr txBox="1">
            <a:spLocks noChangeArrowheads="1"/>
          </p:cNvSpPr>
          <p:nvPr/>
        </p:nvSpPr>
        <p:spPr bwMode="auto">
          <a:xfrm>
            <a:off x="8186737" y="4351337"/>
            <a:ext cx="3048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800">
                <a:latin typeface="Times New Roman" pitchFamily="18" charset="0"/>
              </a:rPr>
              <a:t>z</a:t>
            </a:r>
          </a:p>
        </p:txBody>
      </p:sp>
      <p:sp>
        <p:nvSpPr>
          <p:cNvPr id="88" name="Text Box 513"/>
          <p:cNvSpPr txBox="1">
            <a:spLocks noChangeArrowheads="1"/>
          </p:cNvSpPr>
          <p:nvPr/>
        </p:nvSpPr>
        <p:spPr bwMode="auto">
          <a:xfrm>
            <a:off x="8840787" y="5068887"/>
            <a:ext cx="3048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800">
                <a:latin typeface="Times New Roman" pitchFamily="18" charset="0"/>
              </a:rPr>
              <a:t>x</a:t>
            </a:r>
          </a:p>
        </p:txBody>
      </p:sp>
      <p:sp>
        <p:nvSpPr>
          <p:cNvPr id="89" name="Text Box 514"/>
          <p:cNvSpPr txBox="1">
            <a:spLocks noChangeArrowheads="1"/>
          </p:cNvSpPr>
          <p:nvPr/>
        </p:nvSpPr>
        <p:spPr bwMode="auto">
          <a:xfrm>
            <a:off x="8662987" y="4194175"/>
            <a:ext cx="3048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800">
                <a:latin typeface="Times New Roman" pitchFamily="18" charset="0"/>
              </a:rPr>
              <a:t>y</a:t>
            </a:r>
          </a:p>
        </p:txBody>
      </p:sp>
      <p:sp>
        <p:nvSpPr>
          <p:cNvPr id="90" name="Line 515"/>
          <p:cNvSpPr>
            <a:spLocks noChangeShapeType="1"/>
          </p:cNvSpPr>
          <p:nvPr/>
        </p:nvSpPr>
        <p:spPr bwMode="auto">
          <a:xfrm flipH="1">
            <a:off x="8085137" y="5138737"/>
            <a:ext cx="273050" cy="468313"/>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Line 516"/>
          <p:cNvSpPr>
            <a:spLocks noChangeShapeType="1"/>
          </p:cNvSpPr>
          <p:nvPr/>
        </p:nvSpPr>
        <p:spPr bwMode="auto">
          <a:xfrm flipV="1">
            <a:off x="7900987" y="5138737"/>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 name="Line 517"/>
          <p:cNvSpPr>
            <a:spLocks noChangeShapeType="1"/>
          </p:cNvSpPr>
          <p:nvPr/>
        </p:nvSpPr>
        <p:spPr bwMode="auto">
          <a:xfrm flipV="1">
            <a:off x="8266112" y="5140325"/>
            <a:ext cx="87313" cy="309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 name="Line 518"/>
          <p:cNvSpPr>
            <a:spLocks noChangeShapeType="1"/>
          </p:cNvSpPr>
          <p:nvPr/>
        </p:nvSpPr>
        <p:spPr bwMode="auto">
          <a:xfrm flipV="1">
            <a:off x="7907337" y="5140325"/>
            <a:ext cx="452438" cy="6207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 name="Line 519"/>
          <p:cNvSpPr>
            <a:spLocks noChangeShapeType="1"/>
          </p:cNvSpPr>
          <p:nvPr/>
        </p:nvSpPr>
        <p:spPr bwMode="auto">
          <a:xfrm flipV="1">
            <a:off x="8267700" y="5137150"/>
            <a:ext cx="92075" cy="622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 name="AutoShape 520"/>
          <p:cNvSpPr>
            <a:spLocks noChangeArrowheads="1"/>
          </p:cNvSpPr>
          <p:nvPr/>
        </p:nvSpPr>
        <p:spPr bwMode="auto">
          <a:xfrm>
            <a:off x="7900987" y="5449887"/>
            <a:ext cx="368300" cy="317500"/>
          </a:xfrm>
          <a:custGeom>
            <a:avLst/>
            <a:gdLst>
              <a:gd name="G0" fmla="+- 186 0 0"/>
              <a:gd name="G1" fmla="+- 21600 0 186"/>
              <a:gd name="G2" fmla="*/ 186 1 2"/>
              <a:gd name="G3" fmla="+- 21600 0 G2"/>
              <a:gd name="G4" fmla="+/ 186 21600 2"/>
              <a:gd name="G5" fmla="+/ G1 0 2"/>
              <a:gd name="G6" fmla="*/ 21600 21600 186"/>
              <a:gd name="G7" fmla="*/ G6 1 2"/>
              <a:gd name="G8" fmla="+- 21600 0 G7"/>
              <a:gd name="G9" fmla="*/ 21600 1 2"/>
              <a:gd name="G10" fmla="+- 186 0 G9"/>
              <a:gd name="G11" fmla="?: G10 G8 0"/>
              <a:gd name="G12" fmla="?: G10 G7 21600"/>
              <a:gd name="T0" fmla="*/ 21507 w 21600"/>
              <a:gd name="T1" fmla="*/ 10800 h 21600"/>
              <a:gd name="T2" fmla="*/ 10800 w 21600"/>
              <a:gd name="T3" fmla="*/ 21600 h 21600"/>
              <a:gd name="T4" fmla="*/ 93 w 21600"/>
              <a:gd name="T5" fmla="*/ 10800 h 21600"/>
              <a:gd name="T6" fmla="*/ 10800 w 21600"/>
              <a:gd name="T7" fmla="*/ 0 h 21600"/>
              <a:gd name="T8" fmla="*/ 1893 w 21600"/>
              <a:gd name="T9" fmla="*/ 1893 h 21600"/>
              <a:gd name="T10" fmla="*/ 19707 w 21600"/>
              <a:gd name="T11" fmla="*/ 19707 h 21600"/>
            </a:gdLst>
            <a:ahLst/>
            <a:cxnLst>
              <a:cxn ang="0">
                <a:pos x="T0" y="T1"/>
              </a:cxn>
              <a:cxn ang="0">
                <a:pos x="T2" y="T3"/>
              </a:cxn>
              <a:cxn ang="0">
                <a:pos x="T4" y="T5"/>
              </a:cxn>
              <a:cxn ang="0">
                <a:pos x="T6" y="T7"/>
              </a:cxn>
            </a:cxnLst>
            <a:rect l="T8" t="T9" r="T10" b="T11"/>
            <a:pathLst>
              <a:path w="21600" h="21600">
                <a:moveTo>
                  <a:pt x="0" y="0"/>
                </a:moveTo>
                <a:lnTo>
                  <a:pt x="186" y="21600"/>
                </a:lnTo>
                <a:lnTo>
                  <a:pt x="21414" y="21600"/>
                </a:lnTo>
                <a:lnTo>
                  <a:pt x="21600" y="0"/>
                </a:lnTo>
                <a:close/>
              </a:path>
            </a:pathLst>
          </a:custGeom>
          <a:solidFill>
            <a:srgbClr val="FF00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521"/>
          <p:cNvSpPr>
            <a:spLocks noChangeShapeType="1"/>
          </p:cNvSpPr>
          <p:nvPr/>
        </p:nvSpPr>
        <p:spPr bwMode="auto">
          <a:xfrm>
            <a:off x="7900987" y="5608637"/>
            <a:ext cx="360363"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 name="Line 522"/>
          <p:cNvSpPr>
            <a:spLocks noChangeShapeType="1"/>
          </p:cNvSpPr>
          <p:nvPr/>
        </p:nvSpPr>
        <p:spPr bwMode="auto">
          <a:xfrm flipH="1" flipV="1">
            <a:off x="8081962" y="5451475"/>
            <a:ext cx="1588" cy="314325"/>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 name="Text Box 523"/>
          <p:cNvSpPr txBox="1">
            <a:spLocks noChangeArrowheads="1"/>
          </p:cNvSpPr>
          <p:nvPr/>
        </p:nvSpPr>
        <p:spPr bwMode="auto">
          <a:xfrm>
            <a:off x="7672387" y="5729287"/>
            <a:ext cx="8382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latin typeface="Times New Roman" pitchFamily="18" charset="0"/>
              </a:rPr>
              <a:t>Retinal Image</a:t>
            </a:r>
          </a:p>
        </p:txBody>
      </p:sp>
      <p:sp>
        <p:nvSpPr>
          <p:cNvPr id="99" name="Line 524"/>
          <p:cNvSpPr>
            <a:spLocks noChangeShapeType="1"/>
          </p:cNvSpPr>
          <p:nvPr/>
        </p:nvSpPr>
        <p:spPr bwMode="auto">
          <a:xfrm>
            <a:off x="8453437" y="4657725"/>
            <a:ext cx="360363"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 name="Line 525"/>
          <p:cNvSpPr>
            <a:spLocks noChangeShapeType="1"/>
          </p:cNvSpPr>
          <p:nvPr/>
        </p:nvSpPr>
        <p:spPr bwMode="auto">
          <a:xfrm flipH="1" flipV="1">
            <a:off x="8637587" y="4494212"/>
            <a:ext cx="1588" cy="314325"/>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 name="Text Box 526"/>
          <p:cNvSpPr txBox="1">
            <a:spLocks noChangeArrowheads="1"/>
          </p:cNvSpPr>
          <p:nvPr/>
        </p:nvSpPr>
        <p:spPr bwMode="auto">
          <a:xfrm rot="21342374">
            <a:off x="7215187" y="5137150"/>
            <a:ext cx="838200"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chemeClr val="accent1"/>
                </a:solidFill>
                <a:latin typeface="Times New Roman" pitchFamily="18" charset="0"/>
              </a:rPr>
              <a:t>Observer</a:t>
            </a:r>
          </a:p>
          <a:p>
            <a:pPr>
              <a:spcBef>
                <a:spcPct val="50000"/>
              </a:spcBef>
            </a:pPr>
            <a:r>
              <a:rPr lang="en-US" sz="800">
                <a:solidFill>
                  <a:schemeClr val="accent1"/>
                </a:solidFill>
                <a:latin typeface="Times New Roman" pitchFamily="18" charset="0"/>
              </a:rPr>
              <a:t>(ox,oy,oz)</a:t>
            </a:r>
          </a:p>
        </p:txBody>
      </p:sp>
      <p:graphicFrame>
        <p:nvGraphicFramePr>
          <p:cNvPr id="107" name="Object 547"/>
          <p:cNvGraphicFramePr>
            <a:graphicFrameLocks noChangeAspect="1"/>
          </p:cNvGraphicFramePr>
          <p:nvPr>
            <p:extLst>
              <p:ext uri="{D42A27DB-BD31-4B8C-83A1-F6EECF244321}">
                <p14:modId xmlns:p14="http://schemas.microsoft.com/office/powerpoint/2010/main" val="1150970329"/>
              </p:ext>
            </p:extLst>
          </p:nvPr>
        </p:nvGraphicFramePr>
        <p:xfrm>
          <a:off x="381000" y="3352800"/>
          <a:ext cx="428625" cy="296863"/>
        </p:xfrm>
        <a:graphic>
          <a:graphicData uri="http://schemas.openxmlformats.org/presentationml/2006/ole">
            <mc:AlternateContent xmlns:mc="http://schemas.openxmlformats.org/markup-compatibility/2006">
              <mc:Choice xmlns:v="urn:schemas-microsoft-com:vml" Requires="v">
                <p:oleObj spid="_x0000_s26743" name="Equation" r:id="rId8" imgW="1028520" imgH="711000" progId="Equation.3">
                  <p:embed/>
                </p:oleObj>
              </mc:Choice>
              <mc:Fallback>
                <p:oleObj name="Equation" r:id="rId8" imgW="1028520" imgH="711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000" y="3352800"/>
                        <a:ext cx="428625"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 name="Object 548"/>
          <p:cNvGraphicFramePr>
            <a:graphicFrameLocks noChangeAspect="1"/>
          </p:cNvGraphicFramePr>
          <p:nvPr>
            <p:extLst>
              <p:ext uri="{D42A27DB-BD31-4B8C-83A1-F6EECF244321}">
                <p14:modId xmlns:p14="http://schemas.microsoft.com/office/powerpoint/2010/main" val="1970550141"/>
              </p:ext>
            </p:extLst>
          </p:nvPr>
        </p:nvGraphicFramePr>
        <p:xfrm>
          <a:off x="381000" y="4724400"/>
          <a:ext cx="428625" cy="296863"/>
        </p:xfrm>
        <a:graphic>
          <a:graphicData uri="http://schemas.openxmlformats.org/presentationml/2006/ole">
            <mc:AlternateContent xmlns:mc="http://schemas.openxmlformats.org/markup-compatibility/2006">
              <mc:Choice xmlns:v="urn:schemas-microsoft-com:vml" Requires="v">
                <p:oleObj spid="_x0000_s26744" name="Equation" r:id="rId10" imgW="1028520" imgH="711000" progId="Equation.3">
                  <p:embed/>
                </p:oleObj>
              </mc:Choice>
              <mc:Fallback>
                <p:oleObj name="Equation" r:id="rId10" imgW="1028520" imgH="711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4724400"/>
                        <a:ext cx="428625"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 name="Text Box 549"/>
          <p:cNvSpPr txBox="1">
            <a:spLocks noChangeArrowheads="1"/>
          </p:cNvSpPr>
          <p:nvPr/>
        </p:nvSpPr>
        <p:spPr bwMode="auto">
          <a:xfrm>
            <a:off x="-76200" y="3124200"/>
            <a:ext cx="1371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rgbClr val="CC00FF"/>
                </a:solidFill>
                <a:latin typeface="Times New Roman" pitchFamily="18" charset="0"/>
              </a:rPr>
              <a:t>Rotation along x-axis</a:t>
            </a:r>
            <a:endParaRPr lang="en-US" sz="2400">
              <a:solidFill>
                <a:srgbClr val="CC00FF"/>
              </a:solidFill>
              <a:latin typeface="Times New Roman" pitchFamily="18" charset="0"/>
            </a:endParaRPr>
          </a:p>
        </p:txBody>
      </p:sp>
      <p:sp>
        <p:nvSpPr>
          <p:cNvPr id="110" name="Text Box 550"/>
          <p:cNvSpPr txBox="1">
            <a:spLocks noChangeArrowheads="1"/>
          </p:cNvSpPr>
          <p:nvPr/>
        </p:nvSpPr>
        <p:spPr bwMode="auto">
          <a:xfrm>
            <a:off x="-76200" y="4495800"/>
            <a:ext cx="1371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rgbClr val="CC00FF"/>
                </a:solidFill>
                <a:latin typeface="Times New Roman" pitchFamily="18" charset="0"/>
              </a:rPr>
              <a:t>Rotation along z-axis</a:t>
            </a:r>
            <a:endParaRPr lang="en-US" sz="2400">
              <a:solidFill>
                <a:srgbClr val="CC00FF"/>
              </a:solidFill>
              <a:latin typeface="Times New Roman" pitchFamily="18" charset="0"/>
            </a:endParaRPr>
          </a:p>
        </p:txBody>
      </p:sp>
      <p:graphicFrame>
        <p:nvGraphicFramePr>
          <p:cNvPr id="111" name="Object 551"/>
          <p:cNvGraphicFramePr>
            <a:graphicFrameLocks noChangeAspect="1"/>
          </p:cNvGraphicFramePr>
          <p:nvPr>
            <p:extLst>
              <p:ext uri="{D42A27DB-BD31-4B8C-83A1-F6EECF244321}">
                <p14:modId xmlns:p14="http://schemas.microsoft.com/office/powerpoint/2010/main" val="3690766664"/>
              </p:ext>
            </p:extLst>
          </p:nvPr>
        </p:nvGraphicFramePr>
        <p:xfrm>
          <a:off x="381000" y="4038600"/>
          <a:ext cx="428625" cy="296863"/>
        </p:xfrm>
        <a:graphic>
          <a:graphicData uri="http://schemas.openxmlformats.org/presentationml/2006/ole">
            <mc:AlternateContent xmlns:mc="http://schemas.openxmlformats.org/markup-compatibility/2006">
              <mc:Choice xmlns:v="urn:schemas-microsoft-com:vml" Requires="v">
                <p:oleObj spid="_x0000_s26745" name="Equation" r:id="rId12" imgW="1028520" imgH="711000" progId="Equation.3">
                  <p:embed/>
                </p:oleObj>
              </mc:Choice>
              <mc:Fallback>
                <p:oleObj name="Equation" r:id="rId12" imgW="1028520" imgH="7110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4038600"/>
                        <a:ext cx="428625" cy="29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 name="Text Box 552"/>
          <p:cNvSpPr txBox="1">
            <a:spLocks noChangeArrowheads="1"/>
          </p:cNvSpPr>
          <p:nvPr/>
        </p:nvSpPr>
        <p:spPr bwMode="auto">
          <a:xfrm>
            <a:off x="-76200" y="3810000"/>
            <a:ext cx="1371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rgbClr val="CC00FF"/>
                </a:solidFill>
                <a:latin typeface="Times New Roman" pitchFamily="18" charset="0"/>
              </a:rPr>
              <a:t>Rotation along y-axis</a:t>
            </a:r>
            <a:endParaRPr lang="en-US" sz="2400">
              <a:solidFill>
                <a:srgbClr val="CC00FF"/>
              </a:solidFill>
              <a:latin typeface="Times New Roman" pitchFamily="18" charset="0"/>
            </a:endParaRPr>
          </a:p>
        </p:txBody>
      </p:sp>
      <p:sp>
        <p:nvSpPr>
          <p:cNvPr id="113" name="Text Box 553"/>
          <p:cNvSpPr txBox="1">
            <a:spLocks noChangeArrowheads="1"/>
          </p:cNvSpPr>
          <p:nvPr/>
        </p:nvSpPr>
        <p:spPr bwMode="auto">
          <a:xfrm>
            <a:off x="-76200" y="2743200"/>
            <a:ext cx="1371600"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800">
                <a:solidFill>
                  <a:srgbClr val="CC00FF"/>
                </a:solidFill>
                <a:latin typeface="Times New Roman" pitchFamily="18" charset="0"/>
              </a:rPr>
              <a:t>In right-handed system:</a:t>
            </a:r>
            <a:endParaRPr lang="en-US" sz="2400">
              <a:solidFill>
                <a:srgbClr val="CC00FF"/>
              </a:solidFill>
              <a:latin typeface="Times New Roman" pitchFamily="18" charset="0"/>
            </a:endParaRPr>
          </a:p>
        </p:txBody>
      </p:sp>
      <p:sp>
        <p:nvSpPr>
          <p:cNvPr id="114" name="Line 554"/>
          <p:cNvSpPr>
            <a:spLocks noChangeShapeType="1"/>
          </p:cNvSpPr>
          <p:nvPr/>
        </p:nvSpPr>
        <p:spPr bwMode="auto">
          <a:xfrm>
            <a:off x="1905000" y="1600200"/>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903660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9"/>
          <p:cNvSpPr>
            <a:spLocks noChangeArrowheads="1"/>
          </p:cNvSpPr>
          <p:nvPr/>
        </p:nvSpPr>
        <p:spPr bwMode="auto">
          <a:xfrm>
            <a:off x="0" y="0"/>
            <a:ext cx="9144000" cy="685800"/>
          </a:xfrm>
          <a:prstGeom prst="rect">
            <a:avLst/>
          </a:prstGeom>
          <a:gradFill rotWithShape="1">
            <a:gsLst>
              <a:gs pos="0">
                <a:srgbClr val="CACACA"/>
              </a:gs>
              <a:gs pos="50000">
                <a:srgbClr val="EAEAEA"/>
              </a:gs>
              <a:gs pos="100000">
                <a:srgbClr val="CACAC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nchor="ctr"/>
          <a:lstStyle/>
          <a:p>
            <a:pPr algn="ctr"/>
            <a:r>
              <a:rPr lang="en-US" dirty="0" smtClean="0">
                <a:solidFill>
                  <a:srgbClr val="A50021"/>
                </a:solidFill>
              </a:rPr>
              <a:t>Preparation </a:t>
            </a:r>
            <a:r>
              <a:rPr lang="en-US" dirty="0">
                <a:solidFill>
                  <a:srgbClr val="A50021"/>
                </a:solidFill>
              </a:rPr>
              <a:t>of MR picture files</a:t>
            </a:r>
            <a:r>
              <a:rPr lang="en-US" dirty="0" smtClean="0">
                <a:solidFill>
                  <a:srgbClr val="A50021"/>
                </a:solidFill>
              </a:rPr>
              <a:t>.</a:t>
            </a:r>
            <a:endParaRPr lang="en-US" sz="1200" dirty="0">
              <a:solidFill>
                <a:srgbClr val="A50021"/>
              </a:solidFill>
            </a:endParaRPr>
          </a:p>
        </p:txBody>
      </p:sp>
      <p:sp>
        <p:nvSpPr>
          <p:cNvPr id="2051" name="Text Box 560"/>
          <p:cNvSpPr txBox="1">
            <a:spLocks noChangeArrowheads="1"/>
          </p:cNvSpPr>
          <p:nvPr/>
        </p:nvSpPr>
        <p:spPr bwMode="auto">
          <a:xfrm>
            <a:off x="304800" y="783878"/>
            <a:ext cx="723900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spcBef>
                <a:spcPct val="50000"/>
              </a:spcBef>
              <a:buFont typeface="Arial" charset="0"/>
              <a:buAutoNum type="arabicPeriod"/>
            </a:pPr>
            <a:r>
              <a:rPr lang="en-US" sz="1400" b="0" dirty="0">
                <a:solidFill>
                  <a:schemeClr val="accent2"/>
                </a:solidFill>
              </a:rPr>
              <a:t>Get BMP images from the </a:t>
            </a:r>
            <a:r>
              <a:rPr lang="en-US" sz="1400" b="0" dirty="0" err="1">
                <a:solidFill>
                  <a:schemeClr val="accent2"/>
                </a:solidFill>
              </a:rPr>
              <a:t>ImageJ</a:t>
            </a:r>
            <a:r>
              <a:rPr lang="en-US" sz="1400" b="0" dirty="0">
                <a:solidFill>
                  <a:schemeClr val="accent2"/>
                </a:solidFill>
              </a:rPr>
              <a:t>: </a:t>
            </a:r>
            <a:endParaRPr lang="en-US" sz="1400" b="0" dirty="0" smtClean="0">
              <a:solidFill>
                <a:schemeClr val="accent2"/>
              </a:solidFill>
            </a:endParaRPr>
          </a:p>
          <a:p>
            <a:pPr lvl="1" eaLnBrk="1" hangingPunct="1">
              <a:spcBef>
                <a:spcPct val="50000"/>
              </a:spcBef>
              <a:buFont typeface="Arial" charset="0"/>
              <a:buAutoNum type="arabicPeriod"/>
            </a:pPr>
            <a:r>
              <a:rPr lang="en-US" sz="1400" b="0" dirty="0" smtClean="0">
                <a:solidFill>
                  <a:schemeClr val="accent2"/>
                </a:solidFill>
              </a:rPr>
              <a:t>Open </a:t>
            </a:r>
            <a:r>
              <a:rPr lang="en-US" sz="1400" b="0" dirty="0">
                <a:solidFill>
                  <a:schemeClr val="accent2"/>
                </a:solidFill>
              </a:rPr>
              <a:t>the sequence of  images using the </a:t>
            </a:r>
            <a:r>
              <a:rPr lang="en-US" sz="1400" b="0" dirty="0" err="1">
                <a:solidFill>
                  <a:schemeClr val="accent2"/>
                </a:solidFill>
              </a:rPr>
              <a:t>ImageJ</a:t>
            </a:r>
            <a:r>
              <a:rPr lang="en-US" sz="1400" b="0" dirty="0">
                <a:solidFill>
                  <a:schemeClr val="accent2"/>
                </a:solidFill>
              </a:rPr>
              <a:t> and crop it(Image -&gt; Crop</a:t>
            </a:r>
            <a:r>
              <a:rPr lang="en-US" sz="1400" b="0" dirty="0" smtClean="0">
                <a:solidFill>
                  <a:schemeClr val="accent2"/>
                </a:solidFill>
              </a:rPr>
              <a:t>). </a:t>
            </a:r>
            <a:endParaRPr lang="en-US" sz="1400" b="0" dirty="0" smtClean="0">
              <a:solidFill>
                <a:schemeClr val="accent2"/>
              </a:solidFill>
            </a:endParaRPr>
          </a:p>
          <a:p>
            <a:pPr lvl="2" eaLnBrk="1" hangingPunct="1">
              <a:spcBef>
                <a:spcPct val="50000"/>
              </a:spcBef>
              <a:buFont typeface="Arial" charset="0"/>
              <a:buAutoNum type="arabicPeriod"/>
            </a:pPr>
            <a:r>
              <a:rPr lang="en-US" sz="1400" b="0" dirty="0" smtClean="0">
                <a:solidFill>
                  <a:srgbClr val="FF0000"/>
                </a:solidFill>
              </a:rPr>
              <a:t>For </a:t>
            </a:r>
            <a:r>
              <a:rPr lang="en-US" sz="1400" b="0" dirty="0" smtClean="0">
                <a:solidFill>
                  <a:srgbClr val="FF0000"/>
                </a:solidFill>
              </a:rPr>
              <a:t>the sagittal images leftward </a:t>
            </a:r>
            <a:r>
              <a:rPr lang="en-US" sz="1400" b="0" dirty="0">
                <a:solidFill>
                  <a:srgbClr val="FF0000"/>
                </a:solidFill>
              </a:rPr>
              <a:t>is </a:t>
            </a:r>
            <a:r>
              <a:rPr lang="en-US" sz="1400" b="0" dirty="0" smtClean="0">
                <a:solidFill>
                  <a:srgbClr val="FF0000"/>
                </a:solidFill>
              </a:rPr>
              <a:t>rostral (positive). </a:t>
            </a:r>
            <a:endParaRPr lang="en-US" sz="1400" b="0" dirty="0" smtClean="0">
              <a:solidFill>
                <a:srgbClr val="FF0000"/>
              </a:solidFill>
            </a:endParaRPr>
          </a:p>
          <a:p>
            <a:pPr lvl="2" eaLnBrk="1" hangingPunct="1">
              <a:spcBef>
                <a:spcPct val="50000"/>
              </a:spcBef>
              <a:buFont typeface="Arial" charset="0"/>
              <a:buAutoNum type="arabicPeriod"/>
            </a:pPr>
            <a:r>
              <a:rPr lang="en-US" sz="1400" b="0" dirty="0" smtClean="0">
                <a:solidFill>
                  <a:srgbClr val="FF0000"/>
                </a:solidFill>
              </a:rPr>
              <a:t>For </a:t>
            </a:r>
            <a:r>
              <a:rPr lang="en-US" sz="1400" b="0" dirty="0" smtClean="0">
                <a:solidFill>
                  <a:srgbClr val="FF0000"/>
                </a:solidFill>
              </a:rPr>
              <a:t>the coronal images, </a:t>
            </a:r>
            <a:r>
              <a:rPr lang="en-US" sz="1400" dirty="0" smtClean="0">
                <a:solidFill>
                  <a:srgbClr val="FF0000"/>
                </a:solidFill>
              </a:rPr>
              <a:t>Right </a:t>
            </a:r>
            <a:r>
              <a:rPr lang="en-US" sz="1400" b="0" dirty="0" smtClean="0">
                <a:solidFill>
                  <a:srgbClr val="FF0000"/>
                </a:solidFill>
              </a:rPr>
              <a:t>side (of the animal) is positive</a:t>
            </a:r>
            <a:r>
              <a:rPr lang="en-US" sz="1400" b="0" dirty="0" smtClean="0">
                <a:solidFill>
                  <a:srgbClr val="FF0000"/>
                </a:solidFill>
              </a:rPr>
              <a:t>. This can be flipped by the following button:   </a:t>
            </a:r>
            <a:endParaRPr lang="en-US" sz="1400" b="0" dirty="0" smtClean="0">
              <a:solidFill>
                <a:srgbClr val="FF0000"/>
              </a:solidFill>
            </a:endParaRPr>
          </a:p>
          <a:p>
            <a:pPr lvl="1" eaLnBrk="1" hangingPunct="1">
              <a:spcBef>
                <a:spcPct val="50000"/>
              </a:spcBef>
              <a:buFont typeface="Arial" charset="0"/>
              <a:buAutoNum type="arabicPeriod"/>
            </a:pPr>
            <a:r>
              <a:rPr lang="en-US" sz="1400" b="0" dirty="0" smtClean="0">
                <a:solidFill>
                  <a:schemeClr val="accent2"/>
                </a:solidFill>
              </a:rPr>
              <a:t>Save </a:t>
            </a:r>
            <a:r>
              <a:rPr lang="en-US" sz="1400" b="0" dirty="0">
                <a:solidFill>
                  <a:schemeClr val="accent2"/>
                </a:solidFill>
              </a:rPr>
              <a:t>the sequence of BMP images to a folder (File-&gt;Save As-&gt;Image Sequence). </a:t>
            </a:r>
            <a:endParaRPr lang="en-US" sz="1400" b="0" dirty="0" smtClean="0">
              <a:solidFill>
                <a:schemeClr val="accent2"/>
              </a:solidFill>
            </a:endParaRPr>
          </a:p>
          <a:p>
            <a:pPr lvl="1" eaLnBrk="1" hangingPunct="1">
              <a:spcBef>
                <a:spcPct val="50000"/>
              </a:spcBef>
              <a:buFont typeface="Arial" charset="0"/>
              <a:buAutoNum type="arabicPeriod"/>
            </a:pPr>
            <a:r>
              <a:rPr lang="en-US" sz="1400" b="0" dirty="0" smtClean="0">
                <a:solidFill>
                  <a:schemeClr val="accent2"/>
                </a:solidFill>
              </a:rPr>
              <a:t>When a dialog window pops out. Leave “Name:” part blank. And click “ok”</a:t>
            </a:r>
          </a:p>
          <a:p>
            <a:pPr eaLnBrk="1" hangingPunct="1">
              <a:spcBef>
                <a:spcPct val="50000"/>
              </a:spcBef>
              <a:buFont typeface="Arial" charset="0"/>
              <a:buAutoNum type="arabicPeriod"/>
            </a:pPr>
            <a:endParaRPr lang="en-US" sz="1400" b="0" dirty="0">
              <a:solidFill>
                <a:schemeClr val="accent2"/>
              </a:solidFill>
            </a:endParaRPr>
          </a:p>
          <a:p>
            <a:pPr eaLnBrk="1" hangingPunct="1">
              <a:spcBef>
                <a:spcPct val="50000"/>
              </a:spcBef>
              <a:buFont typeface="Arial" charset="0"/>
              <a:buAutoNum type="arabicPeriod"/>
            </a:pPr>
            <a:endParaRPr lang="en-US" sz="1400" b="0" dirty="0">
              <a:solidFill>
                <a:schemeClr val="accent2"/>
              </a:solidFill>
            </a:endParaRPr>
          </a:p>
          <a:p>
            <a:pPr eaLnBrk="1" hangingPunct="1">
              <a:spcBef>
                <a:spcPct val="50000"/>
              </a:spcBef>
              <a:buFont typeface="Arial" charset="0"/>
              <a:buAutoNum type="arabicPeriod"/>
            </a:pPr>
            <a:r>
              <a:rPr lang="en-US" sz="1400" b="0" dirty="0">
                <a:solidFill>
                  <a:schemeClr val="accent2"/>
                </a:solidFill>
              </a:rPr>
              <a:t>Using the application “</a:t>
            </a:r>
            <a:r>
              <a:rPr lang="en-US" sz="1400" b="0" dirty="0" err="1">
                <a:solidFill>
                  <a:srgbClr val="C00000"/>
                </a:solidFill>
              </a:rPr>
              <a:t>RenameFiles</a:t>
            </a:r>
            <a:r>
              <a:rPr lang="en-US" sz="1400" b="0" dirty="0">
                <a:solidFill>
                  <a:schemeClr val="accent2"/>
                </a:solidFill>
              </a:rPr>
              <a:t>”, give an appropriate name indicating the depth of the MR image for each image. For coronal slice, for example, </a:t>
            </a:r>
            <a:r>
              <a:rPr lang="en-US" sz="1400" b="0" dirty="0" smtClean="0">
                <a:solidFill>
                  <a:schemeClr val="accent2"/>
                </a:solidFill>
              </a:rPr>
              <a:t>4.5.bmp </a:t>
            </a:r>
            <a:r>
              <a:rPr lang="en-US" sz="1400" b="0" dirty="0">
                <a:solidFill>
                  <a:schemeClr val="accent2"/>
                </a:solidFill>
              </a:rPr>
              <a:t>or -</a:t>
            </a:r>
            <a:r>
              <a:rPr lang="en-US" sz="1400" b="0" dirty="0" smtClean="0">
                <a:solidFill>
                  <a:schemeClr val="accent2"/>
                </a:solidFill>
              </a:rPr>
              <a:t>4.5.bmp </a:t>
            </a:r>
            <a:r>
              <a:rPr lang="en-US" sz="1400" b="0" dirty="0">
                <a:solidFill>
                  <a:schemeClr val="accent2"/>
                </a:solidFill>
              </a:rPr>
              <a:t>to indicate it is the slice 4.5mm / -4.5mm anterior of the anterior commissure (or relative to any other origin that you </a:t>
            </a:r>
            <a:r>
              <a:rPr lang="en-US" sz="1400" b="0" dirty="0" smtClean="0">
                <a:solidFill>
                  <a:schemeClr val="accent2"/>
                </a:solidFill>
              </a:rPr>
              <a:t>chose). </a:t>
            </a:r>
            <a:r>
              <a:rPr lang="en-US" sz="1400" b="0" dirty="0">
                <a:solidFill>
                  <a:schemeClr val="accent2"/>
                </a:solidFill>
              </a:rPr>
              <a:t>For sagittal slices, </a:t>
            </a:r>
            <a:r>
              <a:rPr lang="en-US" sz="1400" b="0" dirty="0" smtClean="0">
                <a:solidFill>
                  <a:schemeClr val="accent2"/>
                </a:solidFill>
              </a:rPr>
              <a:t>L3.52.bmp </a:t>
            </a:r>
            <a:r>
              <a:rPr lang="en-US" sz="1400" b="0" dirty="0">
                <a:solidFill>
                  <a:schemeClr val="accent2"/>
                </a:solidFill>
              </a:rPr>
              <a:t>and </a:t>
            </a:r>
            <a:r>
              <a:rPr lang="en-US" sz="1400" b="0" dirty="0" smtClean="0">
                <a:solidFill>
                  <a:schemeClr val="accent2"/>
                </a:solidFill>
              </a:rPr>
              <a:t>L-3.52.bmp </a:t>
            </a:r>
            <a:r>
              <a:rPr lang="en-US" sz="1400" b="0" dirty="0">
                <a:solidFill>
                  <a:schemeClr val="accent2"/>
                </a:solidFill>
              </a:rPr>
              <a:t>to indicate </a:t>
            </a:r>
            <a:r>
              <a:rPr lang="en-US" sz="1400" b="0" dirty="0" smtClean="0">
                <a:solidFill>
                  <a:schemeClr val="accent2"/>
                </a:solidFill>
              </a:rPr>
              <a:t>3.52 </a:t>
            </a:r>
            <a:r>
              <a:rPr lang="en-US" sz="1400" b="0" dirty="0">
                <a:solidFill>
                  <a:schemeClr val="accent2"/>
                </a:solidFill>
              </a:rPr>
              <a:t>mm away from the midline on the right side and left side of the brain, respectively. </a:t>
            </a:r>
            <a:r>
              <a:rPr lang="en-US" sz="1400" b="0" dirty="0" smtClean="0">
                <a:solidFill>
                  <a:schemeClr val="accent2"/>
                </a:solidFill>
              </a:rPr>
              <a:t>To </a:t>
            </a:r>
            <a:r>
              <a:rPr lang="en-US" sz="1400" b="0" dirty="0">
                <a:solidFill>
                  <a:schemeClr val="accent2"/>
                </a:solidFill>
              </a:rPr>
              <a:t>do so, </a:t>
            </a:r>
            <a:endParaRPr lang="en-US" sz="1400" b="0" dirty="0" smtClean="0">
              <a:solidFill>
                <a:schemeClr val="accent2"/>
              </a:solidFill>
            </a:endParaRPr>
          </a:p>
          <a:p>
            <a:pPr lvl="1"/>
            <a:r>
              <a:rPr lang="en-US" sz="1400" b="0" dirty="0" smtClean="0">
                <a:solidFill>
                  <a:schemeClr val="accent2"/>
                </a:solidFill>
              </a:rPr>
              <a:t>1) Run “RenameFiles.exe” </a:t>
            </a:r>
          </a:p>
          <a:p>
            <a:pPr lvl="1"/>
            <a:r>
              <a:rPr lang="en-US" sz="1400" b="0" dirty="0" smtClean="0">
                <a:solidFill>
                  <a:schemeClr val="accent2"/>
                </a:solidFill>
              </a:rPr>
              <a:t>	Here</a:t>
            </a:r>
            <a:r>
              <a:rPr lang="en-US" sz="1400" b="0" dirty="0">
                <a:solidFill>
                  <a:schemeClr val="accent2"/>
                </a:solidFill>
              </a:rPr>
              <a:t>, the user specifies that these MR images are coronal slices. And directs to change the </a:t>
            </a:r>
            <a:r>
              <a:rPr lang="en-US" sz="1400" b="0" dirty="0" smtClean="0">
                <a:solidFill>
                  <a:schemeClr val="accent2"/>
                </a:solidFill>
              </a:rPr>
              <a:t>file </a:t>
            </a:r>
            <a:r>
              <a:rPr lang="en-US" sz="1400" b="0" dirty="0">
                <a:solidFill>
                  <a:schemeClr val="accent2"/>
                </a:solidFill>
              </a:rPr>
              <a:t>name to a new one by </a:t>
            </a:r>
            <a:r>
              <a:rPr lang="en-US" sz="1400" b="0" dirty="0" smtClean="0">
                <a:solidFill>
                  <a:schemeClr val="accent2"/>
                </a:solidFill>
              </a:rPr>
              <a:t>adding A </a:t>
            </a:r>
            <a:r>
              <a:rPr lang="en-US" sz="1400" b="0" dirty="0">
                <a:solidFill>
                  <a:schemeClr val="accent2"/>
                </a:solidFill>
              </a:rPr>
              <a:t>and multiplying </a:t>
            </a:r>
            <a:r>
              <a:rPr lang="en-US" sz="1400" b="0" dirty="0" smtClean="0">
                <a:solidFill>
                  <a:schemeClr val="accent2"/>
                </a:solidFill>
              </a:rPr>
              <a:t>M at the </a:t>
            </a:r>
            <a:r>
              <a:rPr lang="en-US" sz="1400" b="0" dirty="0">
                <a:solidFill>
                  <a:schemeClr val="accent2"/>
                </a:solidFill>
              </a:rPr>
              <a:t>original number </a:t>
            </a:r>
            <a:r>
              <a:rPr lang="en-US" sz="1400" b="0" dirty="0" smtClean="0">
                <a:solidFill>
                  <a:schemeClr val="accent2"/>
                </a:solidFill>
              </a:rPr>
              <a:t>part: </a:t>
            </a:r>
            <a:r>
              <a:rPr lang="en-US" sz="1400" b="0" dirty="0" err="1" smtClean="0">
                <a:solidFill>
                  <a:schemeClr val="accent2"/>
                </a:solidFill>
              </a:rPr>
              <a:t>NewName</a:t>
            </a:r>
            <a:r>
              <a:rPr lang="en-US" sz="1400" b="0" dirty="0" smtClean="0">
                <a:solidFill>
                  <a:schemeClr val="accent2"/>
                </a:solidFill>
              </a:rPr>
              <a:t>=</a:t>
            </a:r>
            <a:r>
              <a:rPr lang="en-US" sz="1400" b="0" dirty="0" err="1" smtClean="0">
                <a:solidFill>
                  <a:schemeClr val="accent2"/>
                </a:solidFill>
              </a:rPr>
              <a:t>Mx</a:t>
            </a:r>
            <a:r>
              <a:rPr lang="en-US" sz="1400" b="0" dirty="0" smtClean="0">
                <a:solidFill>
                  <a:schemeClr val="accent2"/>
                </a:solidFill>
              </a:rPr>
              <a:t>(</a:t>
            </a:r>
            <a:r>
              <a:rPr lang="en-US" sz="1400" b="0" dirty="0" err="1" smtClean="0">
                <a:solidFill>
                  <a:schemeClr val="accent2"/>
                </a:solidFill>
              </a:rPr>
              <a:t>OldName+A</a:t>
            </a:r>
            <a:r>
              <a:rPr lang="en-US" sz="1400" b="0" dirty="0" smtClean="0">
                <a:solidFill>
                  <a:schemeClr val="accent2"/>
                </a:solidFill>
              </a:rPr>
              <a:t>). Click “OK”.</a:t>
            </a:r>
          </a:p>
          <a:p>
            <a:pPr lvl="1"/>
            <a:r>
              <a:rPr lang="en-US" sz="1400" b="0" dirty="0" smtClean="0">
                <a:solidFill>
                  <a:schemeClr val="accent2"/>
                </a:solidFill>
              </a:rPr>
              <a:t>2) Another dialog box will appear asking to choose the folder containing the MRI BMP files to be converted to new names. When the user chooses a folder, the program will then make a new folder “_</a:t>
            </a:r>
            <a:r>
              <a:rPr lang="en-US" sz="1400" b="0" dirty="0" err="1" smtClean="0">
                <a:solidFill>
                  <a:schemeClr val="accent2"/>
                </a:solidFill>
              </a:rPr>
              <a:t>NewData</a:t>
            </a:r>
            <a:r>
              <a:rPr lang="en-US" sz="1400" b="0" dirty="0" smtClean="0">
                <a:solidFill>
                  <a:schemeClr val="accent2"/>
                </a:solidFill>
              </a:rPr>
              <a:t>” under the same parent directory and move those name-changed files in it.</a:t>
            </a:r>
            <a:endParaRPr lang="en-US" sz="1400" b="0" dirty="0">
              <a:solidFill>
                <a:schemeClr val="accent2"/>
              </a:solidFill>
            </a:endParaRPr>
          </a:p>
        </p:txBody>
      </p:sp>
      <p:pic>
        <p:nvPicPr>
          <p:cNvPr id="276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2057400"/>
            <a:ext cx="762000" cy="807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3028" y="4038600"/>
            <a:ext cx="1000744"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p:cNvGrpSpPr/>
          <p:nvPr/>
        </p:nvGrpSpPr>
        <p:grpSpPr>
          <a:xfrm>
            <a:off x="7467600" y="890380"/>
            <a:ext cx="1122010" cy="1034989"/>
            <a:chOff x="6896363" y="1009793"/>
            <a:chExt cx="1853546" cy="1709789"/>
          </a:xfrm>
        </p:grpSpPr>
        <p:cxnSp>
          <p:nvCxnSpPr>
            <p:cNvPr id="13" name="Straight Arrow Connector 20"/>
            <p:cNvCxnSpPr>
              <a:cxnSpLocks noChangeShapeType="1"/>
            </p:cNvCxnSpPr>
            <p:nvPr/>
          </p:nvCxnSpPr>
          <p:spPr bwMode="auto">
            <a:xfrm flipV="1">
              <a:off x="7356475" y="1427118"/>
              <a:ext cx="798707" cy="1150342"/>
            </a:xfrm>
            <a:prstGeom prst="straightConnector1">
              <a:avLst/>
            </a:prstGeom>
            <a:noFill/>
            <a:ln w="28575"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12"/>
            <p:cNvSpPr txBox="1">
              <a:spLocks noChangeArrowheads="1"/>
            </p:cNvSpPr>
            <p:nvPr/>
          </p:nvSpPr>
          <p:spPr bwMode="auto">
            <a:xfrm>
              <a:off x="8406944" y="2414516"/>
              <a:ext cx="327672" cy="30506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600" dirty="0" smtClean="0"/>
                <a:t>X</a:t>
              </a:r>
              <a:endParaRPr lang="en-US" sz="600" dirty="0"/>
            </a:p>
          </p:txBody>
        </p:sp>
        <p:sp>
          <p:nvSpPr>
            <p:cNvPr id="11" name="TextBox 13"/>
            <p:cNvSpPr txBox="1">
              <a:spLocks noChangeArrowheads="1"/>
            </p:cNvSpPr>
            <p:nvPr/>
          </p:nvSpPr>
          <p:spPr bwMode="auto">
            <a:xfrm>
              <a:off x="6896363" y="1009793"/>
              <a:ext cx="971074" cy="2796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algn="ctr" eaLnBrk="1" hangingPunct="1"/>
              <a:r>
                <a:rPr lang="en-US" sz="500" dirty="0"/>
                <a:t>Y </a:t>
              </a:r>
              <a:r>
                <a:rPr lang="en-US" sz="500" dirty="0" smtClean="0"/>
                <a:t>(Dorsa)</a:t>
              </a:r>
              <a:endParaRPr lang="en-US" sz="500" dirty="0"/>
            </a:p>
          </p:txBody>
        </p:sp>
        <p:sp>
          <p:nvSpPr>
            <p:cNvPr id="12" name="Freeform 14"/>
            <p:cNvSpPr>
              <a:spLocks/>
            </p:cNvSpPr>
            <p:nvPr/>
          </p:nvSpPr>
          <p:spPr bwMode="auto">
            <a:xfrm flipH="1">
              <a:off x="7113119" y="1515342"/>
              <a:ext cx="1266067" cy="913393"/>
            </a:xfrm>
            <a:custGeom>
              <a:avLst/>
              <a:gdLst>
                <a:gd name="T0" fmla="*/ 3454 w 2154630"/>
                <a:gd name="T1" fmla="*/ 725431 h 1849176"/>
                <a:gd name="T2" fmla="*/ 288208 w 2154630"/>
                <a:gd name="T3" fmla="*/ 156211 h 1849176"/>
                <a:gd name="T4" fmla="*/ 857735 w 2154630"/>
                <a:gd name="T5" fmla="*/ 51354 h 1849176"/>
                <a:gd name="T6" fmla="*/ 947661 w 2154630"/>
                <a:gd name="T7" fmla="*/ 890206 h 1849176"/>
                <a:gd name="T8" fmla="*/ 1030090 w 2154630"/>
                <a:gd name="T9" fmla="*/ 43865 h 1849176"/>
                <a:gd name="T10" fmla="*/ 1831915 w 2154630"/>
                <a:gd name="T11" fmla="*/ 208638 h 1849176"/>
                <a:gd name="T12" fmla="*/ 2154150 w 2154630"/>
                <a:gd name="T13" fmla="*/ 1054980 h 1849176"/>
                <a:gd name="T14" fmla="*/ 1854401 w 2154630"/>
                <a:gd name="T15" fmla="*/ 1826418 h 1849176"/>
                <a:gd name="T16" fmla="*/ 1037586 w 2154630"/>
                <a:gd name="T17" fmla="*/ 1661644 h 1849176"/>
                <a:gd name="T18" fmla="*/ 805278 w 2154630"/>
                <a:gd name="T19" fmla="*/ 1571764 h 1849176"/>
                <a:gd name="T20" fmla="*/ 175808 w 2154630"/>
                <a:gd name="T21" fmla="*/ 1549299 h 1849176"/>
                <a:gd name="T22" fmla="*/ 3454 w 2154630"/>
                <a:gd name="T23" fmla="*/ 725431 h 18491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connsiteX0" fmla="*/ 3455 w 2168425"/>
                <a:gd name="connsiteY0" fmla="*/ 725952 h 1666623"/>
                <a:gd name="connsiteX1" fmla="*/ 288261 w 2168425"/>
                <a:gd name="connsiteY1" fmla="*/ 156323 h 1666623"/>
                <a:gd name="connsiteX2" fmla="*/ 857891 w 2168425"/>
                <a:gd name="connsiteY2" fmla="*/ 51391 h 1666623"/>
                <a:gd name="connsiteX3" fmla="*/ 947834 w 2168425"/>
                <a:gd name="connsiteY3" fmla="*/ 890845 h 1666623"/>
                <a:gd name="connsiteX4" fmla="*/ 1030278 w 2168425"/>
                <a:gd name="connsiteY4" fmla="*/ 43896 h 1666623"/>
                <a:gd name="connsiteX5" fmla="*/ 1832249 w 2168425"/>
                <a:gd name="connsiteY5" fmla="*/ 208788 h 1666623"/>
                <a:gd name="connsiteX6" fmla="*/ 2154543 w 2168425"/>
                <a:gd name="connsiteY6" fmla="*/ 1055737 h 1666623"/>
                <a:gd name="connsiteX7" fmla="*/ 1999021 w 2168425"/>
                <a:gd name="connsiteY7" fmla="*/ 1462011 h 1666623"/>
                <a:gd name="connsiteX8" fmla="*/ 1037775 w 2168425"/>
                <a:gd name="connsiteY8" fmla="*/ 1662836 h 1666623"/>
                <a:gd name="connsiteX9" fmla="*/ 805425 w 2168425"/>
                <a:gd name="connsiteY9" fmla="*/ 1572892 h 1666623"/>
                <a:gd name="connsiteX10" fmla="*/ 175840 w 2168425"/>
                <a:gd name="connsiteY10" fmla="*/ 1550411 h 1666623"/>
                <a:gd name="connsiteX11" fmla="*/ 3455 w 2168425"/>
                <a:gd name="connsiteY11" fmla="*/ 725952 h 1666623"/>
                <a:gd name="connsiteX0" fmla="*/ 3455 w 2163887"/>
                <a:gd name="connsiteY0" fmla="*/ 725952 h 1608314"/>
                <a:gd name="connsiteX1" fmla="*/ 288261 w 2163887"/>
                <a:gd name="connsiteY1" fmla="*/ 156323 h 1608314"/>
                <a:gd name="connsiteX2" fmla="*/ 857891 w 2163887"/>
                <a:gd name="connsiteY2" fmla="*/ 51391 h 1608314"/>
                <a:gd name="connsiteX3" fmla="*/ 947834 w 2163887"/>
                <a:gd name="connsiteY3" fmla="*/ 890845 h 1608314"/>
                <a:gd name="connsiteX4" fmla="*/ 1030278 w 2163887"/>
                <a:gd name="connsiteY4" fmla="*/ 43896 h 1608314"/>
                <a:gd name="connsiteX5" fmla="*/ 1832249 w 2163887"/>
                <a:gd name="connsiteY5" fmla="*/ 208788 h 1608314"/>
                <a:gd name="connsiteX6" fmla="*/ 2154543 w 2163887"/>
                <a:gd name="connsiteY6" fmla="*/ 1055737 h 1608314"/>
                <a:gd name="connsiteX7" fmla="*/ 1999021 w 2163887"/>
                <a:gd name="connsiteY7" fmla="*/ 1462011 h 1608314"/>
                <a:gd name="connsiteX8" fmla="*/ 1230153 w 2163887"/>
                <a:gd name="connsiteY8" fmla="*/ 1587542 h 1608314"/>
                <a:gd name="connsiteX9" fmla="*/ 805425 w 2163887"/>
                <a:gd name="connsiteY9" fmla="*/ 1572892 h 1608314"/>
                <a:gd name="connsiteX10" fmla="*/ 175840 w 2163887"/>
                <a:gd name="connsiteY10" fmla="*/ 1550411 h 1608314"/>
                <a:gd name="connsiteX11" fmla="*/ 3455 w 2163887"/>
                <a:gd name="connsiteY11" fmla="*/ 725952 h 1608314"/>
                <a:gd name="connsiteX0" fmla="*/ 4800 w 2165232"/>
                <a:gd name="connsiteY0" fmla="*/ 725952 h 1591842"/>
                <a:gd name="connsiteX1" fmla="*/ 289606 w 2165232"/>
                <a:gd name="connsiteY1" fmla="*/ 156323 h 1591842"/>
                <a:gd name="connsiteX2" fmla="*/ 859236 w 2165232"/>
                <a:gd name="connsiteY2" fmla="*/ 51391 h 1591842"/>
                <a:gd name="connsiteX3" fmla="*/ 949179 w 2165232"/>
                <a:gd name="connsiteY3" fmla="*/ 890845 h 1591842"/>
                <a:gd name="connsiteX4" fmla="*/ 1031623 w 2165232"/>
                <a:gd name="connsiteY4" fmla="*/ 43896 h 1591842"/>
                <a:gd name="connsiteX5" fmla="*/ 1833594 w 2165232"/>
                <a:gd name="connsiteY5" fmla="*/ 208788 h 1591842"/>
                <a:gd name="connsiteX6" fmla="*/ 2155888 w 2165232"/>
                <a:gd name="connsiteY6" fmla="*/ 1055737 h 1591842"/>
                <a:gd name="connsiteX7" fmla="*/ 2000366 w 2165232"/>
                <a:gd name="connsiteY7" fmla="*/ 1462011 h 1591842"/>
                <a:gd name="connsiteX8" fmla="*/ 1231498 w 2165232"/>
                <a:gd name="connsiteY8" fmla="*/ 1587542 h 1591842"/>
                <a:gd name="connsiteX9" fmla="*/ 960672 w 2165232"/>
                <a:gd name="connsiteY9" fmla="*/ 1336252 h 1591842"/>
                <a:gd name="connsiteX10" fmla="*/ 177185 w 2165232"/>
                <a:gd name="connsiteY10" fmla="*/ 1550411 h 1591842"/>
                <a:gd name="connsiteX11" fmla="*/ 4800 w 2165232"/>
                <a:gd name="connsiteY11" fmla="*/ 725952 h 1591842"/>
                <a:gd name="connsiteX0" fmla="*/ 3473 w 2163905"/>
                <a:gd name="connsiteY0" fmla="*/ 725952 h 1608212"/>
                <a:gd name="connsiteX1" fmla="*/ 288279 w 2163905"/>
                <a:gd name="connsiteY1" fmla="*/ 156323 h 1608212"/>
                <a:gd name="connsiteX2" fmla="*/ 857909 w 2163905"/>
                <a:gd name="connsiteY2" fmla="*/ 51391 h 1608212"/>
                <a:gd name="connsiteX3" fmla="*/ 947852 w 2163905"/>
                <a:gd name="connsiteY3" fmla="*/ 890845 h 1608212"/>
                <a:gd name="connsiteX4" fmla="*/ 1030296 w 2163905"/>
                <a:gd name="connsiteY4" fmla="*/ 43896 h 1608212"/>
                <a:gd name="connsiteX5" fmla="*/ 1832267 w 2163905"/>
                <a:gd name="connsiteY5" fmla="*/ 208788 h 1608212"/>
                <a:gd name="connsiteX6" fmla="*/ 2154561 w 2163905"/>
                <a:gd name="connsiteY6" fmla="*/ 1055737 h 1608212"/>
                <a:gd name="connsiteX7" fmla="*/ 1999039 w 2163905"/>
                <a:gd name="connsiteY7" fmla="*/ 1462011 h 1608212"/>
                <a:gd name="connsiteX8" fmla="*/ 1230171 w 2163905"/>
                <a:gd name="connsiteY8" fmla="*/ 1587542 h 1608212"/>
                <a:gd name="connsiteX9" fmla="*/ 959345 w 2163905"/>
                <a:gd name="connsiteY9" fmla="*/ 1336252 h 1608212"/>
                <a:gd name="connsiteX10" fmla="*/ 808004 w 2163905"/>
                <a:gd name="connsiteY10" fmla="*/ 1516655 h 1608212"/>
                <a:gd name="connsiteX11" fmla="*/ 175858 w 2163905"/>
                <a:gd name="connsiteY11" fmla="*/ 1550411 h 1608212"/>
                <a:gd name="connsiteX12" fmla="*/ 3473 w 2163905"/>
                <a:gd name="connsiteY12" fmla="*/ 725952 h 1608212"/>
                <a:gd name="connsiteX0" fmla="*/ 3473 w 2063313"/>
                <a:gd name="connsiteY0" fmla="*/ 727662 h 1609922"/>
                <a:gd name="connsiteX1" fmla="*/ 288279 w 2063313"/>
                <a:gd name="connsiteY1" fmla="*/ 158033 h 1609922"/>
                <a:gd name="connsiteX2" fmla="*/ 857909 w 2063313"/>
                <a:gd name="connsiteY2" fmla="*/ 53101 h 1609922"/>
                <a:gd name="connsiteX3" fmla="*/ 947852 w 2063313"/>
                <a:gd name="connsiteY3" fmla="*/ 892555 h 1609922"/>
                <a:gd name="connsiteX4" fmla="*/ 1030296 w 2063313"/>
                <a:gd name="connsiteY4" fmla="*/ 45606 h 1609922"/>
                <a:gd name="connsiteX5" fmla="*/ 1832267 w 2063313"/>
                <a:gd name="connsiteY5" fmla="*/ 210498 h 1609922"/>
                <a:gd name="connsiteX6" fmla="*/ 2000659 w 2063313"/>
                <a:gd name="connsiteY6" fmla="*/ 1025176 h 1609922"/>
                <a:gd name="connsiteX7" fmla="*/ 1999039 w 2063313"/>
                <a:gd name="connsiteY7" fmla="*/ 1463721 h 1609922"/>
                <a:gd name="connsiteX8" fmla="*/ 1230171 w 2063313"/>
                <a:gd name="connsiteY8" fmla="*/ 1589252 h 1609922"/>
                <a:gd name="connsiteX9" fmla="*/ 959345 w 2063313"/>
                <a:gd name="connsiteY9" fmla="*/ 1337962 h 1609922"/>
                <a:gd name="connsiteX10" fmla="*/ 808004 w 2063313"/>
                <a:gd name="connsiteY10" fmla="*/ 1518365 h 1609922"/>
                <a:gd name="connsiteX11" fmla="*/ 175858 w 2063313"/>
                <a:gd name="connsiteY11" fmla="*/ 1552121 h 1609922"/>
                <a:gd name="connsiteX12" fmla="*/ 3473 w 2063313"/>
                <a:gd name="connsiteY12" fmla="*/ 727662 h 1609922"/>
                <a:gd name="connsiteX0" fmla="*/ 3473 w 2001623"/>
                <a:gd name="connsiteY0" fmla="*/ 727662 h 1609922"/>
                <a:gd name="connsiteX1" fmla="*/ 288279 w 2001623"/>
                <a:gd name="connsiteY1" fmla="*/ 158033 h 1609922"/>
                <a:gd name="connsiteX2" fmla="*/ 857909 w 2001623"/>
                <a:gd name="connsiteY2" fmla="*/ 53101 h 1609922"/>
                <a:gd name="connsiteX3" fmla="*/ 947852 w 2001623"/>
                <a:gd name="connsiteY3" fmla="*/ 892555 h 1609922"/>
                <a:gd name="connsiteX4" fmla="*/ 1030296 w 2001623"/>
                <a:gd name="connsiteY4" fmla="*/ 45606 h 1609922"/>
                <a:gd name="connsiteX5" fmla="*/ 1832267 w 2001623"/>
                <a:gd name="connsiteY5" fmla="*/ 210498 h 1609922"/>
                <a:gd name="connsiteX6" fmla="*/ 2000659 w 2001623"/>
                <a:gd name="connsiteY6" fmla="*/ 1025176 h 1609922"/>
                <a:gd name="connsiteX7" fmla="*/ 1864375 w 2001623"/>
                <a:gd name="connsiteY7" fmla="*/ 1399183 h 1609922"/>
                <a:gd name="connsiteX8" fmla="*/ 1230171 w 2001623"/>
                <a:gd name="connsiteY8" fmla="*/ 1589252 h 1609922"/>
                <a:gd name="connsiteX9" fmla="*/ 959345 w 2001623"/>
                <a:gd name="connsiteY9" fmla="*/ 1337962 h 1609922"/>
                <a:gd name="connsiteX10" fmla="*/ 808004 w 2001623"/>
                <a:gd name="connsiteY10" fmla="*/ 1518365 h 1609922"/>
                <a:gd name="connsiteX11" fmla="*/ 175858 w 2001623"/>
                <a:gd name="connsiteY11" fmla="*/ 1552121 h 1609922"/>
                <a:gd name="connsiteX12" fmla="*/ 3473 w 2001623"/>
                <a:gd name="connsiteY12" fmla="*/ 727662 h 1609922"/>
                <a:gd name="connsiteX0" fmla="*/ 3473 w 2007642"/>
                <a:gd name="connsiteY0" fmla="*/ 733670 h 1615930"/>
                <a:gd name="connsiteX1" fmla="*/ 288279 w 2007642"/>
                <a:gd name="connsiteY1" fmla="*/ 164041 h 1615930"/>
                <a:gd name="connsiteX2" fmla="*/ 857909 w 2007642"/>
                <a:gd name="connsiteY2" fmla="*/ 59109 h 1615930"/>
                <a:gd name="connsiteX3" fmla="*/ 947852 w 2007642"/>
                <a:gd name="connsiteY3" fmla="*/ 898563 h 1615930"/>
                <a:gd name="connsiteX4" fmla="*/ 1030296 w 2007642"/>
                <a:gd name="connsiteY4" fmla="*/ 51614 h 1615930"/>
                <a:gd name="connsiteX5" fmla="*/ 1726459 w 2007642"/>
                <a:gd name="connsiteY5" fmla="*/ 194993 h 1615930"/>
                <a:gd name="connsiteX6" fmla="*/ 2000659 w 2007642"/>
                <a:gd name="connsiteY6" fmla="*/ 1031184 h 1615930"/>
                <a:gd name="connsiteX7" fmla="*/ 1864375 w 2007642"/>
                <a:gd name="connsiteY7" fmla="*/ 1405191 h 1615930"/>
                <a:gd name="connsiteX8" fmla="*/ 1230171 w 2007642"/>
                <a:gd name="connsiteY8" fmla="*/ 1595260 h 1615930"/>
                <a:gd name="connsiteX9" fmla="*/ 959345 w 2007642"/>
                <a:gd name="connsiteY9" fmla="*/ 1343970 h 1615930"/>
                <a:gd name="connsiteX10" fmla="*/ 808004 w 2007642"/>
                <a:gd name="connsiteY10" fmla="*/ 1524373 h 1615930"/>
                <a:gd name="connsiteX11" fmla="*/ 175858 w 2007642"/>
                <a:gd name="connsiteY11" fmla="*/ 1558129 h 1615930"/>
                <a:gd name="connsiteX12" fmla="*/ 3473 w 2007642"/>
                <a:gd name="connsiteY12" fmla="*/ 733670 h 1615930"/>
                <a:gd name="connsiteX0" fmla="*/ 3473 w 2000969"/>
                <a:gd name="connsiteY0" fmla="*/ 733670 h 1615930"/>
                <a:gd name="connsiteX1" fmla="*/ 288279 w 2000969"/>
                <a:gd name="connsiteY1" fmla="*/ 164041 h 1615930"/>
                <a:gd name="connsiteX2" fmla="*/ 857909 w 2000969"/>
                <a:gd name="connsiteY2" fmla="*/ 59109 h 1615930"/>
                <a:gd name="connsiteX3" fmla="*/ 947852 w 2000969"/>
                <a:gd name="connsiteY3" fmla="*/ 898563 h 1615930"/>
                <a:gd name="connsiteX4" fmla="*/ 1030296 w 2000969"/>
                <a:gd name="connsiteY4" fmla="*/ 51614 h 1615930"/>
                <a:gd name="connsiteX5" fmla="*/ 1726459 w 2000969"/>
                <a:gd name="connsiteY5" fmla="*/ 194993 h 1615930"/>
                <a:gd name="connsiteX6" fmla="*/ 2000659 w 2000969"/>
                <a:gd name="connsiteY6" fmla="*/ 1031184 h 1615930"/>
                <a:gd name="connsiteX7" fmla="*/ 1768186 w 2000969"/>
                <a:gd name="connsiteY7" fmla="*/ 1426703 h 1615930"/>
                <a:gd name="connsiteX8" fmla="*/ 1230171 w 2000969"/>
                <a:gd name="connsiteY8" fmla="*/ 1595260 h 1615930"/>
                <a:gd name="connsiteX9" fmla="*/ 959345 w 2000969"/>
                <a:gd name="connsiteY9" fmla="*/ 1343970 h 1615930"/>
                <a:gd name="connsiteX10" fmla="*/ 808004 w 2000969"/>
                <a:gd name="connsiteY10" fmla="*/ 1524373 h 1615930"/>
                <a:gd name="connsiteX11" fmla="*/ 175858 w 2000969"/>
                <a:gd name="connsiteY11" fmla="*/ 1558129 h 1615930"/>
                <a:gd name="connsiteX12" fmla="*/ 3473 w 2000969"/>
                <a:gd name="connsiteY12" fmla="*/ 733670 h 1615930"/>
                <a:gd name="connsiteX0" fmla="*/ 3473 w 1895990"/>
                <a:gd name="connsiteY0" fmla="*/ 733670 h 1615930"/>
                <a:gd name="connsiteX1" fmla="*/ 288279 w 1895990"/>
                <a:gd name="connsiteY1" fmla="*/ 164041 h 1615930"/>
                <a:gd name="connsiteX2" fmla="*/ 857909 w 1895990"/>
                <a:gd name="connsiteY2" fmla="*/ 59109 h 1615930"/>
                <a:gd name="connsiteX3" fmla="*/ 947852 w 1895990"/>
                <a:gd name="connsiteY3" fmla="*/ 898563 h 1615930"/>
                <a:gd name="connsiteX4" fmla="*/ 1030296 w 1895990"/>
                <a:gd name="connsiteY4" fmla="*/ 51614 h 1615930"/>
                <a:gd name="connsiteX5" fmla="*/ 1726459 w 1895990"/>
                <a:gd name="connsiteY5" fmla="*/ 194993 h 1615930"/>
                <a:gd name="connsiteX6" fmla="*/ 1894853 w 1895990"/>
                <a:gd name="connsiteY6" fmla="*/ 1031184 h 1615930"/>
                <a:gd name="connsiteX7" fmla="*/ 1768186 w 1895990"/>
                <a:gd name="connsiteY7" fmla="*/ 1426703 h 1615930"/>
                <a:gd name="connsiteX8" fmla="*/ 1230171 w 1895990"/>
                <a:gd name="connsiteY8" fmla="*/ 1595260 h 1615930"/>
                <a:gd name="connsiteX9" fmla="*/ 959345 w 1895990"/>
                <a:gd name="connsiteY9" fmla="*/ 1343970 h 1615930"/>
                <a:gd name="connsiteX10" fmla="*/ 808004 w 1895990"/>
                <a:gd name="connsiteY10" fmla="*/ 1524373 h 1615930"/>
                <a:gd name="connsiteX11" fmla="*/ 175858 w 1895990"/>
                <a:gd name="connsiteY11" fmla="*/ 1558129 h 1615930"/>
                <a:gd name="connsiteX12" fmla="*/ 3473 w 1895990"/>
                <a:gd name="connsiteY12" fmla="*/ 733670 h 1615930"/>
                <a:gd name="connsiteX0" fmla="*/ 3473 w 1901787"/>
                <a:gd name="connsiteY0" fmla="*/ 733670 h 1615930"/>
                <a:gd name="connsiteX1" fmla="*/ 288279 w 1901787"/>
                <a:gd name="connsiteY1" fmla="*/ 164041 h 1615930"/>
                <a:gd name="connsiteX2" fmla="*/ 857909 w 1901787"/>
                <a:gd name="connsiteY2" fmla="*/ 59109 h 1615930"/>
                <a:gd name="connsiteX3" fmla="*/ 947852 w 1901787"/>
                <a:gd name="connsiteY3" fmla="*/ 898563 h 1615930"/>
                <a:gd name="connsiteX4" fmla="*/ 1030296 w 1901787"/>
                <a:gd name="connsiteY4" fmla="*/ 51614 h 1615930"/>
                <a:gd name="connsiteX5" fmla="*/ 1620652 w 1901787"/>
                <a:gd name="connsiteY5" fmla="*/ 194993 h 1615930"/>
                <a:gd name="connsiteX6" fmla="*/ 1894853 w 1901787"/>
                <a:gd name="connsiteY6" fmla="*/ 1031184 h 1615930"/>
                <a:gd name="connsiteX7" fmla="*/ 1768186 w 1901787"/>
                <a:gd name="connsiteY7" fmla="*/ 1426703 h 1615930"/>
                <a:gd name="connsiteX8" fmla="*/ 1230171 w 1901787"/>
                <a:gd name="connsiteY8" fmla="*/ 1595260 h 1615930"/>
                <a:gd name="connsiteX9" fmla="*/ 959345 w 1901787"/>
                <a:gd name="connsiteY9" fmla="*/ 1343970 h 1615930"/>
                <a:gd name="connsiteX10" fmla="*/ 808004 w 1901787"/>
                <a:gd name="connsiteY10" fmla="*/ 1524373 h 1615930"/>
                <a:gd name="connsiteX11" fmla="*/ 175858 w 1901787"/>
                <a:gd name="connsiteY11" fmla="*/ 1558129 h 1615930"/>
                <a:gd name="connsiteX12" fmla="*/ 3473 w 1901787"/>
                <a:gd name="connsiteY12" fmla="*/ 733670 h 1615930"/>
                <a:gd name="connsiteX0" fmla="*/ 3473 w 1900921"/>
                <a:gd name="connsiteY0" fmla="*/ 733670 h 1615930"/>
                <a:gd name="connsiteX1" fmla="*/ 288279 w 1900921"/>
                <a:gd name="connsiteY1" fmla="*/ 164041 h 1615930"/>
                <a:gd name="connsiteX2" fmla="*/ 857909 w 1900921"/>
                <a:gd name="connsiteY2" fmla="*/ 59109 h 1615930"/>
                <a:gd name="connsiteX3" fmla="*/ 947852 w 1900921"/>
                <a:gd name="connsiteY3" fmla="*/ 898563 h 1615930"/>
                <a:gd name="connsiteX4" fmla="*/ 1030296 w 1900921"/>
                <a:gd name="connsiteY4" fmla="*/ 51614 h 1615930"/>
                <a:gd name="connsiteX5" fmla="*/ 1620652 w 1900921"/>
                <a:gd name="connsiteY5" fmla="*/ 194993 h 1615930"/>
                <a:gd name="connsiteX6" fmla="*/ 1894853 w 1900921"/>
                <a:gd name="connsiteY6" fmla="*/ 1031184 h 1615930"/>
                <a:gd name="connsiteX7" fmla="*/ 1768186 w 1900921"/>
                <a:gd name="connsiteY7" fmla="*/ 1426703 h 1615930"/>
                <a:gd name="connsiteX8" fmla="*/ 1297503 w 1900921"/>
                <a:gd name="connsiteY8" fmla="*/ 1541477 h 1615930"/>
                <a:gd name="connsiteX9" fmla="*/ 959345 w 1900921"/>
                <a:gd name="connsiteY9" fmla="*/ 1343970 h 1615930"/>
                <a:gd name="connsiteX10" fmla="*/ 808004 w 1900921"/>
                <a:gd name="connsiteY10" fmla="*/ 1524373 h 1615930"/>
                <a:gd name="connsiteX11" fmla="*/ 175858 w 1900921"/>
                <a:gd name="connsiteY11" fmla="*/ 1558129 h 1615930"/>
                <a:gd name="connsiteX12" fmla="*/ 3473 w 1900921"/>
                <a:gd name="connsiteY12" fmla="*/ 733670 h 1615930"/>
                <a:gd name="connsiteX0" fmla="*/ 3473 w 1874493"/>
                <a:gd name="connsiteY0" fmla="*/ 725952 h 1608212"/>
                <a:gd name="connsiteX1" fmla="*/ 288279 w 1874493"/>
                <a:gd name="connsiteY1" fmla="*/ 156323 h 1608212"/>
                <a:gd name="connsiteX2" fmla="*/ 857909 w 1874493"/>
                <a:gd name="connsiteY2" fmla="*/ 51391 h 1608212"/>
                <a:gd name="connsiteX3" fmla="*/ 947852 w 1874493"/>
                <a:gd name="connsiteY3" fmla="*/ 890845 h 1608212"/>
                <a:gd name="connsiteX4" fmla="*/ 1030296 w 1874493"/>
                <a:gd name="connsiteY4" fmla="*/ 43896 h 1608212"/>
                <a:gd name="connsiteX5" fmla="*/ 1620652 w 1874493"/>
                <a:gd name="connsiteY5" fmla="*/ 187275 h 1608212"/>
                <a:gd name="connsiteX6" fmla="*/ 1865998 w 1874493"/>
                <a:gd name="connsiteY6" fmla="*/ 733042 h 1608212"/>
                <a:gd name="connsiteX7" fmla="*/ 1768186 w 1874493"/>
                <a:gd name="connsiteY7" fmla="*/ 1418985 h 1608212"/>
                <a:gd name="connsiteX8" fmla="*/ 1297503 w 1874493"/>
                <a:gd name="connsiteY8" fmla="*/ 1533759 h 1608212"/>
                <a:gd name="connsiteX9" fmla="*/ 959345 w 1874493"/>
                <a:gd name="connsiteY9" fmla="*/ 1336252 h 1608212"/>
                <a:gd name="connsiteX10" fmla="*/ 808004 w 1874493"/>
                <a:gd name="connsiteY10" fmla="*/ 1516655 h 1608212"/>
                <a:gd name="connsiteX11" fmla="*/ 175858 w 1874493"/>
                <a:gd name="connsiteY11" fmla="*/ 1550411 h 1608212"/>
                <a:gd name="connsiteX12" fmla="*/ 3473 w 1874493"/>
                <a:gd name="connsiteY12" fmla="*/ 725952 h 1608212"/>
                <a:gd name="connsiteX0" fmla="*/ 3473 w 1874493"/>
                <a:gd name="connsiteY0" fmla="*/ 725952 h 1608212"/>
                <a:gd name="connsiteX1" fmla="*/ 288279 w 1874493"/>
                <a:gd name="connsiteY1" fmla="*/ 156323 h 1608212"/>
                <a:gd name="connsiteX2" fmla="*/ 857909 w 1874493"/>
                <a:gd name="connsiteY2" fmla="*/ 51391 h 1608212"/>
                <a:gd name="connsiteX3" fmla="*/ 947852 w 1874493"/>
                <a:gd name="connsiteY3" fmla="*/ 890845 h 1608212"/>
                <a:gd name="connsiteX4" fmla="*/ 1030296 w 1874493"/>
                <a:gd name="connsiteY4" fmla="*/ 43896 h 1608212"/>
                <a:gd name="connsiteX5" fmla="*/ 1620652 w 1874493"/>
                <a:gd name="connsiteY5" fmla="*/ 187275 h 1608212"/>
                <a:gd name="connsiteX6" fmla="*/ 1865998 w 1874493"/>
                <a:gd name="connsiteY6" fmla="*/ 733042 h 1608212"/>
                <a:gd name="connsiteX7" fmla="*/ 1768186 w 1874493"/>
                <a:gd name="connsiteY7" fmla="*/ 1418985 h 1608212"/>
                <a:gd name="connsiteX8" fmla="*/ 1297503 w 1874493"/>
                <a:gd name="connsiteY8" fmla="*/ 1533759 h 1608212"/>
                <a:gd name="connsiteX9" fmla="*/ 959345 w 1874493"/>
                <a:gd name="connsiteY9" fmla="*/ 1336252 h 1608212"/>
                <a:gd name="connsiteX10" fmla="*/ 808004 w 1874493"/>
                <a:gd name="connsiteY10" fmla="*/ 1516655 h 1608212"/>
                <a:gd name="connsiteX11" fmla="*/ 175858 w 1874493"/>
                <a:gd name="connsiteY11" fmla="*/ 1550411 h 1608212"/>
                <a:gd name="connsiteX12" fmla="*/ 3473 w 1874493"/>
                <a:gd name="connsiteY12" fmla="*/ 725952 h 1608212"/>
                <a:gd name="connsiteX0" fmla="*/ 3473 w 1874493"/>
                <a:gd name="connsiteY0" fmla="*/ 725952 h 1608212"/>
                <a:gd name="connsiteX1" fmla="*/ 288279 w 1874493"/>
                <a:gd name="connsiteY1" fmla="*/ 156323 h 1608212"/>
                <a:gd name="connsiteX2" fmla="*/ 857909 w 1874493"/>
                <a:gd name="connsiteY2" fmla="*/ 51391 h 1608212"/>
                <a:gd name="connsiteX3" fmla="*/ 947852 w 1874493"/>
                <a:gd name="connsiteY3" fmla="*/ 890845 h 1608212"/>
                <a:gd name="connsiteX4" fmla="*/ 1030296 w 1874493"/>
                <a:gd name="connsiteY4" fmla="*/ 43896 h 1608212"/>
                <a:gd name="connsiteX5" fmla="*/ 1620652 w 1874493"/>
                <a:gd name="connsiteY5" fmla="*/ 187275 h 1608212"/>
                <a:gd name="connsiteX6" fmla="*/ 1865998 w 1874493"/>
                <a:gd name="connsiteY6" fmla="*/ 733042 h 1608212"/>
                <a:gd name="connsiteX7" fmla="*/ 1768186 w 1874493"/>
                <a:gd name="connsiteY7" fmla="*/ 1418985 h 1608212"/>
                <a:gd name="connsiteX8" fmla="*/ 1297503 w 1874493"/>
                <a:gd name="connsiteY8" fmla="*/ 1533759 h 1608212"/>
                <a:gd name="connsiteX9" fmla="*/ 959345 w 1874493"/>
                <a:gd name="connsiteY9" fmla="*/ 1336252 h 1608212"/>
                <a:gd name="connsiteX10" fmla="*/ 808004 w 1874493"/>
                <a:gd name="connsiteY10" fmla="*/ 1516655 h 1608212"/>
                <a:gd name="connsiteX11" fmla="*/ 175858 w 1874493"/>
                <a:gd name="connsiteY11" fmla="*/ 1550411 h 1608212"/>
                <a:gd name="connsiteX12" fmla="*/ 3473 w 1874493"/>
                <a:gd name="connsiteY12" fmla="*/ 725952 h 1608212"/>
                <a:gd name="connsiteX0" fmla="*/ 3473 w 1874493"/>
                <a:gd name="connsiteY0" fmla="*/ 725952 h 1608212"/>
                <a:gd name="connsiteX1" fmla="*/ 288279 w 1874493"/>
                <a:gd name="connsiteY1" fmla="*/ 156323 h 1608212"/>
                <a:gd name="connsiteX2" fmla="*/ 857909 w 1874493"/>
                <a:gd name="connsiteY2" fmla="*/ 51391 h 1608212"/>
                <a:gd name="connsiteX3" fmla="*/ 947852 w 1874493"/>
                <a:gd name="connsiteY3" fmla="*/ 890845 h 1608212"/>
                <a:gd name="connsiteX4" fmla="*/ 1030296 w 1874493"/>
                <a:gd name="connsiteY4" fmla="*/ 43896 h 1608212"/>
                <a:gd name="connsiteX5" fmla="*/ 1620652 w 1874493"/>
                <a:gd name="connsiteY5" fmla="*/ 187275 h 1608212"/>
                <a:gd name="connsiteX6" fmla="*/ 1865998 w 1874493"/>
                <a:gd name="connsiteY6" fmla="*/ 733042 h 1608212"/>
                <a:gd name="connsiteX7" fmla="*/ 1768186 w 1874493"/>
                <a:gd name="connsiteY7" fmla="*/ 1418985 h 1608212"/>
                <a:gd name="connsiteX8" fmla="*/ 1297503 w 1874493"/>
                <a:gd name="connsiteY8" fmla="*/ 1533759 h 1608212"/>
                <a:gd name="connsiteX9" fmla="*/ 959345 w 1874493"/>
                <a:gd name="connsiteY9" fmla="*/ 1336252 h 1608212"/>
                <a:gd name="connsiteX10" fmla="*/ 808004 w 1874493"/>
                <a:gd name="connsiteY10" fmla="*/ 1516655 h 1608212"/>
                <a:gd name="connsiteX11" fmla="*/ 175858 w 1874493"/>
                <a:gd name="connsiteY11" fmla="*/ 1550411 h 1608212"/>
                <a:gd name="connsiteX12" fmla="*/ 3473 w 1874493"/>
                <a:gd name="connsiteY12" fmla="*/ 725952 h 1608212"/>
                <a:gd name="connsiteX0" fmla="*/ 3473 w 1877298"/>
                <a:gd name="connsiteY0" fmla="*/ 725952 h 1608212"/>
                <a:gd name="connsiteX1" fmla="*/ 288279 w 1877298"/>
                <a:gd name="connsiteY1" fmla="*/ 156323 h 1608212"/>
                <a:gd name="connsiteX2" fmla="*/ 857909 w 1877298"/>
                <a:gd name="connsiteY2" fmla="*/ 51391 h 1608212"/>
                <a:gd name="connsiteX3" fmla="*/ 947852 w 1877298"/>
                <a:gd name="connsiteY3" fmla="*/ 890845 h 1608212"/>
                <a:gd name="connsiteX4" fmla="*/ 1030296 w 1877298"/>
                <a:gd name="connsiteY4" fmla="*/ 43896 h 1608212"/>
                <a:gd name="connsiteX5" fmla="*/ 1620652 w 1877298"/>
                <a:gd name="connsiteY5" fmla="*/ 187275 h 1608212"/>
                <a:gd name="connsiteX6" fmla="*/ 1865998 w 1877298"/>
                <a:gd name="connsiteY6" fmla="*/ 733042 h 1608212"/>
                <a:gd name="connsiteX7" fmla="*/ 1768186 w 1877298"/>
                <a:gd name="connsiteY7" fmla="*/ 1418985 h 1608212"/>
                <a:gd name="connsiteX8" fmla="*/ 1182077 w 1877298"/>
                <a:gd name="connsiteY8" fmla="*/ 1533759 h 1608212"/>
                <a:gd name="connsiteX9" fmla="*/ 959345 w 1877298"/>
                <a:gd name="connsiteY9" fmla="*/ 1336252 h 1608212"/>
                <a:gd name="connsiteX10" fmla="*/ 808004 w 1877298"/>
                <a:gd name="connsiteY10" fmla="*/ 1516655 h 1608212"/>
                <a:gd name="connsiteX11" fmla="*/ 175858 w 1877298"/>
                <a:gd name="connsiteY11" fmla="*/ 1550411 h 1608212"/>
                <a:gd name="connsiteX12" fmla="*/ 3473 w 1877298"/>
                <a:gd name="connsiteY12" fmla="*/ 725952 h 1608212"/>
                <a:gd name="connsiteX0" fmla="*/ 3473 w 1877298"/>
                <a:gd name="connsiteY0" fmla="*/ 725952 h 1555674"/>
                <a:gd name="connsiteX1" fmla="*/ 288279 w 1877298"/>
                <a:gd name="connsiteY1" fmla="*/ 156323 h 1555674"/>
                <a:gd name="connsiteX2" fmla="*/ 857909 w 1877298"/>
                <a:gd name="connsiteY2" fmla="*/ 51391 h 1555674"/>
                <a:gd name="connsiteX3" fmla="*/ 947852 w 1877298"/>
                <a:gd name="connsiteY3" fmla="*/ 890845 h 1555674"/>
                <a:gd name="connsiteX4" fmla="*/ 1030296 w 1877298"/>
                <a:gd name="connsiteY4" fmla="*/ 43896 h 1555674"/>
                <a:gd name="connsiteX5" fmla="*/ 1620652 w 1877298"/>
                <a:gd name="connsiteY5" fmla="*/ 187275 h 1555674"/>
                <a:gd name="connsiteX6" fmla="*/ 1865998 w 1877298"/>
                <a:gd name="connsiteY6" fmla="*/ 733042 h 1555674"/>
                <a:gd name="connsiteX7" fmla="*/ 1768186 w 1877298"/>
                <a:gd name="connsiteY7" fmla="*/ 1418985 h 1555674"/>
                <a:gd name="connsiteX8" fmla="*/ 1182077 w 1877298"/>
                <a:gd name="connsiteY8" fmla="*/ 1533759 h 1555674"/>
                <a:gd name="connsiteX9" fmla="*/ 959345 w 1877298"/>
                <a:gd name="connsiteY9" fmla="*/ 1336252 h 1555674"/>
                <a:gd name="connsiteX10" fmla="*/ 808004 w 1877298"/>
                <a:gd name="connsiteY10" fmla="*/ 1516655 h 1555674"/>
                <a:gd name="connsiteX11" fmla="*/ 175859 w 1877298"/>
                <a:gd name="connsiteY11" fmla="*/ 1469086 h 1555674"/>
                <a:gd name="connsiteX12" fmla="*/ 3473 w 1877298"/>
                <a:gd name="connsiteY12" fmla="*/ 725952 h 1555674"/>
                <a:gd name="connsiteX0" fmla="*/ 14126 w 1795906"/>
                <a:gd name="connsiteY0" fmla="*/ 644018 h 1560256"/>
                <a:gd name="connsiteX1" fmla="*/ 206887 w 1795906"/>
                <a:gd name="connsiteY1" fmla="*/ 155714 h 1560256"/>
                <a:gd name="connsiteX2" fmla="*/ 776517 w 1795906"/>
                <a:gd name="connsiteY2" fmla="*/ 50782 h 1560256"/>
                <a:gd name="connsiteX3" fmla="*/ 866460 w 1795906"/>
                <a:gd name="connsiteY3" fmla="*/ 890236 h 1560256"/>
                <a:gd name="connsiteX4" fmla="*/ 948904 w 1795906"/>
                <a:gd name="connsiteY4" fmla="*/ 43287 h 1560256"/>
                <a:gd name="connsiteX5" fmla="*/ 1539260 w 1795906"/>
                <a:gd name="connsiteY5" fmla="*/ 186666 h 1560256"/>
                <a:gd name="connsiteX6" fmla="*/ 1784606 w 1795906"/>
                <a:gd name="connsiteY6" fmla="*/ 732433 h 1560256"/>
                <a:gd name="connsiteX7" fmla="*/ 1686794 w 1795906"/>
                <a:gd name="connsiteY7" fmla="*/ 1418376 h 1560256"/>
                <a:gd name="connsiteX8" fmla="*/ 1100685 w 1795906"/>
                <a:gd name="connsiteY8" fmla="*/ 1533150 h 1560256"/>
                <a:gd name="connsiteX9" fmla="*/ 877953 w 1795906"/>
                <a:gd name="connsiteY9" fmla="*/ 1335643 h 1560256"/>
                <a:gd name="connsiteX10" fmla="*/ 726612 w 1795906"/>
                <a:gd name="connsiteY10" fmla="*/ 1516046 h 1560256"/>
                <a:gd name="connsiteX11" fmla="*/ 94467 w 1795906"/>
                <a:gd name="connsiteY11" fmla="*/ 1468477 h 1560256"/>
                <a:gd name="connsiteX12" fmla="*/ 14126 w 1795906"/>
                <a:gd name="connsiteY12" fmla="*/ 644018 h 1560256"/>
                <a:gd name="connsiteX0" fmla="*/ 19192 w 1800972"/>
                <a:gd name="connsiteY0" fmla="*/ 656062 h 1572300"/>
                <a:gd name="connsiteX1" fmla="*/ 280987 w 1800972"/>
                <a:gd name="connsiteY1" fmla="*/ 127095 h 1572300"/>
                <a:gd name="connsiteX2" fmla="*/ 781583 w 1800972"/>
                <a:gd name="connsiteY2" fmla="*/ 62826 h 1572300"/>
                <a:gd name="connsiteX3" fmla="*/ 871526 w 1800972"/>
                <a:gd name="connsiteY3" fmla="*/ 902280 h 1572300"/>
                <a:gd name="connsiteX4" fmla="*/ 953970 w 1800972"/>
                <a:gd name="connsiteY4" fmla="*/ 55331 h 1572300"/>
                <a:gd name="connsiteX5" fmla="*/ 1544326 w 1800972"/>
                <a:gd name="connsiteY5" fmla="*/ 198710 h 1572300"/>
                <a:gd name="connsiteX6" fmla="*/ 1789672 w 1800972"/>
                <a:gd name="connsiteY6" fmla="*/ 744477 h 1572300"/>
                <a:gd name="connsiteX7" fmla="*/ 1691860 w 1800972"/>
                <a:gd name="connsiteY7" fmla="*/ 1430420 h 1572300"/>
                <a:gd name="connsiteX8" fmla="*/ 1105751 w 1800972"/>
                <a:gd name="connsiteY8" fmla="*/ 1545194 h 1572300"/>
                <a:gd name="connsiteX9" fmla="*/ 883019 w 1800972"/>
                <a:gd name="connsiteY9" fmla="*/ 1347687 h 1572300"/>
                <a:gd name="connsiteX10" fmla="*/ 731678 w 1800972"/>
                <a:gd name="connsiteY10" fmla="*/ 1528090 h 1572300"/>
                <a:gd name="connsiteX11" fmla="*/ 99533 w 1800972"/>
                <a:gd name="connsiteY11" fmla="*/ 1480521 h 1572300"/>
                <a:gd name="connsiteX12" fmla="*/ 19192 w 1800972"/>
                <a:gd name="connsiteY12" fmla="*/ 656062 h 1572300"/>
                <a:gd name="connsiteX0" fmla="*/ 48689 w 1830469"/>
                <a:gd name="connsiteY0" fmla="*/ 656062 h 1551871"/>
                <a:gd name="connsiteX1" fmla="*/ 310484 w 1830469"/>
                <a:gd name="connsiteY1" fmla="*/ 127095 h 1551871"/>
                <a:gd name="connsiteX2" fmla="*/ 811080 w 1830469"/>
                <a:gd name="connsiteY2" fmla="*/ 62826 h 1551871"/>
                <a:gd name="connsiteX3" fmla="*/ 901023 w 1830469"/>
                <a:gd name="connsiteY3" fmla="*/ 902280 h 1551871"/>
                <a:gd name="connsiteX4" fmla="*/ 983467 w 1830469"/>
                <a:gd name="connsiteY4" fmla="*/ 55331 h 1551871"/>
                <a:gd name="connsiteX5" fmla="*/ 1573823 w 1830469"/>
                <a:gd name="connsiteY5" fmla="*/ 198710 h 1551871"/>
                <a:gd name="connsiteX6" fmla="*/ 1819169 w 1830469"/>
                <a:gd name="connsiteY6" fmla="*/ 744477 h 1551871"/>
                <a:gd name="connsiteX7" fmla="*/ 1721357 w 1830469"/>
                <a:gd name="connsiteY7" fmla="*/ 1430420 h 1551871"/>
                <a:gd name="connsiteX8" fmla="*/ 1135248 w 1830469"/>
                <a:gd name="connsiteY8" fmla="*/ 1545194 h 1551871"/>
                <a:gd name="connsiteX9" fmla="*/ 912516 w 1830469"/>
                <a:gd name="connsiteY9" fmla="*/ 1347687 h 1551871"/>
                <a:gd name="connsiteX10" fmla="*/ 761175 w 1830469"/>
                <a:gd name="connsiteY10" fmla="*/ 1528090 h 1551871"/>
                <a:gd name="connsiteX11" fmla="*/ 71504 w 1830469"/>
                <a:gd name="connsiteY11" fmla="*/ 1399196 h 1551871"/>
                <a:gd name="connsiteX12" fmla="*/ 48689 w 1830469"/>
                <a:gd name="connsiteY12" fmla="*/ 656062 h 1551871"/>
                <a:gd name="connsiteX0" fmla="*/ 45580 w 1827360"/>
                <a:gd name="connsiteY0" fmla="*/ 656062 h 1551871"/>
                <a:gd name="connsiteX1" fmla="*/ 307375 w 1827360"/>
                <a:gd name="connsiteY1" fmla="*/ 127095 h 1551871"/>
                <a:gd name="connsiteX2" fmla="*/ 807971 w 1827360"/>
                <a:gd name="connsiteY2" fmla="*/ 62826 h 1551871"/>
                <a:gd name="connsiteX3" fmla="*/ 897914 w 1827360"/>
                <a:gd name="connsiteY3" fmla="*/ 902280 h 1551871"/>
                <a:gd name="connsiteX4" fmla="*/ 980358 w 1827360"/>
                <a:gd name="connsiteY4" fmla="*/ 55331 h 1551871"/>
                <a:gd name="connsiteX5" fmla="*/ 1570714 w 1827360"/>
                <a:gd name="connsiteY5" fmla="*/ 198710 h 1551871"/>
                <a:gd name="connsiteX6" fmla="*/ 1816060 w 1827360"/>
                <a:gd name="connsiteY6" fmla="*/ 744477 h 1551871"/>
                <a:gd name="connsiteX7" fmla="*/ 1718248 w 1827360"/>
                <a:gd name="connsiteY7" fmla="*/ 1430420 h 1551871"/>
                <a:gd name="connsiteX8" fmla="*/ 1132139 w 1827360"/>
                <a:gd name="connsiteY8" fmla="*/ 1545194 h 1551871"/>
                <a:gd name="connsiteX9" fmla="*/ 909407 w 1827360"/>
                <a:gd name="connsiteY9" fmla="*/ 1347687 h 1551871"/>
                <a:gd name="connsiteX10" fmla="*/ 712044 w 1827360"/>
                <a:gd name="connsiteY10" fmla="*/ 1528090 h 1551871"/>
                <a:gd name="connsiteX11" fmla="*/ 68395 w 1827360"/>
                <a:gd name="connsiteY11" fmla="*/ 1399196 h 1551871"/>
                <a:gd name="connsiteX12" fmla="*/ 45580 w 1827360"/>
                <a:gd name="connsiteY12" fmla="*/ 656062 h 1551871"/>
                <a:gd name="connsiteX0" fmla="*/ 45580 w 1827360"/>
                <a:gd name="connsiteY0" fmla="*/ 656062 h 1551871"/>
                <a:gd name="connsiteX1" fmla="*/ 307375 w 1827360"/>
                <a:gd name="connsiteY1" fmla="*/ 127095 h 1551871"/>
                <a:gd name="connsiteX2" fmla="*/ 807971 w 1827360"/>
                <a:gd name="connsiteY2" fmla="*/ 62826 h 1551871"/>
                <a:gd name="connsiteX3" fmla="*/ 897914 w 1827360"/>
                <a:gd name="connsiteY3" fmla="*/ 902280 h 1551871"/>
                <a:gd name="connsiteX4" fmla="*/ 1026379 w 1827360"/>
                <a:gd name="connsiteY4" fmla="*/ 41774 h 1551871"/>
                <a:gd name="connsiteX5" fmla="*/ 1570714 w 1827360"/>
                <a:gd name="connsiteY5" fmla="*/ 198710 h 1551871"/>
                <a:gd name="connsiteX6" fmla="*/ 1816060 w 1827360"/>
                <a:gd name="connsiteY6" fmla="*/ 744477 h 1551871"/>
                <a:gd name="connsiteX7" fmla="*/ 1718248 w 1827360"/>
                <a:gd name="connsiteY7" fmla="*/ 1430420 h 1551871"/>
                <a:gd name="connsiteX8" fmla="*/ 1132139 w 1827360"/>
                <a:gd name="connsiteY8" fmla="*/ 1545194 h 1551871"/>
                <a:gd name="connsiteX9" fmla="*/ 909407 w 1827360"/>
                <a:gd name="connsiteY9" fmla="*/ 1347687 h 1551871"/>
                <a:gd name="connsiteX10" fmla="*/ 712044 w 1827360"/>
                <a:gd name="connsiteY10" fmla="*/ 1528090 h 1551871"/>
                <a:gd name="connsiteX11" fmla="*/ 68395 w 1827360"/>
                <a:gd name="connsiteY11" fmla="*/ 1399196 h 1551871"/>
                <a:gd name="connsiteX12" fmla="*/ 45580 w 1827360"/>
                <a:gd name="connsiteY12" fmla="*/ 656062 h 1551871"/>
                <a:gd name="connsiteX0" fmla="*/ 45580 w 1851480"/>
                <a:gd name="connsiteY0" fmla="*/ 656062 h 1573586"/>
                <a:gd name="connsiteX1" fmla="*/ 307375 w 1851480"/>
                <a:gd name="connsiteY1" fmla="*/ 127095 h 1573586"/>
                <a:gd name="connsiteX2" fmla="*/ 807971 w 1851480"/>
                <a:gd name="connsiteY2" fmla="*/ 62826 h 1573586"/>
                <a:gd name="connsiteX3" fmla="*/ 897914 w 1851480"/>
                <a:gd name="connsiteY3" fmla="*/ 902280 h 1573586"/>
                <a:gd name="connsiteX4" fmla="*/ 1026379 w 1851480"/>
                <a:gd name="connsiteY4" fmla="*/ 41774 h 1573586"/>
                <a:gd name="connsiteX5" fmla="*/ 1570714 w 1851480"/>
                <a:gd name="connsiteY5" fmla="*/ 198710 h 1573586"/>
                <a:gd name="connsiteX6" fmla="*/ 1816060 w 1851480"/>
                <a:gd name="connsiteY6" fmla="*/ 744477 h 1573586"/>
                <a:gd name="connsiteX7" fmla="*/ 1775777 w 1851480"/>
                <a:gd name="connsiteY7" fmla="*/ 1484636 h 1573586"/>
                <a:gd name="connsiteX8" fmla="*/ 1132139 w 1851480"/>
                <a:gd name="connsiteY8" fmla="*/ 1545194 h 1573586"/>
                <a:gd name="connsiteX9" fmla="*/ 909407 w 1851480"/>
                <a:gd name="connsiteY9" fmla="*/ 1347687 h 1573586"/>
                <a:gd name="connsiteX10" fmla="*/ 712044 w 1851480"/>
                <a:gd name="connsiteY10" fmla="*/ 1528090 h 1573586"/>
                <a:gd name="connsiteX11" fmla="*/ 68395 w 1851480"/>
                <a:gd name="connsiteY11" fmla="*/ 1399196 h 1573586"/>
                <a:gd name="connsiteX12" fmla="*/ 45580 w 1851480"/>
                <a:gd name="connsiteY12" fmla="*/ 656062 h 157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1480" h="1573586">
                  <a:moveTo>
                    <a:pt x="45580" y="656062"/>
                  </a:moveTo>
                  <a:cubicBezTo>
                    <a:pt x="85410" y="444045"/>
                    <a:pt x="180310" y="225968"/>
                    <a:pt x="307375" y="127095"/>
                  </a:cubicBezTo>
                  <a:cubicBezTo>
                    <a:pt x="434440" y="28222"/>
                    <a:pt x="709548" y="-66371"/>
                    <a:pt x="807971" y="62826"/>
                  </a:cubicBezTo>
                  <a:cubicBezTo>
                    <a:pt x="906394" y="192023"/>
                    <a:pt x="826711" y="914771"/>
                    <a:pt x="897914" y="902280"/>
                  </a:cubicBezTo>
                  <a:cubicBezTo>
                    <a:pt x="961622" y="912275"/>
                    <a:pt x="914246" y="159036"/>
                    <a:pt x="1026379" y="41774"/>
                  </a:cubicBezTo>
                  <a:cubicBezTo>
                    <a:pt x="1138512" y="-75488"/>
                    <a:pt x="1439100" y="81593"/>
                    <a:pt x="1570714" y="198710"/>
                  </a:cubicBezTo>
                  <a:cubicBezTo>
                    <a:pt x="1702328" y="315827"/>
                    <a:pt x="1781883" y="530156"/>
                    <a:pt x="1816060" y="744477"/>
                  </a:cubicBezTo>
                  <a:cubicBezTo>
                    <a:pt x="1850237" y="958798"/>
                    <a:pt x="1889764" y="1351183"/>
                    <a:pt x="1775777" y="1484636"/>
                  </a:cubicBezTo>
                  <a:cubicBezTo>
                    <a:pt x="1661790" y="1618089"/>
                    <a:pt x="1276534" y="1568019"/>
                    <a:pt x="1132139" y="1545194"/>
                  </a:cubicBezTo>
                  <a:cubicBezTo>
                    <a:pt x="987744" y="1522369"/>
                    <a:pt x="920452" y="1465272"/>
                    <a:pt x="909407" y="1347687"/>
                  </a:cubicBezTo>
                  <a:cubicBezTo>
                    <a:pt x="850269" y="1445227"/>
                    <a:pt x="842625" y="1492397"/>
                    <a:pt x="712044" y="1528090"/>
                  </a:cubicBezTo>
                  <a:cubicBezTo>
                    <a:pt x="581463" y="1563783"/>
                    <a:pt x="179472" y="1544534"/>
                    <a:pt x="68395" y="1399196"/>
                  </a:cubicBezTo>
                  <a:cubicBezTo>
                    <a:pt x="-42682" y="1253858"/>
                    <a:pt x="5750" y="868079"/>
                    <a:pt x="45580" y="656062"/>
                  </a:cubicBezTo>
                  <a:close/>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US"/>
            </a:p>
          </p:txBody>
        </p:sp>
        <p:sp>
          <p:nvSpPr>
            <p:cNvPr id="14" name="TextBox 8"/>
            <p:cNvSpPr txBox="1">
              <a:spLocks noChangeArrowheads="1"/>
            </p:cNvSpPr>
            <p:nvPr/>
          </p:nvSpPr>
          <p:spPr bwMode="auto">
            <a:xfrm>
              <a:off x="7755828" y="1235697"/>
              <a:ext cx="994081" cy="279644"/>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500" dirty="0"/>
                <a:t>Z </a:t>
              </a:r>
              <a:r>
                <a:rPr lang="en-US" sz="500" dirty="0" smtClean="0"/>
                <a:t>(Rostral)</a:t>
              </a:r>
              <a:endParaRPr lang="en-US" sz="500" dirty="0"/>
            </a:p>
          </p:txBody>
        </p:sp>
        <p:cxnSp>
          <p:nvCxnSpPr>
            <p:cNvPr id="18" name="Straight Arrow Connector 5"/>
            <p:cNvCxnSpPr>
              <a:cxnSpLocks noChangeShapeType="1"/>
            </p:cNvCxnSpPr>
            <p:nvPr/>
          </p:nvCxnSpPr>
          <p:spPr bwMode="auto">
            <a:xfrm>
              <a:off x="7356475" y="2577457"/>
              <a:ext cx="1155513" cy="0"/>
            </a:xfrm>
            <a:prstGeom prst="straightConnector1">
              <a:avLst/>
            </a:prstGeom>
            <a:noFill/>
            <a:ln w="28575"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9"/>
            <p:cNvCxnSpPr>
              <a:cxnSpLocks noChangeShapeType="1"/>
            </p:cNvCxnSpPr>
            <p:nvPr/>
          </p:nvCxnSpPr>
          <p:spPr bwMode="auto">
            <a:xfrm flipV="1">
              <a:off x="7358063" y="1193155"/>
              <a:ext cx="0" cy="1384302"/>
            </a:xfrm>
            <a:prstGeom prst="straightConnector1">
              <a:avLst/>
            </a:prstGeom>
            <a:noFill/>
            <a:ln w="28575"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0"/>
            <p:cNvCxnSpPr>
              <a:cxnSpLocks noChangeShapeType="1"/>
            </p:cNvCxnSpPr>
            <p:nvPr/>
          </p:nvCxnSpPr>
          <p:spPr bwMode="auto">
            <a:xfrm flipV="1">
              <a:off x="7348101" y="2241414"/>
              <a:ext cx="240615" cy="345599"/>
            </a:xfrm>
            <a:prstGeom prst="straightConnector1">
              <a:avLst/>
            </a:prstGeom>
            <a:noFill/>
            <a:ln w="28575" algn="ctr">
              <a:solidFill>
                <a:schemeClr val="tx2"/>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 name="Group 4"/>
          <p:cNvGrpSpPr/>
          <p:nvPr/>
        </p:nvGrpSpPr>
        <p:grpSpPr>
          <a:xfrm>
            <a:off x="3962400" y="1986329"/>
            <a:ext cx="609600" cy="309036"/>
            <a:chOff x="4267200" y="1536085"/>
            <a:chExt cx="609600" cy="309036"/>
          </a:xfrm>
        </p:grpSpPr>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1540321"/>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bwMode="auto">
            <a:xfrm>
              <a:off x="4471989" y="1536085"/>
              <a:ext cx="276224" cy="296952"/>
            </a:xfrm>
            <a:prstGeom prst="rect">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smtClean="0">
                <a:ln>
                  <a:noFill/>
                </a:ln>
                <a:solidFill>
                  <a:srgbClr val="CC0000"/>
                </a:solidFill>
                <a:effectLst/>
                <a:latin typeface="Arial" pitchFamily="34" charset="0"/>
              </a:endParaRPr>
            </a:p>
          </p:txBody>
        </p:sp>
      </p:grpSp>
    </p:spTree>
    <p:extLst>
      <p:ext uri="{BB962C8B-B14F-4D97-AF65-F5344CB8AC3E}">
        <p14:creationId xmlns:p14="http://schemas.microsoft.com/office/powerpoint/2010/main" val="292516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9"/>
          <p:cNvSpPr>
            <a:spLocks noChangeArrowheads="1"/>
          </p:cNvSpPr>
          <p:nvPr/>
        </p:nvSpPr>
        <p:spPr bwMode="auto">
          <a:xfrm>
            <a:off x="0" y="0"/>
            <a:ext cx="9144000" cy="685800"/>
          </a:xfrm>
          <a:prstGeom prst="rect">
            <a:avLst/>
          </a:prstGeom>
          <a:gradFill rotWithShape="1">
            <a:gsLst>
              <a:gs pos="0">
                <a:srgbClr val="CACACA"/>
              </a:gs>
              <a:gs pos="50000">
                <a:srgbClr val="EAEAEA"/>
              </a:gs>
              <a:gs pos="100000">
                <a:srgbClr val="CACAC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nchor="ctr"/>
          <a:lstStyle/>
          <a:p>
            <a:pPr algn="ctr"/>
            <a:r>
              <a:rPr lang="en-US" sz="1800" dirty="0" smtClean="0">
                <a:solidFill>
                  <a:srgbClr val="A50021"/>
                </a:solidFill>
              </a:rPr>
              <a:t>Optional: Make traces or mark some features of the MR pictures.</a:t>
            </a:r>
            <a:endParaRPr lang="en-US" sz="1050" dirty="0">
              <a:solidFill>
                <a:srgbClr val="A50021"/>
              </a:solidFill>
            </a:endParaRPr>
          </a:p>
        </p:txBody>
      </p:sp>
      <p:sp>
        <p:nvSpPr>
          <p:cNvPr id="2051" name="Text Box 560"/>
          <p:cNvSpPr txBox="1">
            <a:spLocks noChangeArrowheads="1"/>
          </p:cNvSpPr>
          <p:nvPr/>
        </p:nvSpPr>
        <p:spPr bwMode="auto">
          <a:xfrm>
            <a:off x="381000" y="1219200"/>
            <a:ext cx="8229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spcBef>
                <a:spcPct val="50000"/>
              </a:spcBef>
              <a:buFont typeface="Arial" charset="0"/>
              <a:buAutoNum type="arabicPeriod"/>
            </a:pPr>
            <a:r>
              <a:rPr lang="en-US" sz="1400" b="0" dirty="0" smtClean="0">
                <a:solidFill>
                  <a:schemeClr val="accent2"/>
                </a:solidFill>
              </a:rPr>
              <a:t>Load </a:t>
            </a:r>
            <a:r>
              <a:rPr lang="en-US" sz="1400" b="0" dirty="0">
                <a:solidFill>
                  <a:schemeClr val="accent2"/>
                </a:solidFill>
              </a:rPr>
              <a:t>the bmp images by executing “Anatomy3D.exe”, and clicking the icon:                                 </a:t>
            </a:r>
          </a:p>
          <a:p>
            <a:pPr eaLnBrk="1" hangingPunct="1">
              <a:spcBef>
                <a:spcPct val="50000"/>
              </a:spcBef>
              <a:buFont typeface="Arial" charset="0"/>
              <a:buAutoNum type="arabicPeriod"/>
            </a:pPr>
            <a:r>
              <a:rPr lang="en-US" sz="1400" b="0" dirty="0">
                <a:solidFill>
                  <a:schemeClr val="accent2"/>
                </a:solidFill>
              </a:rPr>
              <a:t>Mark any wanted anatomical </a:t>
            </a:r>
            <a:r>
              <a:rPr lang="en-US" sz="1400" b="0" dirty="0" smtClean="0">
                <a:solidFill>
                  <a:schemeClr val="accent2"/>
                </a:solidFill>
              </a:rPr>
              <a:t>landmarks. See the next page for more details.</a:t>
            </a:r>
          </a:p>
          <a:p>
            <a:pPr eaLnBrk="1" hangingPunct="1">
              <a:spcBef>
                <a:spcPct val="50000"/>
              </a:spcBef>
              <a:buFont typeface="Arial" charset="0"/>
              <a:buAutoNum type="arabicPeriod"/>
            </a:pPr>
            <a:r>
              <a:rPr lang="en-US" sz="1400" b="0" dirty="0" smtClean="0">
                <a:solidFill>
                  <a:schemeClr val="accent2"/>
                </a:solidFill>
              </a:rPr>
              <a:t>And </a:t>
            </a:r>
            <a:r>
              <a:rPr lang="en-US" sz="1400" b="0" dirty="0">
                <a:solidFill>
                  <a:schemeClr val="accent2"/>
                </a:solidFill>
              </a:rPr>
              <a:t>save it.</a:t>
            </a:r>
          </a:p>
          <a:p>
            <a:pPr eaLnBrk="1" hangingPunct="1">
              <a:spcBef>
                <a:spcPct val="50000"/>
              </a:spcBef>
              <a:buFont typeface="Arial" charset="0"/>
              <a:buAutoNum type="arabicPeriod"/>
            </a:pPr>
            <a:r>
              <a:rPr lang="en-US" sz="1400" b="0" dirty="0">
                <a:solidFill>
                  <a:schemeClr val="accent2"/>
                </a:solidFill>
              </a:rPr>
              <a:t>After doing the 3, 4 steps for every image, click                               to see the compiled markings of the MRI in 3D. </a:t>
            </a:r>
          </a:p>
          <a:p>
            <a:pPr eaLnBrk="1" hangingPunct="1">
              <a:spcBef>
                <a:spcPct val="50000"/>
              </a:spcBef>
              <a:buFont typeface="Arial" charset="0"/>
              <a:buAutoNum type="arabicPeriod"/>
            </a:pPr>
            <a:endParaRPr lang="en-US" sz="1400" b="0" dirty="0">
              <a:solidFill>
                <a:schemeClr val="accent2"/>
              </a:solidFill>
            </a:endParaRPr>
          </a:p>
        </p:txBody>
      </p:sp>
      <p:pic>
        <p:nvPicPr>
          <p:cNvPr id="20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475" y="1315720"/>
            <a:ext cx="12287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3" name="Oval 1"/>
          <p:cNvSpPr>
            <a:spLocks noChangeArrowheads="1"/>
          </p:cNvSpPr>
          <p:nvPr/>
        </p:nvSpPr>
        <p:spPr bwMode="auto">
          <a:xfrm>
            <a:off x="7366000" y="1182370"/>
            <a:ext cx="304800" cy="457200"/>
          </a:xfrm>
          <a:prstGeom prst="ellipse">
            <a:avLst/>
          </a:prstGeom>
          <a:noFill/>
          <a:ln w="9525" algn="ctr">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05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941194"/>
            <a:ext cx="1228725" cy="16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5" name="Oval 1"/>
          <p:cNvSpPr>
            <a:spLocks noChangeArrowheads="1"/>
          </p:cNvSpPr>
          <p:nvPr/>
        </p:nvSpPr>
        <p:spPr bwMode="auto">
          <a:xfrm>
            <a:off x="2305050" y="1772919"/>
            <a:ext cx="304800" cy="457200"/>
          </a:xfrm>
          <a:prstGeom prst="ellipse">
            <a:avLst/>
          </a:prstGeom>
          <a:noFill/>
          <a:ln w="9525" algn="ctr">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205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313" y="2267268"/>
            <a:ext cx="12287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7" name="Oval 8"/>
          <p:cNvSpPr>
            <a:spLocks noChangeArrowheads="1"/>
          </p:cNvSpPr>
          <p:nvPr/>
        </p:nvSpPr>
        <p:spPr bwMode="auto">
          <a:xfrm>
            <a:off x="4648200" y="2124393"/>
            <a:ext cx="304800" cy="457200"/>
          </a:xfrm>
          <a:prstGeom prst="ellipse">
            <a:avLst/>
          </a:prstGeom>
          <a:noFill/>
          <a:ln w="9525" algn="ctr">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extLst>
      <p:ext uri="{BB962C8B-B14F-4D97-AF65-F5344CB8AC3E}">
        <p14:creationId xmlns:p14="http://schemas.microsoft.com/office/powerpoint/2010/main" val="1528123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0663" y="1570286"/>
            <a:ext cx="12287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Rectangle 49"/>
          <p:cNvSpPr>
            <a:spLocks noChangeArrowheads="1"/>
          </p:cNvSpPr>
          <p:nvPr/>
        </p:nvSpPr>
        <p:spPr bwMode="auto">
          <a:xfrm>
            <a:off x="0" y="0"/>
            <a:ext cx="9144000" cy="457200"/>
          </a:xfrm>
          <a:prstGeom prst="rect">
            <a:avLst/>
          </a:prstGeom>
          <a:gradFill rotWithShape="1">
            <a:gsLst>
              <a:gs pos="0">
                <a:srgbClr val="CACACA"/>
              </a:gs>
              <a:gs pos="50000">
                <a:srgbClr val="EAEAEA"/>
              </a:gs>
              <a:gs pos="100000">
                <a:srgbClr val="CACAC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nchor="ctr"/>
          <a:lstStyle/>
          <a:p>
            <a:pPr algn="ctr"/>
            <a:r>
              <a:rPr lang="en-US" sz="1600" dirty="0">
                <a:solidFill>
                  <a:srgbClr val="A50021"/>
                </a:solidFill>
              </a:rPr>
              <a:t>How to use the marking </a:t>
            </a:r>
            <a:r>
              <a:rPr lang="en-US" sz="1600" dirty="0" smtClean="0">
                <a:solidFill>
                  <a:srgbClr val="A50021"/>
                </a:solidFill>
              </a:rPr>
              <a:t>software – Registering the images in the space.</a:t>
            </a:r>
            <a:endParaRPr lang="en-US" sz="1000" dirty="0">
              <a:solidFill>
                <a:srgbClr val="A50021"/>
              </a:solidFill>
            </a:endParaRPr>
          </a:p>
        </p:txBody>
      </p:sp>
      <p:sp>
        <p:nvSpPr>
          <p:cNvPr id="3076" name="Text Box 560"/>
          <p:cNvSpPr txBox="1">
            <a:spLocks noChangeArrowheads="1"/>
          </p:cNvSpPr>
          <p:nvPr/>
        </p:nvSpPr>
        <p:spPr bwMode="auto">
          <a:xfrm>
            <a:off x="149225" y="1484561"/>
            <a:ext cx="6556375" cy="472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spcBef>
                <a:spcPct val="50000"/>
              </a:spcBef>
              <a:buFont typeface="Arial" charset="0"/>
              <a:buAutoNum type="arabicPeriod"/>
            </a:pPr>
            <a:r>
              <a:rPr lang="en-US" sz="1400" b="0" dirty="0">
                <a:solidFill>
                  <a:schemeClr val="accent2"/>
                </a:solidFill>
              </a:rPr>
              <a:t>When you click the MRI marking program(                             ), you get to choose a BMP figure.</a:t>
            </a:r>
          </a:p>
          <a:p>
            <a:pPr eaLnBrk="1" hangingPunct="1">
              <a:spcBef>
                <a:spcPct val="50000"/>
              </a:spcBef>
              <a:buFont typeface="Arial" charset="0"/>
              <a:buAutoNum type="arabicPeriod"/>
            </a:pPr>
            <a:r>
              <a:rPr lang="en-US" sz="1400" b="0" dirty="0" smtClean="0">
                <a:solidFill>
                  <a:schemeClr val="accent2"/>
                </a:solidFill>
              </a:rPr>
              <a:t>If it is the first image of a series, you may want to set the scale and origin of the picture. The center can be measured by clicking the margin of the figure and dragging it to the place you want. It will show the coordinate of x or y axis in terms of MR pixels and the internal data coordinate in a parenthesis. (See the figure on the right). After doing this for the x and y axes, open the configuration Dialog by clicking        .</a:t>
            </a:r>
          </a:p>
          <a:p>
            <a:pPr eaLnBrk="1" hangingPunct="1">
              <a:spcBef>
                <a:spcPct val="50000"/>
              </a:spcBef>
              <a:buFont typeface="Arial" charset="0"/>
              <a:buAutoNum type="arabicPeriod"/>
            </a:pPr>
            <a:r>
              <a:rPr lang="en-US" sz="1400" b="0" dirty="0" smtClean="0">
                <a:solidFill>
                  <a:schemeClr val="accent2"/>
                </a:solidFill>
              </a:rPr>
              <a:t>You can now enter 12 parameters: first 3 pertaining to the coronal MR images, the next 3 to sagittal images (Origin of abscissa and ordinate are expressed in MRI pixels explained in 2 above). The next 6 parameters are about the coordinates of the bottom-center of the recording grid in 3D (in mm), and the pitch, roll and yaw of the grid (</a:t>
            </a:r>
            <a:r>
              <a:rPr lang="en-US" sz="1400" b="0" smtClean="0">
                <a:solidFill>
                  <a:schemeClr val="accent2"/>
                </a:solidFill>
              </a:rPr>
              <a:t>in degrees). </a:t>
            </a:r>
            <a:r>
              <a:rPr lang="en-US" sz="1400" b="0" dirty="0" smtClean="0">
                <a:solidFill>
                  <a:schemeClr val="accent2"/>
                </a:solidFill>
              </a:rPr>
              <a:t>These 12 parameters will help configure the images to be registered in 2D and 3D spaces. When you click the “OK” button, the variables will be automatically saved to a file, and used later again.</a:t>
            </a:r>
          </a:p>
          <a:p>
            <a:pPr eaLnBrk="1" hangingPunct="1">
              <a:spcBef>
                <a:spcPct val="50000"/>
              </a:spcBef>
              <a:buFont typeface="Arial" charset="0"/>
              <a:buAutoNum type="arabicPeriod"/>
            </a:pPr>
            <a:r>
              <a:rPr lang="en-US" sz="1400" b="0" dirty="0" smtClean="0">
                <a:solidFill>
                  <a:schemeClr val="accent2"/>
                </a:solidFill>
              </a:rPr>
              <a:t>After this configurations, now </a:t>
            </a:r>
            <a:r>
              <a:rPr lang="en-US" sz="1400" b="0" dirty="0">
                <a:solidFill>
                  <a:schemeClr val="accent2"/>
                </a:solidFill>
              </a:rPr>
              <a:t>you click on the figure to make marks. The editor generally follows the behavior of the MS-</a:t>
            </a:r>
            <a:r>
              <a:rPr lang="en-US" sz="1400" b="0" dirty="0" err="1">
                <a:solidFill>
                  <a:schemeClr val="accent2"/>
                </a:solidFill>
              </a:rPr>
              <a:t>Powerpoint</a:t>
            </a:r>
            <a:r>
              <a:rPr lang="en-US" sz="1400" b="0" dirty="0">
                <a:solidFill>
                  <a:schemeClr val="accent2"/>
                </a:solidFill>
              </a:rPr>
              <a:t>. Clicking the color legend will select the color for marking. Currently, some advance features such as copy / paste / redo / undo are not supported</a:t>
            </a:r>
            <a:r>
              <a:rPr lang="en-US" sz="1400" b="0" dirty="0" smtClean="0">
                <a:solidFill>
                  <a:schemeClr val="accent2"/>
                </a:solidFill>
              </a:rPr>
              <a:t>.</a:t>
            </a:r>
            <a:endParaRPr lang="en-US" sz="1400" b="0" dirty="0">
              <a:solidFill>
                <a:schemeClr val="accent2"/>
              </a:solidFill>
            </a:endParaRPr>
          </a:p>
        </p:txBody>
      </p:sp>
      <p:sp>
        <p:nvSpPr>
          <p:cNvPr id="3077" name="Oval 1"/>
          <p:cNvSpPr>
            <a:spLocks noChangeArrowheads="1"/>
          </p:cNvSpPr>
          <p:nvPr/>
        </p:nvSpPr>
        <p:spPr bwMode="auto">
          <a:xfrm>
            <a:off x="4562475" y="1386136"/>
            <a:ext cx="304800" cy="457200"/>
          </a:xfrm>
          <a:prstGeom prst="ellipse">
            <a:avLst/>
          </a:prstGeom>
          <a:noFill/>
          <a:ln w="9525" algn="ctr">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308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1118" y="1469321"/>
            <a:ext cx="2132722" cy="208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122861"/>
            <a:ext cx="304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3"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67600" y="3886200"/>
            <a:ext cx="1066800" cy="248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9"/>
          <p:cNvSpPr>
            <a:spLocks noChangeArrowheads="1"/>
          </p:cNvSpPr>
          <p:nvPr/>
        </p:nvSpPr>
        <p:spPr bwMode="auto">
          <a:xfrm>
            <a:off x="0" y="0"/>
            <a:ext cx="9144000" cy="457200"/>
          </a:xfrm>
          <a:prstGeom prst="rect">
            <a:avLst/>
          </a:prstGeom>
          <a:gradFill rotWithShape="1">
            <a:gsLst>
              <a:gs pos="0">
                <a:srgbClr val="CACACA"/>
              </a:gs>
              <a:gs pos="50000">
                <a:srgbClr val="EAEAEA"/>
              </a:gs>
              <a:gs pos="100000">
                <a:srgbClr val="CACAC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nchor="ctr"/>
          <a:lstStyle/>
          <a:p>
            <a:pPr algn="ctr"/>
            <a:r>
              <a:rPr lang="en-US" sz="1800" dirty="0">
                <a:solidFill>
                  <a:srgbClr val="A50021"/>
                </a:solidFill>
              </a:rPr>
              <a:t>How to use the marking </a:t>
            </a:r>
            <a:r>
              <a:rPr lang="en-US" sz="1800" dirty="0" smtClean="0">
                <a:solidFill>
                  <a:srgbClr val="A50021"/>
                </a:solidFill>
              </a:rPr>
              <a:t>software – Drawing on the MR image</a:t>
            </a:r>
            <a:endParaRPr lang="en-US" sz="1050" dirty="0">
              <a:solidFill>
                <a:srgbClr val="A50021"/>
              </a:solidFill>
            </a:endParaRPr>
          </a:p>
        </p:txBody>
      </p:sp>
      <p:sp>
        <p:nvSpPr>
          <p:cNvPr id="3076" name="Text Box 560"/>
          <p:cNvSpPr txBox="1">
            <a:spLocks noChangeArrowheads="1"/>
          </p:cNvSpPr>
          <p:nvPr/>
        </p:nvSpPr>
        <p:spPr bwMode="auto">
          <a:xfrm>
            <a:off x="228600" y="1524000"/>
            <a:ext cx="655637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spcBef>
                <a:spcPct val="50000"/>
              </a:spcBef>
              <a:buFont typeface="Arial" charset="0"/>
              <a:buAutoNum type="arabicPeriod"/>
            </a:pPr>
            <a:r>
              <a:rPr lang="en-US" sz="1400" b="0" dirty="0" smtClean="0">
                <a:solidFill>
                  <a:schemeClr val="accent2"/>
                </a:solidFill>
              </a:rPr>
              <a:t>You </a:t>
            </a:r>
            <a:r>
              <a:rPr lang="en-US" sz="1400" b="0" dirty="0">
                <a:solidFill>
                  <a:schemeClr val="accent2"/>
                </a:solidFill>
              </a:rPr>
              <a:t>can click “Point” or “Line” icons to select the marking mode. </a:t>
            </a:r>
          </a:p>
          <a:p>
            <a:pPr eaLnBrk="1" hangingPunct="1">
              <a:spcBef>
                <a:spcPct val="50000"/>
              </a:spcBef>
              <a:buFont typeface="Arial" charset="0"/>
              <a:buAutoNum type="arabicPeriod"/>
            </a:pPr>
            <a:r>
              <a:rPr lang="en-US" sz="1400" b="0" dirty="0">
                <a:solidFill>
                  <a:schemeClr val="accent2"/>
                </a:solidFill>
              </a:rPr>
              <a:t>To select </a:t>
            </a:r>
            <a:r>
              <a:rPr lang="en-US" sz="1400" b="0" dirty="0" smtClean="0">
                <a:solidFill>
                  <a:schemeClr val="accent2"/>
                </a:solidFill>
              </a:rPr>
              <a:t>a group of points </a:t>
            </a:r>
            <a:r>
              <a:rPr lang="en-US" sz="1400" b="0" dirty="0">
                <a:solidFill>
                  <a:schemeClr val="accent2"/>
                </a:solidFill>
              </a:rPr>
              <a:t>or line segments, first click the dotted rectangle icon; and  drag your mouse to capture or manipulate, </a:t>
            </a:r>
            <a:r>
              <a:rPr lang="en-US" sz="1400" b="0" dirty="0" smtClean="0">
                <a:solidFill>
                  <a:schemeClr val="accent2"/>
                </a:solidFill>
              </a:rPr>
              <a:t>in order to </a:t>
            </a:r>
            <a:r>
              <a:rPr lang="en-US" sz="1400" b="0" dirty="0">
                <a:solidFill>
                  <a:schemeClr val="accent2"/>
                </a:solidFill>
              </a:rPr>
              <a:t>move the positions or delete them. </a:t>
            </a:r>
          </a:p>
          <a:p>
            <a:pPr eaLnBrk="1" hangingPunct="1">
              <a:spcBef>
                <a:spcPct val="50000"/>
              </a:spcBef>
              <a:buFont typeface="Arial" charset="0"/>
              <a:buAutoNum type="arabicPeriod"/>
            </a:pPr>
            <a:r>
              <a:rPr lang="en-US" sz="1400" b="0" dirty="0">
                <a:solidFill>
                  <a:schemeClr val="accent2"/>
                </a:solidFill>
              </a:rPr>
              <a:t>Selecting a group of points and clicking the color legend will make the points to follow the selected color. </a:t>
            </a:r>
          </a:p>
          <a:p>
            <a:pPr eaLnBrk="1" hangingPunct="1">
              <a:spcBef>
                <a:spcPct val="50000"/>
              </a:spcBef>
              <a:buFont typeface="Arial" charset="0"/>
              <a:buAutoNum type="arabicPeriod"/>
            </a:pPr>
            <a:r>
              <a:rPr lang="en-US" sz="1400" b="0" dirty="0">
                <a:solidFill>
                  <a:schemeClr val="accent2"/>
                </a:solidFill>
              </a:rPr>
              <a:t>After doing line-drawing, you can push the Escape key on the keyboard to end the line-drawing. </a:t>
            </a:r>
          </a:p>
          <a:p>
            <a:pPr eaLnBrk="1" hangingPunct="1">
              <a:spcBef>
                <a:spcPct val="50000"/>
              </a:spcBef>
              <a:buFont typeface="Arial" charset="0"/>
              <a:buAutoNum type="arabicPeriod"/>
            </a:pPr>
            <a:r>
              <a:rPr lang="en-US" sz="1400" b="0" dirty="0">
                <a:solidFill>
                  <a:schemeClr val="accent2"/>
                </a:solidFill>
              </a:rPr>
              <a:t>You can click a line segment of a line object to select the whole line object.</a:t>
            </a:r>
          </a:p>
          <a:p>
            <a:pPr eaLnBrk="1" hangingPunct="1">
              <a:spcBef>
                <a:spcPct val="50000"/>
              </a:spcBef>
              <a:buFont typeface="Arial" charset="0"/>
              <a:buAutoNum type="arabicPeriod"/>
            </a:pPr>
            <a:r>
              <a:rPr lang="en-US" sz="1400" b="0" dirty="0">
                <a:solidFill>
                  <a:schemeClr val="accent2"/>
                </a:solidFill>
              </a:rPr>
              <a:t>You can edit a lined object by right-clicking on it and selecting “Edit Points” menu.  </a:t>
            </a:r>
          </a:p>
          <a:p>
            <a:pPr eaLnBrk="1" hangingPunct="1">
              <a:spcBef>
                <a:spcPct val="50000"/>
              </a:spcBef>
              <a:buFont typeface="Arial" charset="0"/>
              <a:buAutoNum type="arabicPeriod"/>
            </a:pPr>
            <a:r>
              <a:rPr lang="en-US" sz="1400" b="0" dirty="0">
                <a:solidFill>
                  <a:schemeClr val="accent2"/>
                </a:solidFill>
              </a:rPr>
              <a:t>After finishing the marking, click the save icon to save the marking data to a file in </a:t>
            </a:r>
            <a:r>
              <a:rPr lang="en-US" sz="1400" b="0" dirty="0" smtClean="0">
                <a:solidFill>
                  <a:schemeClr val="accent2"/>
                </a:solidFill>
              </a:rPr>
              <a:t>the same </a:t>
            </a:r>
            <a:r>
              <a:rPr lang="en-US" sz="1400" b="0" dirty="0">
                <a:solidFill>
                  <a:schemeClr val="accent2"/>
                </a:solidFill>
              </a:rPr>
              <a:t>folder </a:t>
            </a:r>
            <a:r>
              <a:rPr lang="en-US" sz="1400" b="0" dirty="0" smtClean="0">
                <a:solidFill>
                  <a:schemeClr val="accent2"/>
                </a:solidFill>
              </a:rPr>
              <a:t>where its MR image is (e.g</a:t>
            </a:r>
            <a:r>
              <a:rPr lang="en-US" sz="1400" b="0" dirty="0">
                <a:solidFill>
                  <a:schemeClr val="accent2"/>
                </a:solidFill>
              </a:rPr>
              <a:t>., “_Data”).</a:t>
            </a:r>
          </a:p>
        </p:txBody>
      </p:sp>
      <p:pic>
        <p:nvPicPr>
          <p:cNvPr id="3081"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2317" y="2509837"/>
            <a:ext cx="2121683" cy="213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2"/>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8674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715963"/>
            <a:ext cx="1228725"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9" name="Rectangle 49"/>
          <p:cNvSpPr>
            <a:spLocks noChangeArrowheads="1"/>
          </p:cNvSpPr>
          <p:nvPr/>
        </p:nvSpPr>
        <p:spPr bwMode="auto">
          <a:xfrm>
            <a:off x="0" y="0"/>
            <a:ext cx="9144000" cy="457200"/>
          </a:xfrm>
          <a:prstGeom prst="rect">
            <a:avLst/>
          </a:prstGeom>
          <a:gradFill rotWithShape="1">
            <a:gsLst>
              <a:gs pos="0">
                <a:srgbClr val="CACACA"/>
              </a:gs>
              <a:gs pos="50000">
                <a:srgbClr val="EAEAEA"/>
              </a:gs>
              <a:gs pos="100000">
                <a:srgbClr val="CACAC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nchor="ctr"/>
          <a:lstStyle/>
          <a:p>
            <a:pPr algn="ctr"/>
            <a:r>
              <a:rPr lang="en-US">
                <a:solidFill>
                  <a:srgbClr val="A50021"/>
                </a:solidFill>
              </a:rPr>
              <a:t>How to display in 3D</a:t>
            </a:r>
            <a:endParaRPr lang="en-US" sz="1200">
              <a:solidFill>
                <a:srgbClr val="A50021"/>
              </a:solidFill>
            </a:endParaRPr>
          </a:p>
        </p:txBody>
      </p:sp>
      <p:sp>
        <p:nvSpPr>
          <p:cNvPr id="4100" name="Text Box 560"/>
          <p:cNvSpPr txBox="1">
            <a:spLocks noChangeArrowheads="1"/>
          </p:cNvSpPr>
          <p:nvPr/>
        </p:nvSpPr>
        <p:spPr bwMode="auto">
          <a:xfrm>
            <a:off x="149225" y="647700"/>
            <a:ext cx="8156575"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spcBef>
                <a:spcPct val="50000"/>
              </a:spcBef>
              <a:buFont typeface="Arial" charset="0"/>
              <a:buAutoNum type="arabicPeriod"/>
            </a:pPr>
            <a:r>
              <a:rPr lang="en-US" sz="1400" b="0">
                <a:solidFill>
                  <a:schemeClr val="accent2"/>
                </a:solidFill>
              </a:rPr>
              <a:t>After marking the MRI slices, click the 3D program icon(                             ). You get to choose a folder containing the marking data files (e.g., “_Data”).</a:t>
            </a:r>
          </a:p>
          <a:p>
            <a:pPr eaLnBrk="1" hangingPunct="1">
              <a:spcBef>
                <a:spcPct val="50000"/>
              </a:spcBef>
              <a:buFont typeface="Arial" charset="0"/>
              <a:buAutoNum type="arabicPeriod"/>
            </a:pPr>
            <a:r>
              <a:rPr lang="en-US" sz="1400" b="0">
                <a:solidFill>
                  <a:schemeClr val="accent2"/>
                </a:solidFill>
              </a:rPr>
              <a:t>The program will display all the markings in the files under the folder.</a:t>
            </a:r>
          </a:p>
          <a:p>
            <a:pPr eaLnBrk="1" hangingPunct="1">
              <a:spcBef>
                <a:spcPct val="50000"/>
              </a:spcBef>
              <a:buFont typeface="Arial" charset="0"/>
              <a:buAutoNum type="arabicPeriod"/>
            </a:pPr>
            <a:r>
              <a:rPr lang="en-US" sz="1400" b="0">
                <a:solidFill>
                  <a:schemeClr val="accent2"/>
                </a:solidFill>
              </a:rPr>
              <a:t>You can drag the 3D figure to rotate. Use the control key in combination with the mouse to translate the 3D object.</a:t>
            </a:r>
          </a:p>
        </p:txBody>
      </p:sp>
      <p:sp>
        <p:nvSpPr>
          <p:cNvPr id="4101" name="Oval 8"/>
          <p:cNvSpPr>
            <a:spLocks noChangeArrowheads="1"/>
          </p:cNvSpPr>
          <p:nvPr/>
        </p:nvSpPr>
        <p:spPr bwMode="auto">
          <a:xfrm>
            <a:off x="5029200" y="533400"/>
            <a:ext cx="304800" cy="457200"/>
          </a:xfrm>
          <a:prstGeom prst="ellipse">
            <a:avLst/>
          </a:prstGeom>
          <a:noFill/>
          <a:ln w="9525" algn="ctr">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410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713" y="2362200"/>
            <a:ext cx="3590925"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9"/>
          <p:cNvSpPr>
            <a:spLocks noChangeArrowheads="1"/>
          </p:cNvSpPr>
          <p:nvPr/>
        </p:nvSpPr>
        <p:spPr bwMode="auto">
          <a:xfrm>
            <a:off x="0" y="0"/>
            <a:ext cx="9144000" cy="685800"/>
          </a:xfrm>
          <a:prstGeom prst="rect">
            <a:avLst/>
          </a:prstGeom>
          <a:gradFill rotWithShape="1">
            <a:gsLst>
              <a:gs pos="0">
                <a:srgbClr val="CACACA"/>
              </a:gs>
              <a:gs pos="50000">
                <a:srgbClr val="EAEAEA"/>
              </a:gs>
              <a:gs pos="100000">
                <a:srgbClr val="CACAC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nchor="ctr"/>
          <a:lstStyle/>
          <a:p>
            <a:pPr algn="ctr"/>
            <a:r>
              <a:rPr lang="en-US" sz="1400" dirty="0" smtClean="0">
                <a:solidFill>
                  <a:srgbClr val="A50021"/>
                </a:solidFill>
              </a:rPr>
              <a:t>3D system (and Hot Keys)</a:t>
            </a:r>
            <a:endParaRPr lang="en-US" sz="1400" dirty="0">
              <a:solidFill>
                <a:srgbClr val="A50021"/>
              </a:solidFill>
            </a:endParaRPr>
          </a:p>
        </p:txBody>
      </p:sp>
      <p:cxnSp>
        <p:nvCxnSpPr>
          <p:cNvPr id="7171" name="Straight Arrow Connector 5"/>
          <p:cNvCxnSpPr>
            <a:cxnSpLocks noChangeShapeType="1"/>
          </p:cNvCxnSpPr>
          <p:nvPr/>
        </p:nvCxnSpPr>
        <p:spPr bwMode="auto">
          <a:xfrm flipH="1" flipV="1">
            <a:off x="3723317" y="4343400"/>
            <a:ext cx="1285246" cy="354402"/>
          </a:xfrm>
          <a:prstGeom prst="straightConnector1">
            <a:avLst/>
          </a:prstGeom>
          <a:noFill/>
          <a:ln w="7620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2" name="Straight Arrow Connector 9"/>
          <p:cNvCxnSpPr>
            <a:cxnSpLocks noChangeShapeType="1"/>
          </p:cNvCxnSpPr>
          <p:nvPr/>
        </p:nvCxnSpPr>
        <p:spPr bwMode="auto">
          <a:xfrm flipV="1">
            <a:off x="5010151" y="3532576"/>
            <a:ext cx="0" cy="1165225"/>
          </a:xfrm>
          <a:prstGeom prst="straightConnector1">
            <a:avLst/>
          </a:prstGeom>
          <a:noFill/>
          <a:ln w="7620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3" name="TextBox 8"/>
          <p:cNvSpPr txBox="1">
            <a:spLocks noChangeArrowheads="1"/>
          </p:cNvSpPr>
          <p:nvPr/>
        </p:nvSpPr>
        <p:spPr bwMode="auto">
          <a:xfrm>
            <a:off x="2754313" y="5259776"/>
            <a:ext cx="687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900" dirty="0"/>
              <a:t>Z (F1</a:t>
            </a:r>
            <a:r>
              <a:rPr lang="en-US" sz="900" dirty="0" smtClean="0"/>
              <a:t>) Rostral</a:t>
            </a:r>
            <a:endParaRPr lang="en-US" sz="900" dirty="0"/>
          </a:p>
        </p:txBody>
      </p:sp>
      <p:sp>
        <p:nvSpPr>
          <p:cNvPr id="7174" name="TextBox 12"/>
          <p:cNvSpPr txBox="1">
            <a:spLocks noChangeArrowheads="1"/>
          </p:cNvSpPr>
          <p:nvPr/>
        </p:nvSpPr>
        <p:spPr bwMode="auto">
          <a:xfrm>
            <a:off x="3350417" y="4146145"/>
            <a:ext cx="579437"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900"/>
              <a:t>X (F3)</a:t>
            </a:r>
          </a:p>
        </p:txBody>
      </p:sp>
      <p:sp>
        <p:nvSpPr>
          <p:cNvPr id="7175" name="TextBox 13"/>
          <p:cNvSpPr txBox="1">
            <a:spLocks noChangeArrowheads="1"/>
          </p:cNvSpPr>
          <p:nvPr/>
        </p:nvSpPr>
        <p:spPr bwMode="auto">
          <a:xfrm>
            <a:off x="4689476" y="3197613"/>
            <a:ext cx="6858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algn="ctr" eaLnBrk="1" hangingPunct="1"/>
            <a:r>
              <a:rPr lang="en-US" sz="900" dirty="0"/>
              <a:t>Y (F8)</a:t>
            </a:r>
          </a:p>
        </p:txBody>
      </p:sp>
      <p:sp>
        <p:nvSpPr>
          <p:cNvPr id="7176" name="Freeform 14"/>
          <p:cNvSpPr>
            <a:spLocks/>
          </p:cNvSpPr>
          <p:nvPr/>
        </p:nvSpPr>
        <p:spPr bwMode="auto">
          <a:xfrm>
            <a:off x="3270251" y="3607188"/>
            <a:ext cx="2154237" cy="1847850"/>
          </a:xfrm>
          <a:custGeom>
            <a:avLst/>
            <a:gdLst>
              <a:gd name="T0" fmla="*/ 3454 w 2154630"/>
              <a:gd name="T1" fmla="*/ 725431 h 1849176"/>
              <a:gd name="T2" fmla="*/ 288208 w 2154630"/>
              <a:gd name="T3" fmla="*/ 156211 h 1849176"/>
              <a:gd name="T4" fmla="*/ 857735 w 2154630"/>
              <a:gd name="T5" fmla="*/ 51354 h 1849176"/>
              <a:gd name="T6" fmla="*/ 947661 w 2154630"/>
              <a:gd name="T7" fmla="*/ 890206 h 1849176"/>
              <a:gd name="T8" fmla="*/ 1030090 w 2154630"/>
              <a:gd name="T9" fmla="*/ 43865 h 1849176"/>
              <a:gd name="T10" fmla="*/ 1831915 w 2154630"/>
              <a:gd name="T11" fmla="*/ 208638 h 1849176"/>
              <a:gd name="T12" fmla="*/ 2154150 w 2154630"/>
              <a:gd name="T13" fmla="*/ 1054980 h 1849176"/>
              <a:gd name="T14" fmla="*/ 1854401 w 2154630"/>
              <a:gd name="T15" fmla="*/ 1826418 h 1849176"/>
              <a:gd name="T16" fmla="*/ 1037586 w 2154630"/>
              <a:gd name="T17" fmla="*/ 1661644 h 1849176"/>
              <a:gd name="T18" fmla="*/ 805278 w 2154630"/>
              <a:gd name="T19" fmla="*/ 1571764 h 1849176"/>
              <a:gd name="T20" fmla="*/ 175808 w 2154630"/>
              <a:gd name="T21" fmla="*/ 1549299 h 1849176"/>
              <a:gd name="T22" fmla="*/ 3454 w 2154630"/>
              <a:gd name="T23" fmla="*/ 725431 h 18491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54630" h="1849176">
                <a:moveTo>
                  <a:pt x="3455" y="725952"/>
                </a:moveTo>
                <a:cubicBezTo>
                  <a:pt x="22192" y="493604"/>
                  <a:pt x="120871" y="262504"/>
                  <a:pt x="288261" y="156323"/>
                </a:cubicBezTo>
                <a:cubicBezTo>
                  <a:pt x="455651" y="50142"/>
                  <a:pt x="747962" y="-71029"/>
                  <a:pt x="857891" y="51391"/>
                </a:cubicBezTo>
                <a:cubicBezTo>
                  <a:pt x="967820" y="173811"/>
                  <a:pt x="876631" y="903336"/>
                  <a:pt x="947834" y="890845"/>
                </a:cubicBezTo>
                <a:cubicBezTo>
                  <a:pt x="1011542" y="900840"/>
                  <a:pt x="882876" y="157572"/>
                  <a:pt x="1030278" y="43896"/>
                </a:cubicBezTo>
                <a:cubicBezTo>
                  <a:pt x="1177680" y="-69780"/>
                  <a:pt x="1662360" y="78873"/>
                  <a:pt x="1832249" y="208788"/>
                </a:cubicBezTo>
                <a:cubicBezTo>
                  <a:pt x="2002138" y="338704"/>
                  <a:pt x="2150795" y="785914"/>
                  <a:pt x="2154543" y="1055737"/>
                </a:cubicBezTo>
                <a:cubicBezTo>
                  <a:pt x="2158291" y="1325560"/>
                  <a:pt x="2040867" y="1726546"/>
                  <a:pt x="1854739" y="1827729"/>
                </a:cubicBezTo>
                <a:cubicBezTo>
                  <a:pt x="1668611" y="1928912"/>
                  <a:pt x="1172687" y="1637853"/>
                  <a:pt x="1037775" y="1662836"/>
                </a:cubicBezTo>
                <a:cubicBezTo>
                  <a:pt x="902863" y="1687819"/>
                  <a:pt x="882874" y="1629105"/>
                  <a:pt x="805425" y="1572892"/>
                </a:cubicBezTo>
                <a:cubicBezTo>
                  <a:pt x="727976" y="1516679"/>
                  <a:pt x="309502" y="1691568"/>
                  <a:pt x="175840" y="1550411"/>
                </a:cubicBezTo>
                <a:cubicBezTo>
                  <a:pt x="42178" y="1409254"/>
                  <a:pt x="-15282" y="958300"/>
                  <a:pt x="3455" y="725952"/>
                </a:cubicBezTo>
                <a:close/>
              </a:path>
            </a:pathLst>
          </a:custGeom>
          <a:noFill/>
          <a:ln w="762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cxnSp>
        <p:nvCxnSpPr>
          <p:cNvPr id="7177" name="Straight Arrow Connector 20"/>
          <p:cNvCxnSpPr>
            <a:cxnSpLocks noChangeShapeType="1"/>
          </p:cNvCxnSpPr>
          <p:nvPr/>
        </p:nvCxnSpPr>
        <p:spPr bwMode="auto">
          <a:xfrm flipH="1">
            <a:off x="3302001" y="4697801"/>
            <a:ext cx="1706562" cy="628650"/>
          </a:xfrm>
          <a:prstGeom prst="straightConnector1">
            <a:avLst/>
          </a:prstGeom>
          <a:noFill/>
          <a:ln w="7620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79" name="TextBox 12"/>
          <p:cNvSpPr txBox="1">
            <a:spLocks noChangeArrowheads="1"/>
          </p:cNvSpPr>
          <p:nvPr/>
        </p:nvSpPr>
        <p:spPr bwMode="auto">
          <a:xfrm>
            <a:off x="3313111" y="2068484"/>
            <a:ext cx="57943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900" i="1" dirty="0">
                <a:latin typeface="Times New Roman" pitchFamily="18" charset="0"/>
                <a:cs typeface="Times New Roman" pitchFamily="18" charset="0"/>
              </a:rPr>
              <a:t>x</a:t>
            </a:r>
            <a:r>
              <a:rPr lang="en-US" sz="900" dirty="0"/>
              <a:t> (3)</a:t>
            </a:r>
          </a:p>
        </p:txBody>
      </p:sp>
      <p:sp>
        <p:nvSpPr>
          <p:cNvPr id="7180" name="TextBox 8"/>
          <p:cNvSpPr txBox="1">
            <a:spLocks noChangeArrowheads="1"/>
          </p:cNvSpPr>
          <p:nvPr/>
        </p:nvSpPr>
        <p:spPr bwMode="auto">
          <a:xfrm>
            <a:off x="3124200" y="2398684"/>
            <a:ext cx="423862"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900" i="1" dirty="0">
                <a:latin typeface="Times New Roman" pitchFamily="18" charset="0"/>
                <a:cs typeface="Times New Roman" pitchFamily="18" charset="0"/>
              </a:rPr>
              <a:t>y </a:t>
            </a:r>
            <a:r>
              <a:rPr lang="en-US" sz="900" dirty="0"/>
              <a:t>(1</a:t>
            </a:r>
            <a:r>
              <a:rPr lang="en-US" sz="900" dirty="0" smtClean="0"/>
              <a:t>)</a:t>
            </a:r>
            <a:endParaRPr lang="en-US" sz="900" dirty="0"/>
          </a:p>
        </p:txBody>
      </p:sp>
      <p:sp>
        <p:nvSpPr>
          <p:cNvPr id="7181" name="TextBox 8"/>
          <p:cNvSpPr txBox="1">
            <a:spLocks noChangeArrowheads="1"/>
          </p:cNvSpPr>
          <p:nvPr/>
        </p:nvSpPr>
        <p:spPr bwMode="auto">
          <a:xfrm>
            <a:off x="3689349" y="2616171"/>
            <a:ext cx="40798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900" i="1" dirty="0" smtClean="0">
                <a:latin typeface="Times New Roman" pitchFamily="18" charset="0"/>
                <a:cs typeface="Times New Roman" pitchFamily="18" charset="0"/>
              </a:rPr>
              <a:t>z </a:t>
            </a:r>
            <a:r>
              <a:rPr lang="en-US" sz="900" dirty="0"/>
              <a:t>(↓)</a:t>
            </a:r>
          </a:p>
        </p:txBody>
      </p:sp>
      <p:grpSp>
        <p:nvGrpSpPr>
          <p:cNvPr id="7182" name="Group 21"/>
          <p:cNvGrpSpPr>
            <a:grpSpLocks noChangeAspect="1"/>
          </p:cNvGrpSpPr>
          <p:nvPr/>
        </p:nvGrpSpPr>
        <p:grpSpPr bwMode="auto">
          <a:xfrm>
            <a:off x="3548061" y="2298671"/>
            <a:ext cx="350838" cy="381000"/>
            <a:chOff x="1568450" y="3195317"/>
            <a:chExt cx="1708150" cy="1858941"/>
          </a:xfrm>
        </p:grpSpPr>
        <p:cxnSp>
          <p:nvCxnSpPr>
            <p:cNvPr id="7184" name="Straight Arrow Connector 5"/>
            <p:cNvCxnSpPr>
              <a:cxnSpLocks noChangeShapeType="1"/>
            </p:cNvCxnSpPr>
            <p:nvPr/>
          </p:nvCxnSpPr>
          <p:spPr bwMode="auto">
            <a:xfrm flipH="1" flipV="1">
              <a:off x="2312026" y="3195317"/>
              <a:ext cx="962989" cy="421643"/>
            </a:xfrm>
            <a:prstGeom prst="straightConnector1">
              <a:avLst/>
            </a:prstGeom>
            <a:noFill/>
            <a:ln w="1905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5" name="Straight Arrow Connector 9"/>
            <p:cNvCxnSpPr>
              <a:cxnSpLocks noChangeShapeType="1"/>
            </p:cNvCxnSpPr>
            <p:nvPr/>
          </p:nvCxnSpPr>
          <p:spPr bwMode="auto">
            <a:xfrm>
              <a:off x="3276600" y="3616960"/>
              <a:ext cx="0" cy="1437298"/>
            </a:xfrm>
            <a:prstGeom prst="straightConnector1">
              <a:avLst/>
            </a:prstGeom>
            <a:noFill/>
            <a:ln w="1905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6" name="Straight Arrow Connector 20"/>
            <p:cNvCxnSpPr>
              <a:cxnSpLocks noChangeShapeType="1"/>
            </p:cNvCxnSpPr>
            <p:nvPr/>
          </p:nvCxnSpPr>
          <p:spPr bwMode="auto">
            <a:xfrm flipH="1">
              <a:off x="1568450" y="3616960"/>
              <a:ext cx="1706562" cy="628650"/>
            </a:xfrm>
            <a:prstGeom prst="straightConnector1">
              <a:avLst/>
            </a:prstGeom>
            <a:noFill/>
            <a:ln w="19050" algn="ctr">
              <a:solidFill>
                <a:schemeClr val="tx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183" name="Freeform 25"/>
          <p:cNvSpPr>
            <a:spLocks/>
          </p:cNvSpPr>
          <p:nvPr/>
        </p:nvSpPr>
        <p:spPr bwMode="auto">
          <a:xfrm>
            <a:off x="3640136" y="2298671"/>
            <a:ext cx="457200" cy="196850"/>
          </a:xfrm>
          <a:custGeom>
            <a:avLst/>
            <a:gdLst>
              <a:gd name="T0" fmla="*/ 0 w 457041"/>
              <a:gd name="T1" fmla="*/ 94457 h 196057"/>
              <a:gd name="T2" fmla="*/ 199549 w 457041"/>
              <a:gd name="T3" fmla="*/ 196057 h 196057"/>
              <a:gd name="T4" fmla="*/ 457041 w 457041"/>
              <a:gd name="T5" fmla="*/ 93345 h 196057"/>
              <a:gd name="T6" fmla="*/ 247014 w 457041"/>
              <a:gd name="T7" fmla="*/ 0 h 196057"/>
              <a:gd name="T8" fmla="*/ 0 w 457041"/>
              <a:gd name="T9" fmla="*/ 94457 h 1960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7041" h="196057">
                <a:moveTo>
                  <a:pt x="0" y="94457"/>
                </a:moveTo>
                <a:lnTo>
                  <a:pt x="199549" y="196057"/>
                </a:lnTo>
                <a:lnTo>
                  <a:pt x="457041" y="93345"/>
                </a:lnTo>
                <a:lnTo>
                  <a:pt x="247014" y="0"/>
                </a:lnTo>
                <a:lnTo>
                  <a:pt x="0" y="94457"/>
                </a:lnTo>
                <a:close/>
              </a:path>
            </a:pathLst>
          </a:custGeom>
          <a:solidFill>
            <a:srgbClr val="FFC000">
              <a:alpha val="54117"/>
            </a:srgbClr>
          </a:solidFill>
          <a:ln w="9525">
            <a:solidFill>
              <a:srgbClr val="FFC000"/>
            </a:solidFill>
            <a:round/>
            <a:headEnd/>
            <a:tailEnd/>
          </a:ln>
        </p:spPr>
        <p:txBody>
          <a:bodyPr>
            <a:spAutoFit/>
          </a:bodyPr>
          <a:lstStyle/>
          <a:p>
            <a:endParaRPr lang="en-US"/>
          </a:p>
        </p:txBody>
      </p:sp>
      <p:sp>
        <p:nvSpPr>
          <p:cNvPr id="29" name="TextBox 13"/>
          <p:cNvSpPr txBox="1">
            <a:spLocks noChangeArrowheads="1"/>
          </p:cNvSpPr>
          <p:nvPr/>
        </p:nvSpPr>
        <p:spPr bwMode="auto">
          <a:xfrm>
            <a:off x="4665662" y="2202251"/>
            <a:ext cx="1547813" cy="507831"/>
          </a:xfrm>
          <a:prstGeom prst="rect">
            <a:avLst/>
          </a:prstGeom>
          <a:solidFill>
            <a:schemeClr val="tx1"/>
          </a:solidFill>
          <a:ln>
            <a:noFill/>
          </a:ln>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endParaRPr lang="en-US" sz="900" dirty="0" smtClean="0">
              <a:solidFill>
                <a:schemeClr val="bg1"/>
              </a:solidFill>
            </a:endParaRPr>
          </a:p>
          <a:p>
            <a:pPr eaLnBrk="1" hangingPunct="1"/>
            <a:r>
              <a:rPr lang="en-US" sz="900" i="1" dirty="0" smtClean="0">
                <a:solidFill>
                  <a:schemeClr val="bg1"/>
                </a:solidFill>
                <a:latin typeface="Times New Roman" pitchFamily="18" charset="0"/>
                <a:cs typeface="Times New Roman" pitchFamily="18" charset="0"/>
              </a:rPr>
              <a:t>    x=1,  y= 2         </a:t>
            </a:r>
            <a:r>
              <a:rPr lang="en-US" sz="900" dirty="0" smtClean="0">
                <a:solidFill>
                  <a:schemeClr val="bg1"/>
                </a:solidFill>
              </a:rPr>
              <a:t>(X, Y, Z)</a:t>
            </a:r>
          </a:p>
          <a:p>
            <a:pPr eaLnBrk="1" hangingPunct="1"/>
            <a:r>
              <a:rPr lang="en-US" sz="900" i="1" dirty="0" smtClean="0">
                <a:solidFill>
                  <a:schemeClr val="bg1"/>
                </a:solidFill>
                <a:latin typeface="Times New Roman" pitchFamily="18" charset="0"/>
                <a:cs typeface="Times New Roman" pitchFamily="18" charset="0"/>
              </a:rPr>
              <a:t>    z=1000</a:t>
            </a:r>
            <a:endParaRPr lang="en-US" sz="900" i="1" dirty="0">
              <a:solidFill>
                <a:schemeClr val="bg1"/>
              </a:solidFill>
              <a:latin typeface="Times New Roman" pitchFamily="18" charset="0"/>
              <a:cs typeface="Times New Roman" pitchFamily="18" charset="0"/>
            </a:endParaRPr>
          </a:p>
        </p:txBody>
      </p:sp>
      <p:cxnSp>
        <p:nvCxnSpPr>
          <p:cNvPr id="4" name="Straight Connector 3"/>
          <p:cNvCxnSpPr/>
          <p:nvPr/>
        </p:nvCxnSpPr>
        <p:spPr bwMode="auto">
          <a:xfrm>
            <a:off x="3897629" y="762000"/>
            <a:ext cx="0" cy="1600200"/>
          </a:xfrm>
          <a:prstGeom prst="line">
            <a:avLst/>
          </a:prstGeom>
          <a:noFill/>
          <a:ln w="9525" cap="flat" cmpd="sng" algn="ctr">
            <a:gradFill>
              <a:gsLst>
                <a:gs pos="100000">
                  <a:srgbClr val="FFC000">
                    <a:lumMod val="90000"/>
                  </a:srgbClr>
                </a:gs>
                <a:gs pos="0">
                  <a:schemeClr val="bg1"/>
                </a:gs>
              </a:gsLst>
              <a:lin ang="5400000" scaled="0"/>
            </a:gra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Box 12"/>
          <p:cNvSpPr txBox="1">
            <a:spLocks noChangeArrowheads="1"/>
          </p:cNvSpPr>
          <p:nvPr/>
        </p:nvSpPr>
        <p:spPr bwMode="auto">
          <a:xfrm>
            <a:off x="3839367" y="971938"/>
            <a:ext cx="6627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900" i="1" dirty="0" smtClean="0">
                <a:latin typeface="Times New Roman" pitchFamily="18" charset="0"/>
                <a:cs typeface="Times New Roman" pitchFamily="18" charset="0"/>
              </a:rPr>
              <a:t>Electrode</a:t>
            </a:r>
            <a:endParaRPr lang="en-US" sz="900" dirty="0"/>
          </a:p>
        </p:txBody>
      </p:sp>
      <p:sp>
        <p:nvSpPr>
          <p:cNvPr id="33" name="TextBox 12"/>
          <p:cNvSpPr txBox="1">
            <a:spLocks noChangeArrowheads="1"/>
          </p:cNvSpPr>
          <p:nvPr/>
        </p:nvSpPr>
        <p:spPr bwMode="auto">
          <a:xfrm>
            <a:off x="3689349" y="2239967"/>
            <a:ext cx="6627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900" i="1" dirty="0" smtClean="0">
                <a:latin typeface="Times New Roman" pitchFamily="18" charset="0"/>
                <a:cs typeface="Times New Roman" pitchFamily="18" charset="0"/>
              </a:rPr>
              <a:t>Grid</a:t>
            </a:r>
            <a:endParaRPr lang="en-US" sz="900" dirty="0"/>
          </a:p>
        </p:txBody>
      </p:sp>
      <p:sp>
        <p:nvSpPr>
          <p:cNvPr id="34" name="TextBox 12"/>
          <p:cNvSpPr txBox="1">
            <a:spLocks noChangeArrowheads="1"/>
          </p:cNvSpPr>
          <p:nvPr/>
        </p:nvSpPr>
        <p:spPr bwMode="auto">
          <a:xfrm>
            <a:off x="4415552" y="1701500"/>
            <a:ext cx="10290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800" i="1" dirty="0" smtClean="0">
                <a:latin typeface="Times New Roman" pitchFamily="18" charset="0"/>
                <a:cs typeface="Times New Roman" pitchFamily="18" charset="0"/>
              </a:rPr>
              <a:t>Electrode position in Grid coordinate</a:t>
            </a:r>
            <a:endParaRPr lang="en-US" sz="800" dirty="0"/>
          </a:p>
        </p:txBody>
      </p:sp>
      <p:cxnSp>
        <p:nvCxnSpPr>
          <p:cNvPr id="6" name="Straight Arrow Connector 5"/>
          <p:cNvCxnSpPr/>
          <p:nvPr/>
        </p:nvCxnSpPr>
        <p:spPr bwMode="auto">
          <a:xfrm>
            <a:off x="5032376" y="2022764"/>
            <a:ext cx="0" cy="402315"/>
          </a:xfrm>
          <a:prstGeom prst="straightConnector1">
            <a:avLst/>
          </a:prstGeom>
          <a:noFill/>
          <a:ln w="9525" cap="flat" cmpd="sng" algn="ctr">
            <a:solidFill>
              <a:srgbClr val="00B05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12"/>
          <p:cNvSpPr txBox="1">
            <a:spLocks noChangeArrowheads="1"/>
          </p:cNvSpPr>
          <p:nvPr/>
        </p:nvSpPr>
        <p:spPr bwMode="auto">
          <a:xfrm>
            <a:off x="5406390" y="1514933"/>
            <a:ext cx="145161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900" dirty="0" smtClean="0">
                <a:latin typeface="Times New Roman" pitchFamily="18" charset="0"/>
                <a:cs typeface="Times New Roman" pitchFamily="18" charset="0"/>
              </a:rPr>
              <a:t>Electrode position in the standard </a:t>
            </a:r>
            <a:r>
              <a:rPr lang="en-US" sz="900" dirty="0" err="1" smtClean="0">
                <a:latin typeface="Times New Roman" pitchFamily="18" charset="0"/>
                <a:cs typeface="Times New Roman" pitchFamily="18" charset="0"/>
              </a:rPr>
              <a:t>allocentric</a:t>
            </a:r>
            <a:endParaRPr lang="en-US" sz="900" dirty="0" smtClean="0">
              <a:latin typeface="Times New Roman" pitchFamily="18" charset="0"/>
              <a:cs typeface="Times New Roman" pitchFamily="18" charset="0"/>
            </a:endParaRPr>
          </a:p>
          <a:p>
            <a:pPr eaLnBrk="1" hangingPunct="1"/>
            <a:r>
              <a:rPr lang="en-US" sz="900" dirty="0" smtClean="0">
                <a:latin typeface="+mj-lt"/>
                <a:cs typeface="Times New Roman" pitchFamily="18" charset="0"/>
              </a:rPr>
              <a:t>3D space</a:t>
            </a:r>
            <a:endParaRPr lang="en-US" sz="900" dirty="0">
              <a:latin typeface="+mj-lt"/>
            </a:endParaRPr>
          </a:p>
        </p:txBody>
      </p:sp>
      <p:cxnSp>
        <p:nvCxnSpPr>
          <p:cNvPr id="39" name="Straight Arrow Connector 38"/>
          <p:cNvCxnSpPr/>
          <p:nvPr/>
        </p:nvCxnSpPr>
        <p:spPr bwMode="auto">
          <a:xfrm>
            <a:off x="5791200" y="2006651"/>
            <a:ext cx="0" cy="402315"/>
          </a:xfrm>
          <a:prstGeom prst="straightConnector1">
            <a:avLst/>
          </a:prstGeom>
          <a:noFill/>
          <a:ln w="9525" cap="flat" cmpd="sng" algn="ctr">
            <a:solidFill>
              <a:srgbClr val="00B050"/>
            </a:solidFill>
            <a:prstDash val="solid"/>
            <a:round/>
            <a:headEnd type="none" w="med" len="med"/>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 name="TextBox 8"/>
          <p:cNvSpPr txBox="1">
            <a:spLocks noChangeArrowheads="1"/>
          </p:cNvSpPr>
          <p:nvPr/>
        </p:nvSpPr>
        <p:spPr bwMode="auto">
          <a:xfrm>
            <a:off x="5522307" y="4261239"/>
            <a:ext cx="687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r>
              <a:rPr lang="en-US" sz="900" dirty="0"/>
              <a:t>Z (F1</a:t>
            </a:r>
            <a:r>
              <a:rPr lang="en-US" sz="900" dirty="0" smtClean="0"/>
              <a:t>) Rostral</a:t>
            </a:r>
            <a:endParaRPr lang="en-US" sz="9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9"/>
          <p:cNvSpPr>
            <a:spLocks noChangeArrowheads="1"/>
          </p:cNvSpPr>
          <p:nvPr/>
        </p:nvSpPr>
        <p:spPr bwMode="auto">
          <a:xfrm>
            <a:off x="0" y="2438400"/>
            <a:ext cx="9144000" cy="685800"/>
          </a:xfrm>
          <a:prstGeom prst="rect">
            <a:avLst/>
          </a:prstGeom>
          <a:gradFill rotWithShape="1">
            <a:gsLst>
              <a:gs pos="0">
                <a:srgbClr val="CACACA"/>
              </a:gs>
              <a:gs pos="50000">
                <a:srgbClr val="EAEAEA"/>
              </a:gs>
              <a:gs pos="100000">
                <a:srgbClr val="CACAC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nchor="ctr"/>
          <a:lstStyle/>
          <a:p>
            <a:pPr algn="ctr"/>
            <a:r>
              <a:rPr lang="en-US">
                <a:solidFill>
                  <a:srgbClr val="A50021"/>
                </a:solidFill>
              </a:rPr>
              <a:t>Under the hood</a:t>
            </a:r>
            <a:endParaRPr lang="en-US" sz="1200">
              <a:solidFill>
                <a:srgbClr val="A5002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9"/>
          <p:cNvSpPr>
            <a:spLocks noChangeArrowheads="1"/>
          </p:cNvSpPr>
          <p:nvPr/>
        </p:nvSpPr>
        <p:spPr bwMode="auto">
          <a:xfrm>
            <a:off x="0" y="0"/>
            <a:ext cx="9144000" cy="685800"/>
          </a:xfrm>
          <a:prstGeom prst="rect">
            <a:avLst/>
          </a:prstGeom>
          <a:gradFill rotWithShape="1">
            <a:gsLst>
              <a:gs pos="0">
                <a:srgbClr val="CACACA"/>
              </a:gs>
              <a:gs pos="50000">
                <a:srgbClr val="EAEAEA"/>
              </a:gs>
              <a:gs pos="100000">
                <a:srgbClr val="CACACA"/>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1" tIns="45715" rIns="91431" bIns="45715" anchor="ctr"/>
          <a:lstStyle/>
          <a:p>
            <a:pPr algn="ctr"/>
            <a:r>
              <a:rPr lang="en-US" sz="1400">
                <a:solidFill>
                  <a:srgbClr val="A50021"/>
                </a:solidFill>
              </a:rPr>
              <a:t>How 3D figure calls 2D figures </a:t>
            </a:r>
          </a:p>
        </p:txBody>
      </p:sp>
      <p:sp>
        <p:nvSpPr>
          <p:cNvPr id="6147" name="Text Box 560"/>
          <p:cNvSpPr txBox="1">
            <a:spLocks noChangeArrowheads="1"/>
          </p:cNvSpPr>
          <p:nvPr/>
        </p:nvSpPr>
        <p:spPr bwMode="auto">
          <a:xfrm>
            <a:off x="381000" y="1143000"/>
            <a:ext cx="8229600" cy="256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b="1">
                <a:solidFill>
                  <a:srgbClr val="CC0000"/>
                </a:solidFill>
                <a:latin typeface="Arial" charset="0"/>
              </a:defRPr>
            </a:lvl1pPr>
            <a:lvl2pPr marL="742950" indent="-285750" eaLnBrk="0" hangingPunct="0">
              <a:defRPr sz="2400" b="1">
                <a:solidFill>
                  <a:srgbClr val="CC0000"/>
                </a:solidFill>
                <a:latin typeface="Arial" charset="0"/>
              </a:defRPr>
            </a:lvl2pPr>
            <a:lvl3pPr marL="1143000" indent="-228600" eaLnBrk="0" hangingPunct="0">
              <a:defRPr sz="2400" b="1">
                <a:solidFill>
                  <a:srgbClr val="CC0000"/>
                </a:solidFill>
                <a:latin typeface="Arial" charset="0"/>
              </a:defRPr>
            </a:lvl3pPr>
            <a:lvl4pPr marL="1600200" indent="-228600" eaLnBrk="0" hangingPunct="0">
              <a:defRPr sz="2400" b="1">
                <a:solidFill>
                  <a:srgbClr val="CC0000"/>
                </a:solidFill>
                <a:latin typeface="Arial" charset="0"/>
              </a:defRPr>
            </a:lvl4pPr>
            <a:lvl5pPr marL="2057400" indent="-228600" eaLnBrk="0" hangingPunct="0">
              <a:defRPr sz="2400" b="1">
                <a:solidFill>
                  <a:srgbClr val="CC0000"/>
                </a:solidFill>
                <a:latin typeface="Arial" charset="0"/>
              </a:defRPr>
            </a:lvl5pPr>
            <a:lvl6pPr marL="2514600" indent="-228600" eaLnBrk="0" fontAlgn="base" hangingPunct="0">
              <a:spcBef>
                <a:spcPct val="0"/>
              </a:spcBef>
              <a:spcAft>
                <a:spcPct val="0"/>
              </a:spcAft>
              <a:defRPr sz="2400" b="1">
                <a:solidFill>
                  <a:srgbClr val="CC0000"/>
                </a:solidFill>
                <a:latin typeface="Arial" charset="0"/>
              </a:defRPr>
            </a:lvl6pPr>
            <a:lvl7pPr marL="2971800" indent="-228600" eaLnBrk="0" fontAlgn="base" hangingPunct="0">
              <a:spcBef>
                <a:spcPct val="0"/>
              </a:spcBef>
              <a:spcAft>
                <a:spcPct val="0"/>
              </a:spcAft>
              <a:defRPr sz="2400" b="1">
                <a:solidFill>
                  <a:srgbClr val="CC0000"/>
                </a:solidFill>
                <a:latin typeface="Arial" charset="0"/>
              </a:defRPr>
            </a:lvl7pPr>
            <a:lvl8pPr marL="3429000" indent="-228600" eaLnBrk="0" fontAlgn="base" hangingPunct="0">
              <a:spcBef>
                <a:spcPct val="0"/>
              </a:spcBef>
              <a:spcAft>
                <a:spcPct val="0"/>
              </a:spcAft>
              <a:defRPr sz="2400" b="1">
                <a:solidFill>
                  <a:srgbClr val="CC0000"/>
                </a:solidFill>
                <a:latin typeface="Arial" charset="0"/>
              </a:defRPr>
            </a:lvl8pPr>
            <a:lvl9pPr marL="3886200" indent="-228600" eaLnBrk="0" fontAlgn="base" hangingPunct="0">
              <a:spcBef>
                <a:spcPct val="0"/>
              </a:spcBef>
              <a:spcAft>
                <a:spcPct val="0"/>
              </a:spcAft>
              <a:defRPr sz="2400" b="1">
                <a:solidFill>
                  <a:srgbClr val="CC0000"/>
                </a:solidFill>
                <a:latin typeface="Arial" charset="0"/>
              </a:defRPr>
            </a:lvl9pPr>
          </a:lstStyle>
          <a:p>
            <a:pPr eaLnBrk="1" hangingPunct="1">
              <a:spcBef>
                <a:spcPct val="50000"/>
              </a:spcBef>
            </a:pPr>
            <a:r>
              <a:rPr lang="en-US" sz="1400" b="0" dirty="0">
                <a:solidFill>
                  <a:schemeClr val="accent2"/>
                </a:solidFill>
              </a:rPr>
              <a:t>When the 3D rendering is displayed, the coordinate of the tip of the electrode is detected and the closest coronal and sagittal figures are displayed (if those corresponding applications are running).</a:t>
            </a:r>
          </a:p>
          <a:p>
            <a:pPr eaLnBrk="1" hangingPunct="1">
              <a:spcBef>
                <a:spcPct val="50000"/>
              </a:spcBef>
              <a:buFont typeface="Arial" charset="0"/>
              <a:buChar char="•"/>
            </a:pPr>
            <a:r>
              <a:rPr lang="en-US" sz="1400" b="0" dirty="0">
                <a:solidFill>
                  <a:schemeClr val="accent2"/>
                </a:solidFill>
              </a:rPr>
              <a:t>3D application: At the beginning of the application, it reads the </a:t>
            </a:r>
            <a:r>
              <a:rPr lang="en-US" sz="1400" b="0" dirty="0" smtClean="0">
                <a:solidFill>
                  <a:schemeClr val="accent2"/>
                </a:solidFill>
              </a:rPr>
              <a:t>files, </a:t>
            </a:r>
            <a:r>
              <a:rPr lang="en-US" sz="1400" b="0" dirty="0">
                <a:solidFill>
                  <a:schemeClr val="accent2"/>
                </a:solidFill>
              </a:rPr>
              <a:t>and figures out the A-P depth using the file name. For example 4.5.txt means A-P 4.5mm from the origin. </a:t>
            </a:r>
            <a:r>
              <a:rPr lang="en-US" sz="1200" b="0" dirty="0">
                <a:solidFill>
                  <a:schemeClr val="accent2"/>
                </a:solidFill>
              </a:rPr>
              <a:t>Also, </a:t>
            </a:r>
            <a:r>
              <a:rPr lang="en-US" sz="1200" b="0" dirty="0" smtClean="0">
                <a:solidFill>
                  <a:schemeClr val="accent2"/>
                </a:solidFill>
              </a:rPr>
              <a:t>you can </a:t>
            </a:r>
            <a:r>
              <a:rPr lang="en-US" sz="1200" b="0" dirty="0" err="1" smtClean="0">
                <a:solidFill>
                  <a:schemeClr val="accent2"/>
                </a:solidFill>
              </a:rPr>
              <a:t>programmably</a:t>
            </a:r>
            <a:r>
              <a:rPr lang="en-US" sz="1200" b="0" dirty="0" smtClean="0">
                <a:solidFill>
                  <a:schemeClr val="accent2"/>
                </a:solidFill>
              </a:rPr>
              <a:t> </a:t>
            </a:r>
            <a:r>
              <a:rPr lang="en-US" sz="1200" b="0" dirty="0">
                <a:solidFill>
                  <a:schemeClr val="accent2"/>
                </a:solidFill>
              </a:rPr>
              <a:t>shift and scale the coordinate of the slice using </a:t>
            </a:r>
            <a:r>
              <a:rPr lang="en-US" sz="600" dirty="0" err="1">
                <a:solidFill>
                  <a:schemeClr val="accent2"/>
                </a:solidFill>
              </a:rPr>
              <a:t>Load_All_DrawingData</a:t>
            </a:r>
            <a:r>
              <a:rPr lang="en-US" sz="600" dirty="0">
                <a:solidFill>
                  <a:schemeClr val="accent2"/>
                </a:solidFill>
              </a:rPr>
              <a:t>(</a:t>
            </a:r>
            <a:r>
              <a:rPr lang="en-US" sz="600" dirty="0" err="1">
                <a:solidFill>
                  <a:schemeClr val="accent2"/>
                </a:solidFill>
              </a:rPr>
              <a:t>m_BiasX,m_BiasY,m_BiasZ,ScaleX</a:t>
            </a:r>
            <a:r>
              <a:rPr lang="en-US" sz="600" dirty="0">
                <a:solidFill>
                  <a:schemeClr val="accent2"/>
                </a:solidFill>
              </a:rPr>
              <a:t>, </a:t>
            </a:r>
            <a:r>
              <a:rPr lang="en-US" sz="600" dirty="0" err="1">
                <a:solidFill>
                  <a:schemeClr val="accent2"/>
                </a:solidFill>
              </a:rPr>
              <a:t>ScaleY</a:t>
            </a:r>
            <a:r>
              <a:rPr lang="en-US" sz="600" dirty="0">
                <a:solidFill>
                  <a:schemeClr val="accent2"/>
                </a:solidFill>
              </a:rPr>
              <a:t>, </a:t>
            </a:r>
            <a:r>
              <a:rPr lang="en-US" sz="600" dirty="0" err="1">
                <a:solidFill>
                  <a:schemeClr val="accent2"/>
                </a:solidFill>
              </a:rPr>
              <a:t>ScaleZ</a:t>
            </a:r>
            <a:r>
              <a:rPr lang="en-US" sz="600" dirty="0">
                <a:solidFill>
                  <a:schemeClr val="accent2"/>
                </a:solidFill>
              </a:rPr>
              <a:t>)</a:t>
            </a:r>
            <a:r>
              <a:rPr lang="en-US" sz="1200" b="0" dirty="0">
                <a:solidFill>
                  <a:schemeClr val="accent2"/>
                </a:solidFill>
              </a:rPr>
              <a:t>. </a:t>
            </a:r>
            <a:endParaRPr lang="en-US" sz="600" b="0" dirty="0">
              <a:solidFill>
                <a:schemeClr val="accent2"/>
              </a:solidFill>
            </a:endParaRPr>
          </a:p>
          <a:p>
            <a:pPr eaLnBrk="1" hangingPunct="1">
              <a:spcBef>
                <a:spcPct val="50000"/>
              </a:spcBef>
              <a:buFont typeface="Arial" charset="0"/>
              <a:buChar char="•"/>
            </a:pPr>
            <a:r>
              <a:rPr lang="en-US" sz="1400" b="0" dirty="0">
                <a:solidFill>
                  <a:schemeClr val="accent2"/>
                </a:solidFill>
              </a:rPr>
              <a:t>2D applications: At the beginning of the application, it reads the file names under the Data Folder that the 3D application is using, and registers the A-P (for coronal 2D application) or M-L (for sagittal 2D application) level of each BMP file.</a:t>
            </a:r>
          </a:p>
          <a:p>
            <a:pPr eaLnBrk="1" hangingPunct="1">
              <a:spcBef>
                <a:spcPct val="50000"/>
              </a:spcBef>
              <a:buFont typeface="Arial" charset="0"/>
              <a:buChar char="•"/>
            </a:pPr>
            <a:r>
              <a:rPr lang="en-US" sz="1400" b="0" dirty="0">
                <a:solidFill>
                  <a:schemeClr val="accent2"/>
                </a:solidFill>
              </a:rPr>
              <a:t>Whenever the tip of the electrode moves, the 2D applications get informed and they recalculate the closest section to display.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CC0000"/>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CC00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89259</TotalTime>
  <Words>2424</Words>
  <Application>Microsoft Office PowerPoint</Application>
  <PresentationFormat>Letter Paper (8.5x11 in)</PresentationFormat>
  <Paragraphs>196</Paragraphs>
  <Slides>11</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3" baseType="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hongy</dc:creator>
  <cp:lastModifiedBy>simon</cp:lastModifiedBy>
  <cp:revision>315</cp:revision>
  <dcterms:created xsi:type="dcterms:W3CDTF">2007-01-14T16:45:10Z</dcterms:created>
  <dcterms:modified xsi:type="dcterms:W3CDTF">2013-04-15T15:52:54Z</dcterms:modified>
</cp:coreProperties>
</file>