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71" r:id="rId7"/>
    <p:sldId id="261" r:id="rId8"/>
    <p:sldId id="272"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4B138-D831-698D-BD6E-F712A52C6261}" v="46" dt="2024-11-05T04:41:26.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5" autoAdjust="0"/>
    <p:restoredTop sz="94660"/>
  </p:normalViewPr>
  <p:slideViewPr>
    <p:cSldViewPr snapToGrid="0">
      <p:cViewPr varScale="1">
        <p:scale>
          <a:sx n="105" d="100"/>
          <a:sy n="105" d="100"/>
        </p:scale>
        <p:origin x="9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3962E-C4B9-4673-9684-56A5B2485B6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2984590-93B0-4430-92F4-884E82DFB552}">
      <dgm:prSet/>
      <dgm:spPr/>
      <dgm:t>
        <a:bodyPr/>
        <a:lstStyle/>
        <a:p>
          <a:pPr>
            <a:lnSpc>
              <a:spcPct val="100000"/>
            </a:lnSpc>
          </a:pPr>
          <a:r>
            <a:rPr lang="en-US"/>
            <a:t>1. Real-Time ADR Analysis: Integrate real-time data feeds for dynamic monitoring of drug safety profiles.</a:t>
          </a:r>
        </a:p>
      </dgm:t>
    </dgm:pt>
    <dgm:pt modelId="{104DAEE0-0F87-43FD-A380-D7FEB23479C7}" type="parTrans" cxnId="{E5E6D7AC-A8D5-40DF-B018-53DAD09D8AC7}">
      <dgm:prSet/>
      <dgm:spPr/>
      <dgm:t>
        <a:bodyPr/>
        <a:lstStyle/>
        <a:p>
          <a:endParaRPr lang="en-US"/>
        </a:p>
      </dgm:t>
    </dgm:pt>
    <dgm:pt modelId="{75807EDB-86EE-4653-A68F-FB8BECDC0E8A}" type="sibTrans" cxnId="{E5E6D7AC-A8D5-40DF-B018-53DAD09D8AC7}">
      <dgm:prSet/>
      <dgm:spPr/>
      <dgm:t>
        <a:bodyPr/>
        <a:lstStyle/>
        <a:p>
          <a:endParaRPr lang="en-US"/>
        </a:p>
      </dgm:t>
    </dgm:pt>
    <dgm:pt modelId="{34DBB134-A37D-451E-9F47-936C7081A0B7}">
      <dgm:prSet/>
      <dgm:spPr/>
      <dgm:t>
        <a:bodyPr/>
        <a:lstStyle/>
        <a:p>
          <a:pPr>
            <a:lnSpc>
              <a:spcPct val="100000"/>
            </a:lnSpc>
          </a:pPr>
          <a:r>
            <a:rPr lang="en-US"/>
            <a:t>2. Advanced Machine Learning Models: Explore classification models to predict high-risk cases.</a:t>
          </a:r>
        </a:p>
      </dgm:t>
    </dgm:pt>
    <dgm:pt modelId="{C0A8E2E2-344D-4F62-BEDA-51EAC8AD0CED}" type="parTrans" cxnId="{E37FBC9E-4D39-4DAF-8BA6-42104E3D665F}">
      <dgm:prSet/>
      <dgm:spPr/>
      <dgm:t>
        <a:bodyPr/>
        <a:lstStyle/>
        <a:p>
          <a:endParaRPr lang="en-US"/>
        </a:p>
      </dgm:t>
    </dgm:pt>
    <dgm:pt modelId="{3751699B-6456-46D7-BDAC-522D66DCD452}" type="sibTrans" cxnId="{E37FBC9E-4D39-4DAF-8BA6-42104E3D665F}">
      <dgm:prSet/>
      <dgm:spPr/>
      <dgm:t>
        <a:bodyPr/>
        <a:lstStyle/>
        <a:p>
          <a:endParaRPr lang="en-US"/>
        </a:p>
      </dgm:t>
    </dgm:pt>
    <dgm:pt modelId="{E883D285-180B-40EC-B7EF-558F21E0C150}">
      <dgm:prSet/>
      <dgm:spPr/>
      <dgm:t>
        <a:bodyPr/>
        <a:lstStyle/>
        <a:p>
          <a:pPr>
            <a:lnSpc>
              <a:spcPct val="100000"/>
            </a:lnSpc>
          </a:pPr>
          <a:r>
            <a:rPr lang="en-US"/>
            <a:t>3. Broader Dataset Integration: Incorporate additional data sources like lifestyle or co-morbidity information for a holistic view of ADRs.</a:t>
          </a:r>
        </a:p>
      </dgm:t>
    </dgm:pt>
    <dgm:pt modelId="{7ED22E9B-71F2-4955-9299-444885F3492D}" type="parTrans" cxnId="{9B495344-8DB0-483D-BF74-F6ADF2ACE705}">
      <dgm:prSet/>
      <dgm:spPr/>
      <dgm:t>
        <a:bodyPr/>
        <a:lstStyle/>
        <a:p>
          <a:endParaRPr lang="en-US"/>
        </a:p>
      </dgm:t>
    </dgm:pt>
    <dgm:pt modelId="{9E5E1A7E-B25D-4393-ABF3-5A10676FE056}" type="sibTrans" cxnId="{9B495344-8DB0-483D-BF74-F6ADF2ACE705}">
      <dgm:prSet/>
      <dgm:spPr/>
      <dgm:t>
        <a:bodyPr/>
        <a:lstStyle/>
        <a:p>
          <a:endParaRPr lang="en-US"/>
        </a:p>
      </dgm:t>
    </dgm:pt>
    <dgm:pt modelId="{ADAFA466-F987-4A7F-BE76-F29191B4AB28}" type="pres">
      <dgm:prSet presAssocID="{1023962E-C4B9-4673-9684-56A5B2485B64}" presName="root" presStyleCnt="0">
        <dgm:presLayoutVars>
          <dgm:dir/>
          <dgm:resizeHandles val="exact"/>
        </dgm:presLayoutVars>
      </dgm:prSet>
      <dgm:spPr/>
    </dgm:pt>
    <dgm:pt modelId="{1798231F-6FBE-4191-B7BA-62C64D38DDC3}" type="pres">
      <dgm:prSet presAssocID="{B2984590-93B0-4430-92F4-884E82DFB552}" presName="compNode" presStyleCnt="0"/>
      <dgm:spPr/>
    </dgm:pt>
    <dgm:pt modelId="{E08BE511-B433-4D41-A084-72117B9DD0D1}" type="pres">
      <dgm:prSet presAssocID="{B2984590-93B0-4430-92F4-884E82DFB5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03630E80-879C-4FCC-83A9-435D1DEA5908}" type="pres">
      <dgm:prSet presAssocID="{B2984590-93B0-4430-92F4-884E82DFB552}" presName="spaceRect" presStyleCnt="0"/>
      <dgm:spPr/>
    </dgm:pt>
    <dgm:pt modelId="{D0E709EE-33B9-4EC4-850E-DD2C12ACF3B4}" type="pres">
      <dgm:prSet presAssocID="{B2984590-93B0-4430-92F4-884E82DFB552}" presName="textRect" presStyleLbl="revTx" presStyleIdx="0" presStyleCnt="3">
        <dgm:presLayoutVars>
          <dgm:chMax val="1"/>
          <dgm:chPref val="1"/>
        </dgm:presLayoutVars>
      </dgm:prSet>
      <dgm:spPr/>
    </dgm:pt>
    <dgm:pt modelId="{994D1F03-CF59-406A-B495-905679B4D98E}" type="pres">
      <dgm:prSet presAssocID="{75807EDB-86EE-4653-A68F-FB8BECDC0E8A}" presName="sibTrans" presStyleCnt="0"/>
      <dgm:spPr/>
    </dgm:pt>
    <dgm:pt modelId="{04DE6D83-8858-4C73-A031-B64F30A517BB}" type="pres">
      <dgm:prSet presAssocID="{34DBB134-A37D-451E-9F47-936C7081A0B7}" presName="compNode" presStyleCnt="0"/>
      <dgm:spPr/>
    </dgm:pt>
    <dgm:pt modelId="{61C75DBD-E46F-47E5-B73D-CF858F37A565}" type="pres">
      <dgm:prSet presAssocID="{34DBB134-A37D-451E-9F47-936C7081A0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ze"/>
        </a:ext>
      </dgm:extLst>
    </dgm:pt>
    <dgm:pt modelId="{BCCDA3CE-E62A-42D9-B5CA-DCCAFA221812}" type="pres">
      <dgm:prSet presAssocID="{34DBB134-A37D-451E-9F47-936C7081A0B7}" presName="spaceRect" presStyleCnt="0"/>
      <dgm:spPr/>
    </dgm:pt>
    <dgm:pt modelId="{D3F150E1-E515-4039-A69E-5A8FE240A33F}" type="pres">
      <dgm:prSet presAssocID="{34DBB134-A37D-451E-9F47-936C7081A0B7}" presName="textRect" presStyleLbl="revTx" presStyleIdx="1" presStyleCnt="3">
        <dgm:presLayoutVars>
          <dgm:chMax val="1"/>
          <dgm:chPref val="1"/>
        </dgm:presLayoutVars>
      </dgm:prSet>
      <dgm:spPr/>
    </dgm:pt>
    <dgm:pt modelId="{F5786B94-31BC-46D5-807A-DD7F4C266353}" type="pres">
      <dgm:prSet presAssocID="{3751699B-6456-46D7-BDAC-522D66DCD452}" presName="sibTrans" presStyleCnt="0"/>
      <dgm:spPr/>
    </dgm:pt>
    <dgm:pt modelId="{75AFC4DD-1320-4910-A4B9-710D1C47C926}" type="pres">
      <dgm:prSet presAssocID="{E883D285-180B-40EC-B7EF-558F21E0C150}" presName="compNode" presStyleCnt="0"/>
      <dgm:spPr/>
    </dgm:pt>
    <dgm:pt modelId="{437C9310-676D-46E2-856C-83913482BC18}" type="pres">
      <dgm:prSet presAssocID="{E883D285-180B-40EC-B7EF-558F21E0C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69691C4-49A9-4C9F-A4B0-88B73483F678}" type="pres">
      <dgm:prSet presAssocID="{E883D285-180B-40EC-B7EF-558F21E0C150}" presName="spaceRect" presStyleCnt="0"/>
      <dgm:spPr/>
    </dgm:pt>
    <dgm:pt modelId="{F0FB4DAA-9587-4597-9EC8-FEC10D9C2C67}" type="pres">
      <dgm:prSet presAssocID="{E883D285-180B-40EC-B7EF-558F21E0C150}" presName="textRect" presStyleLbl="revTx" presStyleIdx="2" presStyleCnt="3">
        <dgm:presLayoutVars>
          <dgm:chMax val="1"/>
          <dgm:chPref val="1"/>
        </dgm:presLayoutVars>
      </dgm:prSet>
      <dgm:spPr/>
    </dgm:pt>
  </dgm:ptLst>
  <dgm:cxnLst>
    <dgm:cxn modelId="{2018495B-0FDD-4573-AC6A-4C0E9D368447}" type="presOf" srcId="{34DBB134-A37D-451E-9F47-936C7081A0B7}" destId="{D3F150E1-E515-4039-A69E-5A8FE240A33F}" srcOrd="0" destOrd="0" presId="urn:microsoft.com/office/officeart/2018/2/layout/IconLabelList"/>
    <dgm:cxn modelId="{9B495344-8DB0-483D-BF74-F6ADF2ACE705}" srcId="{1023962E-C4B9-4673-9684-56A5B2485B64}" destId="{E883D285-180B-40EC-B7EF-558F21E0C150}" srcOrd="2" destOrd="0" parTransId="{7ED22E9B-71F2-4955-9299-444885F3492D}" sibTransId="{9E5E1A7E-B25D-4393-ABF3-5A10676FE056}"/>
    <dgm:cxn modelId="{6E468249-D7E8-46A6-A138-D520158F167A}" type="presOf" srcId="{E883D285-180B-40EC-B7EF-558F21E0C150}" destId="{F0FB4DAA-9587-4597-9EC8-FEC10D9C2C67}" srcOrd="0" destOrd="0" presId="urn:microsoft.com/office/officeart/2018/2/layout/IconLabelList"/>
    <dgm:cxn modelId="{2422D554-F350-4C72-88E3-E0FD199153FE}" type="presOf" srcId="{1023962E-C4B9-4673-9684-56A5B2485B64}" destId="{ADAFA466-F987-4A7F-BE76-F29191B4AB28}" srcOrd="0" destOrd="0" presId="urn:microsoft.com/office/officeart/2018/2/layout/IconLabelList"/>
    <dgm:cxn modelId="{E37FBC9E-4D39-4DAF-8BA6-42104E3D665F}" srcId="{1023962E-C4B9-4673-9684-56A5B2485B64}" destId="{34DBB134-A37D-451E-9F47-936C7081A0B7}" srcOrd="1" destOrd="0" parTransId="{C0A8E2E2-344D-4F62-BEDA-51EAC8AD0CED}" sibTransId="{3751699B-6456-46D7-BDAC-522D66DCD452}"/>
    <dgm:cxn modelId="{E5E6D7AC-A8D5-40DF-B018-53DAD09D8AC7}" srcId="{1023962E-C4B9-4673-9684-56A5B2485B64}" destId="{B2984590-93B0-4430-92F4-884E82DFB552}" srcOrd="0" destOrd="0" parTransId="{104DAEE0-0F87-43FD-A380-D7FEB23479C7}" sibTransId="{75807EDB-86EE-4653-A68F-FB8BECDC0E8A}"/>
    <dgm:cxn modelId="{351E7BD6-47B2-46B2-AF15-272E33BC7689}" type="presOf" srcId="{B2984590-93B0-4430-92F4-884E82DFB552}" destId="{D0E709EE-33B9-4EC4-850E-DD2C12ACF3B4}" srcOrd="0" destOrd="0" presId="urn:microsoft.com/office/officeart/2018/2/layout/IconLabelList"/>
    <dgm:cxn modelId="{306CB1D1-0D53-43BC-9BF2-FD9EB00B8FAE}" type="presParOf" srcId="{ADAFA466-F987-4A7F-BE76-F29191B4AB28}" destId="{1798231F-6FBE-4191-B7BA-62C64D38DDC3}" srcOrd="0" destOrd="0" presId="urn:microsoft.com/office/officeart/2018/2/layout/IconLabelList"/>
    <dgm:cxn modelId="{0F49B309-236E-42B0-873A-178E0B2C4CCC}" type="presParOf" srcId="{1798231F-6FBE-4191-B7BA-62C64D38DDC3}" destId="{E08BE511-B433-4D41-A084-72117B9DD0D1}" srcOrd="0" destOrd="0" presId="urn:microsoft.com/office/officeart/2018/2/layout/IconLabelList"/>
    <dgm:cxn modelId="{F3DEF2B1-3CC7-4BCE-A150-2173C5ECA8F1}" type="presParOf" srcId="{1798231F-6FBE-4191-B7BA-62C64D38DDC3}" destId="{03630E80-879C-4FCC-83A9-435D1DEA5908}" srcOrd="1" destOrd="0" presId="urn:microsoft.com/office/officeart/2018/2/layout/IconLabelList"/>
    <dgm:cxn modelId="{38BACD8F-038D-4E24-97D4-673369EC3047}" type="presParOf" srcId="{1798231F-6FBE-4191-B7BA-62C64D38DDC3}" destId="{D0E709EE-33B9-4EC4-850E-DD2C12ACF3B4}" srcOrd="2" destOrd="0" presId="urn:microsoft.com/office/officeart/2018/2/layout/IconLabelList"/>
    <dgm:cxn modelId="{4737F5EA-CF2D-4267-BFED-F2231B33C726}" type="presParOf" srcId="{ADAFA466-F987-4A7F-BE76-F29191B4AB28}" destId="{994D1F03-CF59-406A-B495-905679B4D98E}" srcOrd="1" destOrd="0" presId="urn:microsoft.com/office/officeart/2018/2/layout/IconLabelList"/>
    <dgm:cxn modelId="{497589D7-7E5D-4B37-AFCB-2E1EAE4E6934}" type="presParOf" srcId="{ADAFA466-F987-4A7F-BE76-F29191B4AB28}" destId="{04DE6D83-8858-4C73-A031-B64F30A517BB}" srcOrd="2" destOrd="0" presId="urn:microsoft.com/office/officeart/2018/2/layout/IconLabelList"/>
    <dgm:cxn modelId="{CDB7496D-2C05-4FB4-881C-616D5E23C075}" type="presParOf" srcId="{04DE6D83-8858-4C73-A031-B64F30A517BB}" destId="{61C75DBD-E46F-47E5-B73D-CF858F37A565}" srcOrd="0" destOrd="0" presId="urn:microsoft.com/office/officeart/2018/2/layout/IconLabelList"/>
    <dgm:cxn modelId="{CDFC8DFB-5109-42F5-888E-344E2ABF5E8B}" type="presParOf" srcId="{04DE6D83-8858-4C73-A031-B64F30A517BB}" destId="{BCCDA3CE-E62A-42D9-B5CA-DCCAFA221812}" srcOrd="1" destOrd="0" presId="urn:microsoft.com/office/officeart/2018/2/layout/IconLabelList"/>
    <dgm:cxn modelId="{840672F6-D437-407E-B6FE-11B28077D3D5}" type="presParOf" srcId="{04DE6D83-8858-4C73-A031-B64F30A517BB}" destId="{D3F150E1-E515-4039-A69E-5A8FE240A33F}" srcOrd="2" destOrd="0" presId="urn:microsoft.com/office/officeart/2018/2/layout/IconLabelList"/>
    <dgm:cxn modelId="{8F53FE16-1118-4D1B-9019-25B7BC853AF1}" type="presParOf" srcId="{ADAFA466-F987-4A7F-BE76-F29191B4AB28}" destId="{F5786B94-31BC-46D5-807A-DD7F4C266353}" srcOrd="3" destOrd="0" presId="urn:microsoft.com/office/officeart/2018/2/layout/IconLabelList"/>
    <dgm:cxn modelId="{C39808AE-AC5D-4795-B023-6711F0ECB83F}" type="presParOf" srcId="{ADAFA466-F987-4A7F-BE76-F29191B4AB28}" destId="{75AFC4DD-1320-4910-A4B9-710D1C47C926}" srcOrd="4" destOrd="0" presId="urn:microsoft.com/office/officeart/2018/2/layout/IconLabelList"/>
    <dgm:cxn modelId="{75863028-F2FA-4BDE-ADAB-28CBCB72A89D}" type="presParOf" srcId="{75AFC4DD-1320-4910-A4B9-710D1C47C926}" destId="{437C9310-676D-46E2-856C-83913482BC18}" srcOrd="0" destOrd="0" presId="urn:microsoft.com/office/officeart/2018/2/layout/IconLabelList"/>
    <dgm:cxn modelId="{01EFD186-B8A7-436F-A125-52E73B041B3E}" type="presParOf" srcId="{75AFC4DD-1320-4910-A4B9-710D1C47C926}" destId="{369691C4-49A9-4C9F-A4B0-88B73483F678}" srcOrd="1" destOrd="0" presId="urn:microsoft.com/office/officeart/2018/2/layout/IconLabelList"/>
    <dgm:cxn modelId="{5C0BB448-A38C-41F8-8ABE-1AC243755911}" type="presParOf" srcId="{75AFC4DD-1320-4910-A4B9-710D1C47C926}" destId="{F0FB4DAA-9587-4597-9EC8-FEC10D9C2C6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BE511-B433-4D41-A084-72117B9DD0D1}">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709EE-33B9-4EC4-850E-DD2C12ACF3B4}">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Real-Time ADR Analysis: Integrate real-time data feeds for dynamic monitoring of drug safety profiles.</a:t>
          </a:r>
        </a:p>
      </dsp:txBody>
      <dsp:txXfrm>
        <a:off x="417971" y="2644140"/>
        <a:ext cx="2889450" cy="720000"/>
      </dsp:txXfrm>
    </dsp:sp>
    <dsp:sp modelId="{61C75DBD-E46F-47E5-B73D-CF858F37A565}">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F150E1-E515-4039-A69E-5A8FE240A33F}">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Advanced Machine Learning Models: Explore classification models to predict high-risk cases.</a:t>
          </a:r>
        </a:p>
      </dsp:txBody>
      <dsp:txXfrm>
        <a:off x="3813075" y="2644140"/>
        <a:ext cx="2889450" cy="720000"/>
      </dsp:txXfrm>
    </dsp:sp>
    <dsp:sp modelId="{437C9310-676D-46E2-856C-83913482BC18}">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B4DAA-9587-4597-9EC8-FEC10D9C2C67}">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Broader Dataset Integration: Incorporate additional data sources like lifestyle or co-morbidity information for a holistic view of ADRs.</a:t>
          </a: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8DE0E-9F74-4BD0-82FE-15CFCD1FD1CC}"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202B1-2F95-4347-96EF-979B145C1007}" type="slidenum">
              <a:rPr lang="en-US" smtClean="0"/>
              <a:t>‹#›</a:t>
            </a:fld>
            <a:endParaRPr lang="en-US"/>
          </a:p>
        </p:txBody>
      </p:sp>
    </p:spTree>
    <p:extLst>
      <p:ext uri="{BB962C8B-B14F-4D97-AF65-F5344CB8AC3E}">
        <p14:creationId xmlns:p14="http://schemas.microsoft.com/office/powerpoint/2010/main" val="403519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Objective: To identify and analyze patterns in adverse drug reactions to support safer prescription practices and patient care.</a:t>
            </a:r>
          </a:p>
        </p:txBody>
      </p:sp>
      <p:sp>
        <p:nvSpPr>
          <p:cNvPr id="4" name="Slide Number Placeholder 3"/>
          <p:cNvSpPr>
            <a:spLocks noGrp="1"/>
          </p:cNvSpPr>
          <p:nvPr>
            <p:ph type="sldNum" sz="quarter" idx="5"/>
          </p:nvPr>
        </p:nvSpPr>
        <p:spPr/>
        <p:txBody>
          <a:bodyPr/>
          <a:lstStyle/>
          <a:p>
            <a:fld id="{36E202B1-2F95-4347-96EF-979B145C1007}" type="slidenum">
              <a:rPr lang="en-US" smtClean="0"/>
              <a:t>1</a:t>
            </a:fld>
            <a:endParaRPr lang="en-US"/>
          </a:p>
        </p:txBody>
      </p:sp>
    </p:spTree>
    <p:extLst>
      <p:ext uri="{BB962C8B-B14F-4D97-AF65-F5344CB8AC3E}">
        <p14:creationId xmlns:p14="http://schemas.microsoft.com/office/powerpoint/2010/main" val="375370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EE10-C178-5ADF-82AF-562CA7239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17E737-9B83-44BE-FD71-B1C578EC82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6D061-3E54-8658-1436-5F9A77A6FD17}"/>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47F068D5-EC98-F1D8-C4C3-9EE017F56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5C5E6-2529-6898-C88F-7B45FBEC5E6E}"/>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146384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B5F9-7A23-36E7-97F6-0DC0799B9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8A422A-F251-F6E7-0B2F-68AB0F26C0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03083-A359-4806-4E99-D554CBB42988}"/>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8BDFEFC0-065F-CC62-F4AB-9487DB8B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43A7B-3347-0B03-ADBB-674A3EB977D7}"/>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27876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8DCB7-4A5A-5335-DFB7-4499A152FC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D51E6-9EC5-8A3E-F4C6-158833384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9B8C9-6A6B-CACA-9529-9EB01775CAD2}"/>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F98062CE-73F1-91D7-F3F9-448A05220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7A43F-4E88-6973-2F96-EC03519A762C}"/>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26341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224-2682-9376-083C-F33308DE81C8}"/>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D67BDD1-72C8-8887-300E-507FEDE4070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0E313-8033-579B-019B-B49CD968206E}"/>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A53F1EEA-5D46-7C5F-E7F2-A05892F3B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BBF58-9E2A-F1CD-3EE0-03EC93B96AB4}"/>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358234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18A0-AF1B-D073-18E4-37612F980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8B6F3-B02E-3399-85DE-E3FC8678F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23A30-8E38-2209-6491-4EA39A48BCCE}"/>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2E0F4777-EAF3-2258-210D-127B9009A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99D9F-272C-AE3C-F11D-E5AEFF0FCF70}"/>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317558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87DA-C30A-312D-0D44-9D7163EC04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B9202-4DF0-B81D-D256-AADA154FCB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10960-288D-5096-D6B0-D59E40AB6A89}"/>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5AF9D865-D281-24A3-743F-094F9B821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17B13-C862-C641-66A3-D57D18740939}"/>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52963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020F-33B5-031A-8D58-C4CDC9B8B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BDFEB-899A-7287-F991-82AA9DE8B5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8D8ECB-CCDB-298E-6BEE-E6AC02E7F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D5936D-A397-D895-9EE5-4A109AFF781A}"/>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6" name="Footer Placeholder 5">
            <a:extLst>
              <a:ext uri="{FF2B5EF4-FFF2-40B4-BE49-F238E27FC236}">
                <a16:creationId xmlns:a16="http://schemas.microsoft.com/office/drawing/2014/main" id="{AB70BC12-1D08-2E9C-0592-322F7A34E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6496F-5641-7BB3-ED0A-7FE1CA9E8023}"/>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61888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F902-360F-C91C-2E40-F9582EC5D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2B0C03-729E-97DB-F144-392B3F4F5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663CB-E5C3-51F3-058D-AA2CFB157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6B4CA-9253-F106-1109-C56C5D9A3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114A5-AC35-D457-8CD7-56E2D78C1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7F72F-2A37-D20E-56F2-169603CBC463}"/>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8" name="Footer Placeholder 7">
            <a:extLst>
              <a:ext uri="{FF2B5EF4-FFF2-40B4-BE49-F238E27FC236}">
                <a16:creationId xmlns:a16="http://schemas.microsoft.com/office/drawing/2014/main" id="{71DD44C2-B074-9AFB-D500-87FBABEA9E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EFA46-86B5-BC21-B388-51E0A5C3350C}"/>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37489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F334-3298-F4FB-5232-091E0326D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7F66C8-6002-EF41-375B-B627BA35E4FA}"/>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4" name="Footer Placeholder 3">
            <a:extLst>
              <a:ext uri="{FF2B5EF4-FFF2-40B4-BE49-F238E27FC236}">
                <a16:creationId xmlns:a16="http://schemas.microsoft.com/office/drawing/2014/main" id="{D6099190-FE0B-DAAB-8F42-675D27DC3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A43FC7-10BC-D20F-E26C-161B3F8C3A6A}"/>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17280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00D24-AE26-A6D9-470F-E60D1276A958}"/>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3" name="Footer Placeholder 2">
            <a:extLst>
              <a:ext uri="{FF2B5EF4-FFF2-40B4-BE49-F238E27FC236}">
                <a16:creationId xmlns:a16="http://schemas.microsoft.com/office/drawing/2014/main" id="{1BFAC5B1-877A-5A1F-BC46-99A93D1D9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E3C09-30A9-70F3-B310-A10C6C357BFA}"/>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85314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454C-CEAD-82D3-C769-77E5C3786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915890-2728-1669-0846-4B997AD58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9558EC-F512-5D77-DEB5-438B5185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C7FDF-3440-D5F6-8F9C-4EC82A1892B3}"/>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6" name="Footer Placeholder 5">
            <a:extLst>
              <a:ext uri="{FF2B5EF4-FFF2-40B4-BE49-F238E27FC236}">
                <a16:creationId xmlns:a16="http://schemas.microsoft.com/office/drawing/2014/main" id="{AC142B01-0765-96BD-E40A-8BCE880E3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C90DE-EEA0-5A22-748D-3A9940A12193}"/>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68344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DE23-A966-5D22-6317-319E54112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60C0A-114E-F75E-C3A9-7583A83FD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78EEB-BB08-73B2-75A9-83683C58D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003E2-E3DC-349D-3170-47A8091EA08E}"/>
              </a:ext>
            </a:extLst>
          </p:cNvPr>
          <p:cNvSpPr>
            <a:spLocks noGrp="1"/>
          </p:cNvSpPr>
          <p:nvPr>
            <p:ph type="dt" sz="half" idx="10"/>
          </p:nvPr>
        </p:nvSpPr>
        <p:spPr/>
        <p:txBody>
          <a:bodyPr/>
          <a:lstStyle/>
          <a:p>
            <a:fld id="{31C9BC28-ACDE-4274-9732-AC62787BAFE3}" type="datetimeFigureOut">
              <a:rPr lang="en-US" smtClean="0"/>
              <a:t>11/5/2024</a:t>
            </a:fld>
            <a:endParaRPr lang="en-US"/>
          </a:p>
        </p:txBody>
      </p:sp>
      <p:sp>
        <p:nvSpPr>
          <p:cNvPr id="6" name="Footer Placeholder 5">
            <a:extLst>
              <a:ext uri="{FF2B5EF4-FFF2-40B4-BE49-F238E27FC236}">
                <a16:creationId xmlns:a16="http://schemas.microsoft.com/office/drawing/2014/main" id="{EAE46D7E-F50D-93AB-D3C5-07C48A09D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0EA2C-F204-A095-AEC8-A6B6AD899562}"/>
              </a:ext>
            </a:extLst>
          </p:cNvPr>
          <p:cNvSpPr>
            <a:spLocks noGrp="1"/>
          </p:cNvSpPr>
          <p:nvPr>
            <p:ph type="sldNum" sz="quarter" idx="12"/>
          </p:nvPr>
        </p:nvSpPr>
        <p:spPr/>
        <p:txBody>
          <a:bodyPr/>
          <a:lstStyle/>
          <a:p>
            <a:fld id="{7EF99001-07AE-4D74-8981-28FD076A627B}" type="slidenum">
              <a:rPr lang="en-US" smtClean="0"/>
              <a:t>‹#›</a:t>
            </a:fld>
            <a:endParaRPr lang="en-US"/>
          </a:p>
        </p:txBody>
      </p:sp>
    </p:spTree>
    <p:extLst>
      <p:ext uri="{BB962C8B-B14F-4D97-AF65-F5344CB8AC3E}">
        <p14:creationId xmlns:p14="http://schemas.microsoft.com/office/powerpoint/2010/main" val="234427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4D4AB-14F9-31A8-DB40-37F37992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6C915-9F8E-D689-5A11-E758F5650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E8682-B95C-4191-2EDB-5CBDE10AE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C9BC28-ACDE-4274-9732-AC62787BAFE3}" type="datetimeFigureOut">
              <a:rPr lang="en-US" smtClean="0"/>
              <a:t>11/5/2024</a:t>
            </a:fld>
            <a:endParaRPr lang="en-US"/>
          </a:p>
        </p:txBody>
      </p:sp>
      <p:sp>
        <p:nvSpPr>
          <p:cNvPr id="5" name="Footer Placeholder 4">
            <a:extLst>
              <a:ext uri="{FF2B5EF4-FFF2-40B4-BE49-F238E27FC236}">
                <a16:creationId xmlns:a16="http://schemas.microsoft.com/office/drawing/2014/main" id="{761042BE-8E88-F07E-2D22-F5326448F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AE5529-3B7A-B18D-32A9-D800E6D86A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F99001-07AE-4D74-8981-28FD076A627B}" type="slidenum">
              <a:rPr lang="en-US" smtClean="0"/>
              <a:t>‹#›</a:t>
            </a:fld>
            <a:endParaRPr lang="en-US"/>
          </a:p>
        </p:txBody>
      </p:sp>
    </p:spTree>
    <p:extLst>
      <p:ext uri="{BB962C8B-B14F-4D97-AF65-F5344CB8AC3E}">
        <p14:creationId xmlns:p14="http://schemas.microsoft.com/office/powerpoint/2010/main" val="40726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Droplets on a glass surface with a needle">
            <a:extLst>
              <a:ext uri="{FF2B5EF4-FFF2-40B4-BE49-F238E27FC236}">
                <a16:creationId xmlns:a16="http://schemas.microsoft.com/office/drawing/2014/main" id="{154941A0-6689-1F19-2009-64A2EB76A4C2}"/>
              </a:ext>
            </a:extLst>
          </p:cNvPr>
          <p:cNvPicPr>
            <a:picLocks noChangeAspect="1"/>
          </p:cNvPicPr>
          <p:nvPr/>
        </p:nvPicPr>
        <p:blipFill>
          <a:blip r:embed="rId3"/>
          <a:srcRect l="5200"/>
          <a:stretch/>
        </p:blipFill>
        <p:spPr>
          <a:xfrm>
            <a:off x="20" y="10"/>
            <a:ext cx="8668492" cy="6857990"/>
          </a:xfrm>
          <a:prstGeom prst="rect">
            <a:avLst/>
          </a:prstGeom>
        </p:spPr>
      </p:pic>
      <p:sp>
        <p:nvSpPr>
          <p:cNvPr id="30" name="Rectangle 2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741BAB-E6A0-05CB-3135-C776AF4ECBC1}"/>
              </a:ext>
            </a:extLst>
          </p:cNvPr>
          <p:cNvSpPr>
            <a:spLocks noGrp="1"/>
          </p:cNvSpPr>
          <p:nvPr>
            <p:ph type="ctrTitle"/>
          </p:nvPr>
        </p:nvSpPr>
        <p:spPr>
          <a:xfrm>
            <a:off x="7848600" y="1122363"/>
            <a:ext cx="4023360" cy="3204134"/>
          </a:xfrm>
        </p:spPr>
        <p:txBody>
          <a:bodyPr anchor="b">
            <a:normAutofit/>
          </a:bodyPr>
          <a:lstStyle/>
          <a:p>
            <a:pPr algn="l"/>
            <a:r>
              <a:rPr lang="en-US" sz="4400"/>
              <a:t>Analysis of Adverse Drug Effects Using Big Data and Cloud Computing</a:t>
            </a:r>
          </a:p>
        </p:txBody>
      </p:sp>
      <p:sp>
        <p:nvSpPr>
          <p:cNvPr id="3" name="Subtitle 2">
            <a:extLst>
              <a:ext uri="{FF2B5EF4-FFF2-40B4-BE49-F238E27FC236}">
                <a16:creationId xmlns:a16="http://schemas.microsoft.com/office/drawing/2014/main" id="{A7E7915D-D315-B724-4BC8-FE16C2EBA89D}"/>
              </a:ext>
            </a:extLst>
          </p:cNvPr>
          <p:cNvSpPr>
            <a:spLocks noGrp="1"/>
          </p:cNvSpPr>
          <p:nvPr>
            <p:ph type="subTitle" idx="1"/>
          </p:nvPr>
        </p:nvSpPr>
        <p:spPr>
          <a:xfrm>
            <a:off x="7848600" y="4872922"/>
            <a:ext cx="4023360" cy="1208141"/>
          </a:xfrm>
        </p:spPr>
        <p:txBody>
          <a:bodyPr>
            <a:normAutofit/>
          </a:bodyPr>
          <a:lstStyle/>
          <a:p>
            <a:pPr algn="l"/>
            <a:r>
              <a:rPr lang="en-US" sz="2000" dirty="0"/>
              <a:t>Leveraging data to enhance drug safety and protect patients</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668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E8CBE57-012D-7379-B7AC-6958DB67D3EA}"/>
              </a:ext>
            </a:extLst>
          </p:cNvPr>
          <p:cNvPicPr>
            <a:picLocks noChangeAspect="1"/>
          </p:cNvPicPr>
          <p:nvPr/>
        </p:nvPicPr>
        <p:blipFill>
          <a:blip r:embed="rId2"/>
          <a:srcRect l="11248" r="44377"/>
          <a:stretch/>
        </p:blipFill>
        <p:spPr>
          <a:xfrm>
            <a:off x="-1" y="-2"/>
            <a:ext cx="5410198" cy="6858002"/>
          </a:xfrm>
          <a:prstGeom prst="rect">
            <a:avLst/>
          </a:prstGeom>
        </p:spPr>
      </p:pic>
      <p:sp useBgFill="1">
        <p:nvSpPr>
          <p:cNvPr id="15" name="Rectangle 1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17DC7-5CEB-CA08-D8F7-89BA39AAA488}"/>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Platform Choice and Computational Tools</a:t>
            </a:r>
          </a:p>
        </p:txBody>
      </p:sp>
      <p:sp>
        <p:nvSpPr>
          <p:cNvPr id="3" name="Text Placeholder 2">
            <a:extLst>
              <a:ext uri="{FF2B5EF4-FFF2-40B4-BE49-F238E27FC236}">
                <a16:creationId xmlns:a16="http://schemas.microsoft.com/office/drawing/2014/main" id="{92EECC98-0181-8A5A-B5A7-D783F375BD9E}"/>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2000"/>
              <a:t>Cloud Platform: Google Cloud Platform (GCP) - Scalable storage, high-speed access, integration with big data tools.</a:t>
            </a:r>
          </a:p>
          <a:p>
            <a:r>
              <a:rPr lang="en-US" sz="2000"/>
              <a:t>Data Processing Framework: Apache Spark - Parallel processing capabilities for large datasets.</a:t>
            </a:r>
          </a:p>
          <a:p>
            <a:r>
              <a:rPr lang="en-US" sz="2000"/>
              <a:t>Visualization Tools: Matplotlib, Tableau for data presentation and dashboard creation.</a:t>
            </a:r>
          </a:p>
        </p:txBody>
      </p:sp>
    </p:spTree>
    <p:extLst>
      <p:ext uri="{BB962C8B-B14F-4D97-AF65-F5344CB8AC3E}">
        <p14:creationId xmlns:p14="http://schemas.microsoft.com/office/powerpoint/2010/main" val="307056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63DBD-2165-0B04-4BC7-AD608A08F663}"/>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Feature Engineering Strategy</a:t>
            </a:r>
          </a:p>
        </p:txBody>
      </p:sp>
      <p:sp>
        <p:nvSpPr>
          <p:cNvPr id="3" name="Text Placeholder 2">
            <a:extLst>
              <a:ext uri="{FF2B5EF4-FFF2-40B4-BE49-F238E27FC236}">
                <a16:creationId xmlns:a16="http://schemas.microsoft.com/office/drawing/2014/main" id="{774FEC6C-2276-3AC3-4B19-3014EFEFC00D}"/>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1. Drug Dosage Effect: Calculated using </a:t>
            </a:r>
            <a:r>
              <a:rPr lang="en-US" sz="2000" dirty="0" err="1"/>
              <a:t>drugstructuredosagenumb</a:t>
            </a:r>
            <a:r>
              <a:rPr lang="en-US" sz="2000" dirty="0"/>
              <a:t> and </a:t>
            </a:r>
            <a:r>
              <a:rPr lang="en-US" sz="2000" dirty="0" err="1"/>
              <a:t>drugstructuredosageunit</a:t>
            </a:r>
            <a:r>
              <a:rPr lang="en-US" sz="2000" dirty="0"/>
              <a:t>.</a:t>
            </a:r>
          </a:p>
          <a:p>
            <a:r>
              <a:rPr lang="en-US" sz="2000" dirty="0"/>
              <a:t>2. </a:t>
            </a:r>
            <a:r>
              <a:rPr lang="en-US" sz="2000"/>
              <a:t>Geographical Insight: Map ADR frequency by </a:t>
            </a:r>
            <a:r>
              <a:rPr lang="en-US" sz="2000" dirty="0" err="1"/>
              <a:t>occurcountry</a:t>
            </a:r>
            <a:r>
              <a:rPr lang="en-US" sz="2000" dirty="0"/>
              <a:t>.</a:t>
            </a:r>
          </a:p>
          <a:p>
            <a:r>
              <a:rPr lang="en-US" sz="2000" dirty="0"/>
              <a:t>3. Age Groups and Gender Distribution: Explore age- or gender-specific adverse effects.</a:t>
            </a:r>
          </a:p>
          <a:p>
            <a:r>
              <a:rPr lang="en-US" sz="2000" dirty="0"/>
              <a:t>4. Severity Indexing: Build a severity index using serious, </a:t>
            </a:r>
            <a:r>
              <a:rPr lang="en-US" sz="2000" dirty="0" err="1"/>
              <a:t>seriousnesshospitalization</a:t>
            </a:r>
            <a:r>
              <a:rPr lang="en-US" sz="2000" dirty="0"/>
              <a:t>, and </a:t>
            </a:r>
            <a:r>
              <a:rPr lang="en-US" sz="2000" dirty="0" err="1"/>
              <a:t>seriousnesslifethreatening</a:t>
            </a:r>
            <a:r>
              <a:rPr lang="en-US" sz="2000" dirty="0"/>
              <a:t> fields.</a:t>
            </a:r>
          </a:p>
        </p:txBody>
      </p:sp>
      <p:pic>
        <p:nvPicPr>
          <p:cNvPr id="5" name="Picture 4">
            <a:extLst>
              <a:ext uri="{FF2B5EF4-FFF2-40B4-BE49-F238E27FC236}">
                <a16:creationId xmlns:a16="http://schemas.microsoft.com/office/drawing/2014/main" id="{B640E8FF-98B4-2A7C-847B-5F08F0927DDA}"/>
              </a:ext>
            </a:extLst>
          </p:cNvPr>
          <p:cNvPicPr>
            <a:picLocks noChangeAspect="1"/>
          </p:cNvPicPr>
          <p:nvPr/>
        </p:nvPicPr>
        <p:blipFill>
          <a:blip r:embed="rId2"/>
          <a:srcRect l="10954" r="4536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8019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352FD-279D-FD7D-33DC-5121D48962BE}"/>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Importance and Impact of the Project</a:t>
            </a:r>
          </a:p>
        </p:txBody>
      </p:sp>
      <p:sp>
        <p:nvSpPr>
          <p:cNvPr id="3" name="Text Placeholder 2">
            <a:extLst>
              <a:ext uri="{FF2B5EF4-FFF2-40B4-BE49-F238E27FC236}">
                <a16:creationId xmlns:a16="http://schemas.microsoft.com/office/drawing/2014/main" id="{94513DD0-2E09-8704-CC1C-6F01A7160349}"/>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Contribution to Drug Safety: Provides insights to healthcare on drug risks, highlighting high-risk drugs and potential demographic susceptibilities.</a:t>
            </a:r>
          </a:p>
          <a:p>
            <a:r>
              <a:rPr lang="en-US" sz="2000"/>
              <a:t>Support for Regulatory Bodies: Assists FDA and others in refining drug approval processes.</a:t>
            </a:r>
          </a:p>
          <a:p>
            <a:r>
              <a:rPr lang="en-US" sz="2000"/>
              <a:t>Public Health Impact: Potentially reduces ADR-related hospitalizations, improving patient safety and therapeutic effectiveness.</a:t>
            </a:r>
          </a:p>
        </p:txBody>
      </p:sp>
      <p:pic>
        <p:nvPicPr>
          <p:cNvPr id="14" name="Picture 13" descr="Close-up unopened pill packets">
            <a:extLst>
              <a:ext uri="{FF2B5EF4-FFF2-40B4-BE49-F238E27FC236}">
                <a16:creationId xmlns:a16="http://schemas.microsoft.com/office/drawing/2014/main" id="{E4FEE9E9-4C0F-338F-1476-229FC6C31C70}"/>
              </a:ext>
            </a:extLst>
          </p:cNvPr>
          <p:cNvPicPr>
            <a:picLocks noChangeAspect="1"/>
          </p:cNvPicPr>
          <p:nvPr/>
        </p:nvPicPr>
        <p:blipFill>
          <a:blip r:embed="rId2"/>
          <a:srcRect l="27496" r="21443"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9901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AA18A-E81D-1E2B-4F48-BC45595F801E}"/>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Expected Outcomes and Insights</a:t>
            </a:r>
          </a:p>
        </p:txBody>
      </p:sp>
      <p:sp>
        <p:nvSpPr>
          <p:cNvPr id="3" name="Text Placeholder 2">
            <a:extLst>
              <a:ext uri="{FF2B5EF4-FFF2-40B4-BE49-F238E27FC236}">
                <a16:creationId xmlns:a16="http://schemas.microsoft.com/office/drawing/2014/main" id="{5CC5A884-6E8F-1D78-6546-EECF57F7FD7E}"/>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1900"/>
              <a:t>1. Adverse Reaction Profiles - Summary of common adverse effects per drug.</a:t>
            </a:r>
          </a:p>
          <a:p>
            <a:r>
              <a:rPr lang="en-US" sz="1900"/>
              <a:t>2. Demographic-Based Insights - Patterns in reactions based on age and gender.</a:t>
            </a:r>
          </a:p>
          <a:p>
            <a:r>
              <a:rPr lang="en-US" sz="1900"/>
              <a:t>3. Risk Identification - List of high-risk drugs and doses.</a:t>
            </a:r>
          </a:p>
          <a:p>
            <a:r>
              <a:rPr lang="en-US" sz="1900"/>
              <a:t>4. Geographic Analysis - ADR trends by region.</a:t>
            </a:r>
          </a:p>
          <a:p>
            <a:r>
              <a:rPr lang="en-US" sz="1900"/>
              <a:t>5. Recommendations - Best practices for healthcare providers.</a:t>
            </a:r>
          </a:p>
        </p:txBody>
      </p:sp>
      <p:pic>
        <p:nvPicPr>
          <p:cNvPr id="5" name="Picture 4" descr="Pharmaceutical research lab">
            <a:extLst>
              <a:ext uri="{FF2B5EF4-FFF2-40B4-BE49-F238E27FC236}">
                <a16:creationId xmlns:a16="http://schemas.microsoft.com/office/drawing/2014/main" id="{30299E65-1387-A34B-E417-70AE40674121}"/>
              </a:ext>
            </a:extLst>
          </p:cNvPr>
          <p:cNvPicPr>
            <a:picLocks noChangeAspect="1"/>
          </p:cNvPicPr>
          <p:nvPr/>
        </p:nvPicPr>
        <p:blipFill>
          <a:blip r:embed="rId2"/>
          <a:srcRect l="21792" r="11467"/>
          <a:stretch/>
        </p:blipFill>
        <p:spPr>
          <a:xfrm>
            <a:off x="6096000" y="1"/>
            <a:ext cx="6102825" cy="6858000"/>
          </a:xfrm>
          <a:prstGeom prst="rect">
            <a:avLst/>
          </a:prstGeom>
        </p:spPr>
      </p:pic>
    </p:spTree>
    <p:extLst>
      <p:ext uri="{BB962C8B-B14F-4D97-AF65-F5344CB8AC3E}">
        <p14:creationId xmlns:p14="http://schemas.microsoft.com/office/powerpoint/2010/main" val="189674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AA37A-ECEA-AEBE-AAA2-7679DA929185}"/>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Challenges and Solutions</a:t>
            </a:r>
          </a:p>
        </p:txBody>
      </p:sp>
      <p:sp>
        <p:nvSpPr>
          <p:cNvPr id="3" name="Text Placeholder 2">
            <a:extLst>
              <a:ext uri="{FF2B5EF4-FFF2-40B4-BE49-F238E27FC236}">
                <a16:creationId xmlns:a16="http://schemas.microsoft.com/office/drawing/2014/main" id="{70ABB8ED-E719-78FE-C057-F18F3F8E9B39}"/>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Data Complexity and Volume: Addressed by Apache Spark and GCP.</a:t>
            </a:r>
          </a:p>
          <a:p>
            <a:r>
              <a:rPr lang="en-US" sz="2000"/>
              <a:t>Data Inconsistencies and Missing Values: Resolved through rigorous data cleaning.</a:t>
            </a:r>
          </a:p>
          <a:p>
            <a:r>
              <a:rPr lang="en-US" sz="2000"/>
              <a:t>Interpretability of Results: Clear visualizations and summary statistics to convey insights.</a:t>
            </a:r>
          </a:p>
        </p:txBody>
      </p:sp>
      <p:pic>
        <p:nvPicPr>
          <p:cNvPr id="5" name="Picture 4" descr="Magnifying glass showing decling performance">
            <a:extLst>
              <a:ext uri="{FF2B5EF4-FFF2-40B4-BE49-F238E27FC236}">
                <a16:creationId xmlns:a16="http://schemas.microsoft.com/office/drawing/2014/main" id="{C99D2832-68E5-77BF-3F48-BD7B1FF12244}"/>
              </a:ext>
            </a:extLst>
          </p:cNvPr>
          <p:cNvPicPr>
            <a:picLocks noChangeAspect="1"/>
          </p:cNvPicPr>
          <p:nvPr/>
        </p:nvPicPr>
        <p:blipFill>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208159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9CC5-A1CC-8951-3F34-05B9449FE79F}"/>
              </a:ext>
            </a:extLst>
          </p:cNvPr>
          <p:cNvSpPr>
            <a:spLocks noGrp="1"/>
          </p:cNvSpPr>
          <p:nvPr>
            <p:ph type="title"/>
          </p:nvPr>
        </p:nvSpPr>
        <p:spPr/>
        <p:txBody>
          <a:bodyPr/>
          <a:lstStyle/>
          <a:p>
            <a:r>
              <a:rPr lang="en-US"/>
              <a:t>Future Enhancements and Scalability</a:t>
            </a:r>
          </a:p>
        </p:txBody>
      </p:sp>
      <p:graphicFrame>
        <p:nvGraphicFramePr>
          <p:cNvPr id="5" name="Text Placeholder 2">
            <a:extLst>
              <a:ext uri="{FF2B5EF4-FFF2-40B4-BE49-F238E27FC236}">
                <a16:creationId xmlns:a16="http://schemas.microsoft.com/office/drawing/2014/main" id="{D1A7D092-2E93-9098-2457-6AF61E92A7F5}"/>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19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02E10-4037-EB01-5CE5-D8FE69D83666}"/>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Conclusion and Key Takeaways</a:t>
            </a:r>
          </a:p>
        </p:txBody>
      </p:sp>
      <p:sp>
        <p:nvSpPr>
          <p:cNvPr id="3" name="Text Placeholder 2">
            <a:extLst>
              <a:ext uri="{FF2B5EF4-FFF2-40B4-BE49-F238E27FC236}">
                <a16:creationId xmlns:a16="http://schemas.microsoft.com/office/drawing/2014/main" id="{FE526473-6BE1-1E4C-B9B3-BFC60DD4055B}"/>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a:t>Summary of Key Points: Comprehensive ADR analysis using big data, cloud infrastructure, and scalable processing.</a:t>
            </a:r>
          </a:p>
          <a:p>
            <a:r>
              <a:rPr lang="en-US" sz="2000"/>
              <a:t>Identified crucial insights on drug safety to aid clinical decision-making.</a:t>
            </a:r>
          </a:p>
          <a:p>
            <a:r>
              <a:rPr lang="en-US" sz="2000"/>
              <a:t>Final Thought: This project demonstrates the power of data-driven insights in enhancing drug safety, with potential to save lives and reduce healthcare costs.</a:t>
            </a:r>
          </a:p>
        </p:txBody>
      </p:sp>
      <p:pic>
        <p:nvPicPr>
          <p:cNvPr id="14" name="Picture 13" descr="Capsules and pills inside a glass bowl">
            <a:extLst>
              <a:ext uri="{FF2B5EF4-FFF2-40B4-BE49-F238E27FC236}">
                <a16:creationId xmlns:a16="http://schemas.microsoft.com/office/drawing/2014/main" id="{A3FC60AC-5439-8F23-A39A-A04DE04B8E49}"/>
              </a:ext>
            </a:extLst>
          </p:cNvPr>
          <p:cNvPicPr>
            <a:picLocks noChangeAspect="1"/>
          </p:cNvPicPr>
          <p:nvPr/>
        </p:nvPicPr>
        <p:blipFill>
          <a:blip r:embed="rId2"/>
          <a:srcRect r="4175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674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Text Placeholder 2">
            <a:extLst>
              <a:ext uri="{FF2B5EF4-FFF2-40B4-BE49-F238E27FC236}">
                <a16:creationId xmlns:a16="http://schemas.microsoft.com/office/drawing/2014/main" id="{8F6E5281-6DBB-5912-D4D0-90A711902AD6}"/>
              </a:ext>
            </a:extLst>
          </p:cNvPr>
          <p:cNvSpPr>
            <a:spLocks noGrp="1"/>
          </p:cNvSpPr>
          <p:nvPr>
            <p:ph type="body" idx="1"/>
          </p:nvPr>
        </p:nvSpPr>
        <p:spPr>
          <a:xfrm>
            <a:off x="4582091" y="2927823"/>
            <a:ext cx="3040046" cy="807053"/>
          </a:xfrm>
        </p:spPr>
        <p:txBody>
          <a:bodyPr vert="horz" lIns="91440" tIns="45720" rIns="91440" bIns="45720" rtlCol="0" anchor="t">
            <a:normAutofit/>
          </a:bodyPr>
          <a:lstStyle/>
          <a:p>
            <a:pPr marL="0" indent="0">
              <a:buNone/>
            </a:pPr>
            <a:r>
              <a:rPr lang="en-US" sz="4800" b="1" dirty="0">
                <a:solidFill>
                  <a:schemeClr val="tx2"/>
                </a:solidFill>
              </a:rPr>
              <a:t>Thank you</a:t>
            </a:r>
          </a:p>
        </p:txBody>
      </p:sp>
    </p:spTree>
    <p:extLst>
      <p:ext uri="{BB962C8B-B14F-4D97-AF65-F5344CB8AC3E}">
        <p14:creationId xmlns:p14="http://schemas.microsoft.com/office/powerpoint/2010/main" val="64796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3FD71-D394-4248-3032-53FECFCFB7E9}"/>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Project Overview &amp; Motivation</a:t>
            </a:r>
          </a:p>
        </p:txBody>
      </p:sp>
      <p:sp>
        <p:nvSpPr>
          <p:cNvPr id="3" name="Text Placeholder 2">
            <a:extLst>
              <a:ext uri="{FF2B5EF4-FFF2-40B4-BE49-F238E27FC236}">
                <a16:creationId xmlns:a16="http://schemas.microsoft.com/office/drawing/2014/main" id="{DFA7AF01-C4E1-376E-67CB-4300CC8784FF}"/>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1400"/>
              <a:t>Objective: Investigate adverse drug reactions (ADRs) using big data, extracting insights on drug safety for improved patient care.</a:t>
            </a:r>
          </a:p>
          <a:p>
            <a:endParaRPr lang="en-US" sz="1400"/>
          </a:p>
          <a:p>
            <a:r>
              <a:rPr lang="en-US" sz="1400"/>
              <a:t>Why This Matters: ADRs are a leading cause of hospitalizations, affecting patient safety and healthcare costs. Insights from ADR patterns can assist in refining drug prescription guidelines, improving public health outcomes.</a:t>
            </a:r>
          </a:p>
          <a:p>
            <a:endParaRPr lang="en-US" sz="1400"/>
          </a:p>
          <a:p>
            <a:r>
              <a:rPr lang="en-US" sz="1400"/>
              <a:t>Impact of the Study: Empower healthcare providers with data-driven insights for better risk assessment. Contribute to public safety by identifying high-risk drugs or combinations early.</a:t>
            </a:r>
          </a:p>
        </p:txBody>
      </p:sp>
      <p:pic>
        <p:nvPicPr>
          <p:cNvPr id="5" name="Picture 4" descr="Colorful pills stacked to make a bar graph">
            <a:extLst>
              <a:ext uri="{FF2B5EF4-FFF2-40B4-BE49-F238E27FC236}">
                <a16:creationId xmlns:a16="http://schemas.microsoft.com/office/drawing/2014/main" id="{E600176D-F052-B73F-5A61-7DE91CF6F367}"/>
              </a:ext>
            </a:extLst>
          </p:cNvPr>
          <p:cNvPicPr>
            <a:picLocks noChangeAspect="1"/>
          </p:cNvPicPr>
          <p:nvPr/>
        </p:nvPicPr>
        <p:blipFill>
          <a:blip r:embed="rId2"/>
          <a:srcRect l="28948" r="9872" b="-1"/>
          <a:stretch/>
        </p:blipFill>
        <p:spPr>
          <a:xfrm>
            <a:off x="6096000" y="1"/>
            <a:ext cx="6102825" cy="6858000"/>
          </a:xfrm>
          <a:prstGeom prst="rect">
            <a:avLst/>
          </a:prstGeom>
        </p:spPr>
      </p:pic>
    </p:spTree>
    <p:extLst>
      <p:ext uri="{BB962C8B-B14F-4D97-AF65-F5344CB8AC3E}">
        <p14:creationId xmlns:p14="http://schemas.microsoft.com/office/powerpoint/2010/main" val="271078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emical formulas are written on paper">
            <a:extLst>
              <a:ext uri="{FF2B5EF4-FFF2-40B4-BE49-F238E27FC236}">
                <a16:creationId xmlns:a16="http://schemas.microsoft.com/office/drawing/2014/main" id="{314F1393-EE80-58E1-C636-C72B5FCD7E3C}"/>
              </a:ext>
            </a:extLst>
          </p:cNvPr>
          <p:cNvPicPr>
            <a:picLocks noChangeAspect="1"/>
          </p:cNvPicPr>
          <p:nvPr/>
        </p:nvPicPr>
        <p:blipFill>
          <a:blip r:embed="rId2"/>
          <a:srcRect l="27585" r="28040"/>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FB921-F431-F804-7B70-6FBAD81BEDDB}"/>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Dataset Description &amp; Collection Process</a:t>
            </a:r>
          </a:p>
        </p:txBody>
      </p:sp>
      <p:sp>
        <p:nvSpPr>
          <p:cNvPr id="3" name="Text Placeholder 2">
            <a:extLst>
              <a:ext uri="{FF2B5EF4-FFF2-40B4-BE49-F238E27FC236}">
                <a16:creationId xmlns:a16="http://schemas.microsoft.com/office/drawing/2014/main" id="{336FB0CB-4593-1F7E-669B-7E265F80C7B6}"/>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600"/>
              <a:t>Source of Data: FDA Adverse Event Reporting System (FAERS).</a:t>
            </a:r>
          </a:p>
          <a:p>
            <a:endParaRPr lang="en-US" sz="1600"/>
          </a:p>
          <a:p>
            <a:r>
              <a:rPr lang="en-US" sz="1600"/>
              <a:t>Dataset Format and Structure: Initially in JSON format, containing structured fields that detail patient demographics, drug information, and reaction types. Unique reports are identified by safetyreportid, and each report includes patient data, reaction descriptions, and drug administration details.</a:t>
            </a:r>
          </a:p>
          <a:p>
            <a:endParaRPr lang="en-US" sz="1600"/>
          </a:p>
          <a:p>
            <a:r>
              <a:rPr lang="en-US" sz="1600"/>
              <a:t>Conversion to CSV: Parsing JSON using Python to extract relevant columns and format them into CSV for efficient analysis and compatibility with Apache Spark.</a:t>
            </a:r>
          </a:p>
        </p:txBody>
      </p:sp>
    </p:spTree>
    <p:extLst>
      <p:ext uri="{BB962C8B-B14F-4D97-AF65-F5344CB8AC3E}">
        <p14:creationId xmlns:p14="http://schemas.microsoft.com/office/powerpoint/2010/main" val="130672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6524D-A904-153E-A402-BFFCB50691EC}"/>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Project Workflow and Data Pipeline</a:t>
            </a:r>
          </a:p>
        </p:txBody>
      </p:sp>
      <p:sp>
        <p:nvSpPr>
          <p:cNvPr id="3" name="Text Placeholder 2">
            <a:extLst>
              <a:ext uri="{FF2B5EF4-FFF2-40B4-BE49-F238E27FC236}">
                <a16:creationId xmlns:a16="http://schemas.microsoft.com/office/drawing/2014/main" id="{1EE2F9FE-9B4D-87E3-C21B-3951BB7DC1BB}"/>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1400"/>
              <a:t>Step 1: Data Collection - Import JSON files from FDA databases and store them in Google Cloud Storage.</a:t>
            </a:r>
          </a:p>
          <a:p>
            <a:r>
              <a:rPr lang="en-US" sz="1400"/>
              <a:t>Step 2: Data Transformation &amp; Cleaning - Convert JSON to CSV and clean the dataset to ensure completeness and accuracy.</a:t>
            </a:r>
          </a:p>
          <a:p>
            <a:r>
              <a:rPr lang="en-US" sz="1400"/>
              <a:t>Step 3: Data Processing on Apache Spark - Utilize Spark on Google Cloud for scalable data processing and to handle the extensive size of the dataset.</a:t>
            </a:r>
          </a:p>
          <a:p>
            <a:r>
              <a:rPr lang="en-US" sz="1400"/>
              <a:t>Step 4: Exploratory Data Analysis (EDA) - Analyze trends in adverse reactions by patient demographics, drug types, and dosage.</a:t>
            </a:r>
          </a:p>
          <a:p>
            <a:r>
              <a:rPr lang="en-US" sz="1400"/>
              <a:t>Step 5: Visualization and Insights - Use data visualization tools (e.g., Matplotlib, Tableau) to create dashboards and interpret results.</a:t>
            </a:r>
          </a:p>
          <a:p>
            <a:r>
              <a:rPr lang="en-US" sz="1400"/>
              <a:t>Step 6: Interpretation and Reporting - Document key findings and recommend safety measures based on observed patterns.</a:t>
            </a:r>
          </a:p>
        </p:txBody>
      </p:sp>
      <p:pic>
        <p:nvPicPr>
          <p:cNvPr id="5" name="Picture 4" descr="Cloud shaped hard drive with cables">
            <a:extLst>
              <a:ext uri="{FF2B5EF4-FFF2-40B4-BE49-F238E27FC236}">
                <a16:creationId xmlns:a16="http://schemas.microsoft.com/office/drawing/2014/main" id="{9FF9120E-6881-373A-C399-A33B685A3D73}"/>
              </a:ext>
            </a:extLst>
          </p:cNvPr>
          <p:cNvPicPr>
            <a:picLocks noChangeAspect="1"/>
          </p:cNvPicPr>
          <p:nvPr/>
        </p:nvPicPr>
        <p:blipFill>
          <a:blip r:embed="rId2"/>
          <a:srcRect l="21496" r="34045"/>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69973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D5073-A536-7D4F-2D4A-BCA8191ECC77}"/>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Key Columns and Their Definitions</a:t>
            </a:r>
          </a:p>
        </p:txBody>
      </p:sp>
      <p:sp>
        <p:nvSpPr>
          <p:cNvPr id="3" name="Text Placeholder 2">
            <a:extLst>
              <a:ext uri="{FF2B5EF4-FFF2-40B4-BE49-F238E27FC236}">
                <a16:creationId xmlns:a16="http://schemas.microsoft.com/office/drawing/2014/main" id="{3D866AEE-92B5-8020-4142-13A217DD73D5}"/>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1400"/>
              <a:t>1. safetyreportid - Unique identifier for each report.</a:t>
            </a:r>
          </a:p>
          <a:p>
            <a:r>
              <a:rPr lang="en-US" sz="1400"/>
              <a:t>2. reactionmeddrapt - Type of adverse reaction (target column).</a:t>
            </a:r>
          </a:p>
          <a:p>
            <a:r>
              <a:rPr lang="en-US" sz="1400"/>
              <a:t>3. medicinalproduct - Name of the drug associated with the reaction.</a:t>
            </a:r>
          </a:p>
          <a:p>
            <a:r>
              <a:rPr lang="en-US" sz="1400"/>
              <a:t>4. patientsex and patientonsetage - Patient demographics to help identify any gender- or age-based patterns in reactions.</a:t>
            </a:r>
          </a:p>
          <a:p>
            <a:r>
              <a:rPr lang="en-US" sz="1400"/>
              <a:t>5. drugdosagetext - Information on the prescribed drug dosage.</a:t>
            </a:r>
          </a:p>
          <a:p>
            <a:r>
              <a:rPr lang="en-US" sz="1400"/>
              <a:t>6. serious - Indicates if the reaction is classified as serious.</a:t>
            </a:r>
          </a:p>
          <a:p>
            <a:r>
              <a:rPr lang="en-US" sz="1400"/>
              <a:t>7. occurcountry - Country of occurrence for geographic analysis.</a:t>
            </a:r>
          </a:p>
        </p:txBody>
      </p:sp>
      <p:pic>
        <p:nvPicPr>
          <p:cNvPr id="5" name="Picture 4" descr="A picture of an electromagnetic radiation">
            <a:extLst>
              <a:ext uri="{FF2B5EF4-FFF2-40B4-BE49-F238E27FC236}">
                <a16:creationId xmlns:a16="http://schemas.microsoft.com/office/drawing/2014/main" id="{52ED9D93-2BD8-5218-A5C8-94D208F64ABC}"/>
              </a:ext>
            </a:extLst>
          </p:cNvPr>
          <p:cNvPicPr>
            <a:picLocks noChangeAspect="1"/>
          </p:cNvPicPr>
          <p:nvPr/>
        </p:nvPicPr>
        <p:blipFill>
          <a:blip r:embed="rId2"/>
          <a:srcRect l="20745" r="19634" b="2"/>
          <a:stretch/>
        </p:blipFill>
        <p:spPr>
          <a:xfrm>
            <a:off x="6096000" y="1"/>
            <a:ext cx="6102825" cy="6858000"/>
          </a:xfrm>
          <a:prstGeom prst="rect">
            <a:avLst/>
          </a:prstGeom>
        </p:spPr>
      </p:pic>
    </p:spTree>
    <p:extLst>
      <p:ext uri="{BB962C8B-B14F-4D97-AF65-F5344CB8AC3E}">
        <p14:creationId xmlns:p14="http://schemas.microsoft.com/office/powerpoint/2010/main" val="396510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A508-E594-552A-718E-511B9CDD2101}"/>
              </a:ext>
            </a:extLst>
          </p:cNvPr>
          <p:cNvSpPr>
            <a:spLocks noGrp="1"/>
          </p:cNvSpPr>
          <p:nvPr>
            <p:ph type="title"/>
          </p:nvPr>
        </p:nvSpPr>
        <p:spPr>
          <a:xfrm>
            <a:off x="0" y="3663"/>
            <a:ext cx="10513646" cy="889979"/>
          </a:xfrm>
        </p:spPr>
        <p:txBody>
          <a:bodyPr/>
          <a:lstStyle/>
          <a:p>
            <a:r>
              <a:rPr lang="en-US" dirty="0"/>
              <a:t>Data Collection</a:t>
            </a:r>
          </a:p>
        </p:txBody>
      </p:sp>
      <p:pic>
        <p:nvPicPr>
          <p:cNvPr id="7" name="Picture 6">
            <a:extLst>
              <a:ext uri="{FF2B5EF4-FFF2-40B4-BE49-F238E27FC236}">
                <a16:creationId xmlns:a16="http://schemas.microsoft.com/office/drawing/2014/main" id="{FCA3A97F-F6B9-193C-E520-CAAE869649C5}"/>
              </a:ext>
            </a:extLst>
          </p:cNvPr>
          <p:cNvPicPr>
            <a:picLocks noChangeAspect="1"/>
          </p:cNvPicPr>
          <p:nvPr/>
        </p:nvPicPr>
        <p:blipFill>
          <a:blip r:embed="rId2"/>
          <a:stretch>
            <a:fillRect/>
          </a:stretch>
        </p:blipFill>
        <p:spPr>
          <a:xfrm>
            <a:off x="1436687" y="676656"/>
            <a:ext cx="9318625" cy="5932364"/>
          </a:xfrm>
          <a:prstGeom prst="rect">
            <a:avLst/>
          </a:prstGeom>
        </p:spPr>
      </p:pic>
      <p:pic>
        <p:nvPicPr>
          <p:cNvPr id="8" name="Picture 7" descr="Ball PNG Transparent Images">
            <a:extLst>
              <a:ext uri="{FF2B5EF4-FFF2-40B4-BE49-F238E27FC236}">
                <a16:creationId xmlns:a16="http://schemas.microsoft.com/office/drawing/2014/main" id="{02B0DB94-1A0B-51CD-CD18-8387B00C6C31}"/>
              </a:ext>
            </a:extLst>
          </p:cNvPr>
          <p:cNvPicPr>
            <a:picLocks noChangeAspect="1"/>
          </p:cNvPicPr>
          <p:nvPr/>
        </p:nvPicPr>
        <p:blipFill>
          <a:blip r:embed="rId3"/>
          <a:stretch>
            <a:fillRect/>
          </a:stretch>
        </p:blipFill>
        <p:spPr>
          <a:xfrm>
            <a:off x="1925317" y="4348674"/>
            <a:ext cx="311058" cy="270808"/>
          </a:xfrm>
          <a:prstGeom prst="rect">
            <a:avLst/>
          </a:prstGeom>
        </p:spPr>
      </p:pic>
      <p:pic>
        <p:nvPicPr>
          <p:cNvPr id="3" name="Picture 2" descr="Ball PNG Transparent Images">
            <a:extLst>
              <a:ext uri="{FF2B5EF4-FFF2-40B4-BE49-F238E27FC236}">
                <a16:creationId xmlns:a16="http://schemas.microsoft.com/office/drawing/2014/main" id="{1ECD7AB2-3703-2EDE-F1D2-E964F0CE6256}"/>
              </a:ext>
            </a:extLst>
          </p:cNvPr>
          <p:cNvPicPr>
            <a:picLocks noChangeAspect="1"/>
          </p:cNvPicPr>
          <p:nvPr/>
        </p:nvPicPr>
        <p:blipFill>
          <a:blip r:embed="rId3"/>
          <a:stretch>
            <a:fillRect/>
          </a:stretch>
        </p:blipFill>
        <p:spPr>
          <a:xfrm>
            <a:off x="2681221" y="2106466"/>
            <a:ext cx="311058" cy="270808"/>
          </a:xfrm>
          <a:prstGeom prst="rect">
            <a:avLst/>
          </a:prstGeom>
        </p:spPr>
      </p:pic>
      <p:pic>
        <p:nvPicPr>
          <p:cNvPr id="4" name="Picture 3" descr="Ball PNG Transparent Images">
            <a:extLst>
              <a:ext uri="{FF2B5EF4-FFF2-40B4-BE49-F238E27FC236}">
                <a16:creationId xmlns:a16="http://schemas.microsoft.com/office/drawing/2014/main" id="{AF0A7965-1C05-8E70-FDB8-ECD93C2CC914}"/>
              </a:ext>
            </a:extLst>
          </p:cNvPr>
          <p:cNvPicPr>
            <a:picLocks noChangeAspect="1"/>
          </p:cNvPicPr>
          <p:nvPr/>
        </p:nvPicPr>
        <p:blipFill>
          <a:blip r:embed="rId3"/>
          <a:stretch>
            <a:fillRect/>
          </a:stretch>
        </p:blipFill>
        <p:spPr>
          <a:xfrm>
            <a:off x="4346811" y="4548086"/>
            <a:ext cx="311058" cy="270808"/>
          </a:xfrm>
          <a:prstGeom prst="rect">
            <a:avLst/>
          </a:prstGeom>
        </p:spPr>
      </p:pic>
      <p:pic>
        <p:nvPicPr>
          <p:cNvPr id="5" name="Picture 4" descr="Ball PNG Transparent Images">
            <a:extLst>
              <a:ext uri="{FF2B5EF4-FFF2-40B4-BE49-F238E27FC236}">
                <a16:creationId xmlns:a16="http://schemas.microsoft.com/office/drawing/2014/main" id="{93BB7CA2-8510-7201-3BE1-559ACE707EA3}"/>
              </a:ext>
            </a:extLst>
          </p:cNvPr>
          <p:cNvPicPr>
            <a:picLocks noChangeAspect="1"/>
          </p:cNvPicPr>
          <p:nvPr/>
        </p:nvPicPr>
        <p:blipFill>
          <a:blip r:embed="rId3"/>
          <a:stretch>
            <a:fillRect/>
          </a:stretch>
        </p:blipFill>
        <p:spPr>
          <a:xfrm>
            <a:off x="7667587" y="5406330"/>
            <a:ext cx="311058" cy="270808"/>
          </a:xfrm>
          <a:prstGeom prst="rect">
            <a:avLst/>
          </a:prstGeom>
        </p:spPr>
      </p:pic>
      <p:pic>
        <p:nvPicPr>
          <p:cNvPr id="6" name="Picture 5" descr="Ball PNG Transparent Images">
            <a:extLst>
              <a:ext uri="{FF2B5EF4-FFF2-40B4-BE49-F238E27FC236}">
                <a16:creationId xmlns:a16="http://schemas.microsoft.com/office/drawing/2014/main" id="{F61077BF-9A35-8778-8A14-6531757E2A6C}"/>
              </a:ext>
            </a:extLst>
          </p:cNvPr>
          <p:cNvPicPr>
            <a:picLocks noChangeAspect="1"/>
          </p:cNvPicPr>
          <p:nvPr/>
        </p:nvPicPr>
        <p:blipFill>
          <a:blip r:embed="rId3"/>
          <a:stretch>
            <a:fillRect/>
          </a:stretch>
        </p:blipFill>
        <p:spPr>
          <a:xfrm>
            <a:off x="5940470" y="1193822"/>
            <a:ext cx="311058" cy="270808"/>
          </a:xfrm>
          <a:prstGeom prst="rect">
            <a:avLst/>
          </a:prstGeom>
        </p:spPr>
      </p:pic>
      <p:pic>
        <p:nvPicPr>
          <p:cNvPr id="10" name="Picture 9">
            <a:extLst>
              <a:ext uri="{FF2B5EF4-FFF2-40B4-BE49-F238E27FC236}">
                <a16:creationId xmlns:a16="http://schemas.microsoft.com/office/drawing/2014/main" id="{2E4A5EF9-551E-0D68-8564-BBEB83D45E66}"/>
              </a:ext>
            </a:extLst>
          </p:cNvPr>
          <p:cNvPicPr>
            <a:picLocks noChangeAspect="1"/>
          </p:cNvPicPr>
          <p:nvPr/>
        </p:nvPicPr>
        <p:blipFill>
          <a:blip r:embed="rId4"/>
          <a:stretch>
            <a:fillRect/>
          </a:stretch>
        </p:blipFill>
        <p:spPr>
          <a:xfrm>
            <a:off x="-1954" y="740664"/>
            <a:ext cx="10927999" cy="5664718"/>
          </a:xfrm>
          <a:prstGeom prst="rect">
            <a:avLst/>
          </a:prstGeom>
        </p:spPr>
      </p:pic>
      <p:pic>
        <p:nvPicPr>
          <p:cNvPr id="1026" name="Picture 2" descr="Transforming JSON to CSV with the help of Flatten task in Azure Data Factory">
            <a:extLst>
              <a:ext uri="{FF2B5EF4-FFF2-40B4-BE49-F238E27FC236}">
                <a16:creationId xmlns:a16="http://schemas.microsoft.com/office/drawing/2014/main" id="{0FF8D0FA-F260-9450-D3C7-915EEC9C4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40664"/>
            <a:ext cx="11964671" cy="586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3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3.7037E-6 C 0.00912 -0.04791 -0.0138 -0.24282 0.01901 -0.29814 C 0.02461 -0.35277 0.03828 -0.2949 0.04519 -0.30046 C 0.05222 -0.30578 0.05795 -0.32592 0.06094 -0.33078 C 0.06407 -0.33564 0.05821 -0.32708 0.06368 -0.32916 L 0.06368 -0.32893 " pathEditMode="relative" rAng="0" ptsTypes="AAAAAA">
                                      <p:cBhvr>
                                        <p:cTn id="6" dur="2000" fill="hold"/>
                                        <p:tgtEl>
                                          <p:spTgt spid="8"/>
                                        </p:tgtEl>
                                        <p:attrNameLst>
                                          <p:attrName>ppt_x</p:attrName>
                                          <p:attrName>ppt_y</p:attrName>
                                        </p:attrNameLst>
                                      </p:cBhvr>
                                      <p:rCtr x="3177" y="-1662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169 -0.00209 C 0.01016 0.00462 0.04336 0.01689 0.05469 0.04027 C 0.06575 0.06342 0.06719 0.11018 0.0694 0.13703 C 0.07161 0.16365 0.08008 0.28819 0.09297 0.32777 L 0.13672 0.35925 L 0.13672 0.35949 " pathEditMode="relative" rAng="0" ptsTypes="AAAAAA">
                                      <p:cBhvr>
                                        <p:cTn id="24" dur="2000" fill="hold"/>
                                        <p:tgtEl>
                                          <p:spTgt spid="3"/>
                                        </p:tgtEl>
                                        <p:attrNameLst>
                                          <p:attrName>ppt_x</p:attrName>
                                          <p:attrName>ppt_y</p:attrName>
                                        </p:attrNameLst>
                                      </p:cBhvr>
                                      <p:rCtr x="6745" y="18079"/>
                                    </p:animMotion>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1.04167E-6 -2.59259E-6 C 0.01146 -0.04537 0.07891 -0.00602 0.0668 -0.15833 C 0.0655 -0.26018 0.07162 -0.26227 0.07253 -0.37731 C 0.075 -0.48472 0.12396 -0.4743 0.13386 -0.48287 C 0.13399 -0.48356 0.13399 -0.48379 0.13425 -0.48403 L 0.13346 -0.48287 " pathEditMode="relative" rAng="0" ptsTypes="AAAAAA">
                                      <p:cBhvr>
                                        <p:cTn id="34" dur="2000" fill="hold"/>
                                        <p:tgtEl>
                                          <p:spTgt spid="4"/>
                                        </p:tgtEl>
                                        <p:attrNameLst>
                                          <p:attrName>ppt_x</p:attrName>
                                          <p:attrName>ppt_y</p:attrName>
                                        </p:attrNameLst>
                                      </p:cBhvr>
                                      <p:rCtr x="6706" y="-24213"/>
                                    </p:animMotion>
                                  </p:childTnLst>
                                </p:cTn>
                              </p:par>
                            </p:childTnLst>
                          </p:cTn>
                        </p:par>
                        <p:par>
                          <p:cTn id="35" fill="hold">
                            <p:stCondLst>
                              <p:cond delay="2000"/>
                            </p:stCondLst>
                            <p:childTnLst>
                              <p:par>
                                <p:cTn id="36" presetID="1" presetClass="exit" presetSubtype="0" fill="hold" nodeType="afterEffect">
                                  <p:stCondLst>
                                    <p:cond delay="0"/>
                                  </p:stCondLst>
                                  <p:childTnLst>
                                    <p:set>
                                      <p:cBhvr>
                                        <p:cTn id="37" dur="1" fill="hold">
                                          <p:stCondLst>
                                            <p:cond delay="0"/>
                                          </p:stCondLst>
                                        </p:cTn>
                                        <p:tgtEl>
                                          <p:spTgt spid="4"/>
                                        </p:tgtEl>
                                        <p:attrNameLst>
                                          <p:attrName>style.visibility</p:attrName>
                                        </p:attrNameLst>
                                      </p:cBhvr>
                                      <p:to>
                                        <p:strVal val="hidden"/>
                                      </p:to>
                                    </p:set>
                                  </p:childTnLst>
                                </p:cTn>
                              </p:par>
                            </p:childTnLst>
                          </p:cTn>
                        </p:par>
                        <p:par>
                          <p:cTn id="38" fill="hold">
                            <p:stCondLst>
                              <p:cond delay="2000"/>
                            </p:stCondLst>
                            <p:childTnLst>
                              <p:par>
                                <p:cTn id="39" presetID="1"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0273 0.00625 C 0.02838 0.06157 0.05026 -0.05764 0.07994 0.17222 C 0.06614 0.82523 0.12148 0.47014 0.14231 0.61921 L 0.14231 0.61991 " pathEditMode="relative" rAng="0" ptsTypes="AAAA">
                                      <p:cBhvr>
                                        <p:cTn id="44" dur="2000" fill="hold"/>
                                        <p:tgtEl>
                                          <p:spTgt spid="6"/>
                                        </p:tgtEl>
                                        <p:attrNameLst>
                                          <p:attrName>ppt_x</p:attrName>
                                          <p:attrName>ppt_y</p:attrName>
                                        </p:attrNameLst>
                                      </p:cBhvr>
                                      <p:rCtr x="6979" y="30671"/>
                                    </p:animMotion>
                                  </p:childTnLst>
                                </p:cTn>
                              </p:par>
                            </p:childTnLst>
                          </p:cTn>
                        </p:par>
                        <p:par>
                          <p:cTn id="45" fill="hold">
                            <p:stCondLst>
                              <p:cond delay="2000"/>
                            </p:stCondLst>
                            <p:childTnLst>
                              <p:par>
                                <p:cTn id="46" presetID="1" presetClass="exit" presetSubtype="0" fill="hold" nodeType="afterEffect">
                                  <p:stCondLst>
                                    <p:cond delay="0"/>
                                  </p:stCondLst>
                                  <p:childTnLst>
                                    <p:set>
                                      <p:cBhvr>
                                        <p:cTn id="47" dur="1" fill="hold">
                                          <p:stCondLst>
                                            <p:cond delay="0"/>
                                          </p:stCondLst>
                                        </p:cTn>
                                        <p:tgtEl>
                                          <p:spTgt spid="6"/>
                                        </p:tgtEl>
                                        <p:attrNameLst>
                                          <p:attrName>style.visibility</p:attrName>
                                        </p:attrNameLst>
                                      </p:cBhvr>
                                      <p:to>
                                        <p:strVal val="hidden"/>
                                      </p:to>
                                    </p:set>
                                  </p:childTnLst>
                                </p:cTn>
                              </p:par>
                            </p:childTnLst>
                          </p:cTn>
                        </p:par>
                        <p:par>
                          <p:cTn id="48" fill="hold">
                            <p:stCondLst>
                              <p:cond delay="2000"/>
                            </p:stCondLst>
                            <p:childTnLst>
                              <p:par>
                                <p:cTn id="49" presetID="1"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0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2.29167E-6 2.59259E-6 L 0.06015 -0.07639 C 0.07851 -0.15232 0.05586 -0.34676 0.06771 -0.41505 C 0.07956 -0.48357 0.12747 -0.48172 0.13125 -0.48681 L 0.13125 -0.48658 " pathEditMode="relative" rAng="0" ptsTypes="AAAAA">
                                      <p:cBhvr>
                                        <p:cTn id="62" dur="2000" fill="hold"/>
                                        <p:tgtEl>
                                          <p:spTgt spid="5"/>
                                        </p:tgtEl>
                                        <p:attrNameLst>
                                          <p:attrName>ppt_x</p:attrName>
                                          <p:attrName>ppt_y</p:attrName>
                                        </p:attrNameLst>
                                      </p:cBhvr>
                                      <p:rCtr x="6562" y="-2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CED1-004E-4F31-5634-149D812C6D09}"/>
              </a:ext>
            </a:extLst>
          </p:cNvPr>
          <p:cNvSpPr>
            <a:spLocks noGrp="1"/>
          </p:cNvSpPr>
          <p:nvPr>
            <p:ph type="title"/>
          </p:nvPr>
        </p:nvSpPr>
        <p:spPr>
          <a:xfrm>
            <a:off x="1963483" y="0"/>
            <a:ext cx="7394543" cy="1325563"/>
          </a:xfrm>
        </p:spPr>
        <p:txBody>
          <a:bodyPr/>
          <a:lstStyle/>
          <a:p>
            <a:r>
              <a:rPr lang="en-US" dirty="0"/>
              <a:t>Data Cleaning &amp; Preprocessing</a:t>
            </a:r>
          </a:p>
        </p:txBody>
      </p:sp>
      <p:pic>
        <p:nvPicPr>
          <p:cNvPr id="1028" name="Picture 4">
            <a:extLst>
              <a:ext uri="{FF2B5EF4-FFF2-40B4-BE49-F238E27FC236}">
                <a16:creationId xmlns:a16="http://schemas.microsoft.com/office/drawing/2014/main" id="{53689440-6ADD-2BCB-215F-6AA3C907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383" y="1009826"/>
            <a:ext cx="9756742" cy="536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2FAB-9CA7-967A-B8B8-407AA2D1E429}"/>
              </a:ext>
            </a:extLst>
          </p:cNvPr>
          <p:cNvSpPr>
            <a:spLocks noGrp="1"/>
          </p:cNvSpPr>
          <p:nvPr>
            <p:ph type="title"/>
          </p:nvPr>
        </p:nvSpPr>
        <p:spPr>
          <a:xfrm>
            <a:off x="0" y="-63102"/>
            <a:ext cx="10515600" cy="986929"/>
          </a:xfrm>
        </p:spPr>
        <p:txBody>
          <a:bodyPr/>
          <a:lstStyle/>
          <a:p>
            <a:r>
              <a:rPr lang="en-US" dirty="0"/>
              <a:t>Data Visuals</a:t>
            </a:r>
          </a:p>
        </p:txBody>
      </p:sp>
      <p:pic>
        <p:nvPicPr>
          <p:cNvPr id="5" name="Picture 4">
            <a:extLst>
              <a:ext uri="{FF2B5EF4-FFF2-40B4-BE49-F238E27FC236}">
                <a16:creationId xmlns:a16="http://schemas.microsoft.com/office/drawing/2014/main" id="{0AB10055-83E0-8AC3-55BF-92DBA19C549F}"/>
              </a:ext>
            </a:extLst>
          </p:cNvPr>
          <p:cNvPicPr>
            <a:picLocks noChangeAspect="1"/>
          </p:cNvPicPr>
          <p:nvPr/>
        </p:nvPicPr>
        <p:blipFill>
          <a:blip r:embed="rId2"/>
          <a:stretch>
            <a:fillRect/>
          </a:stretch>
        </p:blipFill>
        <p:spPr>
          <a:xfrm>
            <a:off x="73152" y="1042956"/>
            <a:ext cx="5672251" cy="4854924"/>
          </a:xfrm>
          <a:prstGeom prst="rect">
            <a:avLst/>
          </a:prstGeom>
        </p:spPr>
      </p:pic>
      <p:pic>
        <p:nvPicPr>
          <p:cNvPr id="9" name="Picture 8">
            <a:extLst>
              <a:ext uri="{FF2B5EF4-FFF2-40B4-BE49-F238E27FC236}">
                <a16:creationId xmlns:a16="http://schemas.microsoft.com/office/drawing/2014/main" id="{4997E47A-829E-AA76-5C49-A6DA2A059939}"/>
              </a:ext>
            </a:extLst>
          </p:cNvPr>
          <p:cNvPicPr>
            <a:picLocks noChangeAspect="1"/>
          </p:cNvPicPr>
          <p:nvPr/>
        </p:nvPicPr>
        <p:blipFill>
          <a:blip r:embed="rId3"/>
          <a:stretch>
            <a:fillRect/>
          </a:stretch>
        </p:blipFill>
        <p:spPr>
          <a:xfrm>
            <a:off x="6867144" y="1042956"/>
            <a:ext cx="5251704" cy="5726934"/>
          </a:xfrm>
          <a:prstGeom prst="rect">
            <a:avLst/>
          </a:prstGeom>
        </p:spPr>
      </p:pic>
    </p:spTree>
    <p:extLst>
      <p:ext uri="{BB962C8B-B14F-4D97-AF65-F5344CB8AC3E}">
        <p14:creationId xmlns:p14="http://schemas.microsoft.com/office/powerpoint/2010/main" val="9685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431B5-6920-55C7-7756-613B28C590EB}"/>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Target Column and Projected Analysis</a:t>
            </a:r>
          </a:p>
        </p:txBody>
      </p:sp>
      <p:sp>
        <p:nvSpPr>
          <p:cNvPr id="17" name="Text Placeholder 2">
            <a:extLst>
              <a:ext uri="{FF2B5EF4-FFF2-40B4-BE49-F238E27FC236}">
                <a16:creationId xmlns:a16="http://schemas.microsoft.com/office/drawing/2014/main" id="{8986F181-125F-9AE5-857F-619E995D08B4}"/>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Target Column: reactionmeddrapt (Type of Adverse Reaction).</a:t>
            </a:r>
          </a:p>
          <a:p>
            <a:r>
              <a:rPr lang="en-US" sz="2000"/>
              <a:t>Purpose: Classify and quantify specific types of adverse reactions.</a:t>
            </a:r>
          </a:p>
          <a:p>
            <a:r>
              <a:rPr lang="en-US" sz="2000"/>
              <a:t>Analysis Goals: Identify correlations between specific drugs and high-frequency reactions, examine if patient demographics influence reaction likelihood or severity.</a:t>
            </a:r>
          </a:p>
        </p:txBody>
      </p:sp>
      <p:pic>
        <p:nvPicPr>
          <p:cNvPr id="13" name="Picture 12" descr="Financial graphs on a dark display">
            <a:extLst>
              <a:ext uri="{FF2B5EF4-FFF2-40B4-BE49-F238E27FC236}">
                <a16:creationId xmlns:a16="http://schemas.microsoft.com/office/drawing/2014/main" id="{806D3417-D8E1-10FD-7230-A01F749960D9}"/>
              </a:ext>
            </a:extLst>
          </p:cNvPr>
          <p:cNvPicPr>
            <a:picLocks noChangeAspect="1"/>
          </p:cNvPicPr>
          <p:nvPr/>
        </p:nvPicPr>
        <p:blipFill>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77510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914</Words>
  <Application>Microsoft Office PowerPoint</Application>
  <PresentationFormat>Widescreen</PresentationFormat>
  <Paragraphs>70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Analysis of Adverse Drug Effects Using Big Data and Cloud Computing</vt:lpstr>
      <vt:lpstr>Project Overview &amp; Motivation</vt:lpstr>
      <vt:lpstr>Dataset Description &amp; Collection Process</vt:lpstr>
      <vt:lpstr>Project Workflow and Data Pipeline</vt:lpstr>
      <vt:lpstr>Key Columns and Their Definitions</vt:lpstr>
      <vt:lpstr>Data Collection</vt:lpstr>
      <vt:lpstr>Data Cleaning &amp; Preprocessing</vt:lpstr>
      <vt:lpstr>Data Visuals</vt:lpstr>
      <vt:lpstr>Target Column and Projected Analysis</vt:lpstr>
      <vt:lpstr>Platform Choice and Computational Tools</vt:lpstr>
      <vt:lpstr>Feature Engineering Strategy</vt:lpstr>
      <vt:lpstr>Importance and Impact of the Project</vt:lpstr>
      <vt:lpstr>Expected Outcomes and Insights</vt:lpstr>
      <vt:lpstr>Challenges and Solutions</vt:lpstr>
      <vt:lpstr>Future Enhancements and Scalability</vt:lpstr>
      <vt:lpstr>Conclusion and 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sameer shaik</dc:creator>
  <cp:lastModifiedBy>Akshay Kamlakar Parate</cp:lastModifiedBy>
  <cp:revision>36</cp:revision>
  <dcterms:created xsi:type="dcterms:W3CDTF">2024-11-03T19:33:52Z</dcterms:created>
  <dcterms:modified xsi:type="dcterms:W3CDTF">2024-11-05T21:48:30Z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2024-11-05T05:20:01Z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d6f7bb23-0dec-4277-bbf5-c3f4ba1b173b</vt:lpwstr>
  </property>
  <property fmtid="{D5CDD505-2E9C-101B-9397-08002B2CF9AE}" pid="8" name="MSIP_Label_a73fd474-4f3c-44ed-88fb-5cc4bd2471bf_ContentBits">
    <vt:lpwstr>0</vt:lpwstr>
  </property>
</Properties>
</file>