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80" r:id="rId3"/>
    <p:sldId id="292" r:id="rId4"/>
    <p:sldId id="281" r:id="rId5"/>
    <p:sldId id="282" r:id="rId6"/>
    <p:sldId id="283" r:id="rId7"/>
    <p:sldId id="284" r:id="rId8"/>
    <p:sldId id="285" r:id="rId9"/>
    <p:sldId id="286" r:id="rId10"/>
    <p:sldId id="274" r:id="rId11"/>
    <p:sldId id="287" r:id="rId12"/>
    <p:sldId id="262" r:id="rId13"/>
    <p:sldId id="261" r:id="rId14"/>
    <p:sldId id="271" r:id="rId15"/>
    <p:sldId id="293" r:id="rId16"/>
    <p:sldId id="277" r:id="rId17"/>
    <p:sldId id="294" r:id="rId18"/>
    <p:sldId id="295" r:id="rId19"/>
    <p:sldId id="278" r:id="rId20"/>
    <p:sldId id="291" r:id="rId21"/>
    <p:sldId id="290" r:id="rId22"/>
    <p:sldId id="288" r:id="rId23"/>
    <p:sldId id="289" r:id="rId24"/>
    <p:sldId id="265" r:id="rId25"/>
    <p:sldId id="267" r:id="rId26"/>
    <p:sldId id="268" r:id="rId27"/>
    <p:sldId id="269" r:id="rId28"/>
    <p:sldId id="270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352" autoAdjust="0"/>
    <p:restoredTop sz="94660"/>
  </p:normalViewPr>
  <p:slideViewPr>
    <p:cSldViewPr snapToGrid="0">
      <p:cViewPr varScale="1">
        <p:scale>
          <a:sx n="81" d="100"/>
          <a:sy n="81" d="100"/>
        </p:scale>
        <p:origin x="1013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4" Type="http://schemas.openxmlformats.org/officeDocument/2006/relationships/image" Target="../media/image32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4" Type="http://schemas.openxmlformats.org/officeDocument/2006/relationships/image" Target="../media/image3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5C97F9-4935-4366-BA84-D6AE4B9A6A6A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2ACE181-AE54-44A4-AC8E-CB2A2928671D}">
      <dgm:prSet/>
      <dgm:spPr/>
      <dgm:t>
        <a:bodyPr/>
        <a:lstStyle/>
        <a:p>
          <a:r>
            <a:rPr lang="en-US" dirty="0"/>
            <a:t>1. Data Collection - Import JSON files from FDA databases and store them in Google Cloud Storage.</a:t>
          </a:r>
        </a:p>
      </dgm:t>
    </dgm:pt>
    <dgm:pt modelId="{65477E97-5096-4D96-B410-DB172C983E60}" type="parTrans" cxnId="{83C3C1AB-71FF-4474-B3DD-F0DBAB8E3B17}">
      <dgm:prSet/>
      <dgm:spPr/>
      <dgm:t>
        <a:bodyPr/>
        <a:lstStyle/>
        <a:p>
          <a:endParaRPr lang="en-US"/>
        </a:p>
      </dgm:t>
    </dgm:pt>
    <dgm:pt modelId="{5487E45A-053A-4FAB-8DDD-047E0769358F}" type="sibTrans" cxnId="{83C3C1AB-71FF-4474-B3DD-F0DBAB8E3B17}">
      <dgm:prSet/>
      <dgm:spPr/>
      <dgm:t>
        <a:bodyPr/>
        <a:lstStyle/>
        <a:p>
          <a:endParaRPr lang="en-US"/>
        </a:p>
      </dgm:t>
    </dgm:pt>
    <dgm:pt modelId="{AAAA5CD1-698C-4F03-BBBD-C3E9A3219F0D}">
      <dgm:prSet/>
      <dgm:spPr/>
      <dgm:t>
        <a:bodyPr/>
        <a:lstStyle/>
        <a:p>
          <a:r>
            <a:rPr lang="en-US" dirty="0"/>
            <a:t>3. Data Processing on Apache Spark</a:t>
          </a:r>
        </a:p>
      </dgm:t>
    </dgm:pt>
    <dgm:pt modelId="{63DA086B-1067-4442-9B46-C840C9A42CDD}" type="parTrans" cxnId="{4AF57FCA-3D09-4BF8-BF08-EC23F599249F}">
      <dgm:prSet/>
      <dgm:spPr/>
      <dgm:t>
        <a:bodyPr/>
        <a:lstStyle/>
        <a:p>
          <a:endParaRPr lang="en-US"/>
        </a:p>
      </dgm:t>
    </dgm:pt>
    <dgm:pt modelId="{1606453B-E8E8-4A32-AC03-0B943D736AC4}" type="sibTrans" cxnId="{4AF57FCA-3D09-4BF8-BF08-EC23F599249F}">
      <dgm:prSet/>
      <dgm:spPr/>
      <dgm:t>
        <a:bodyPr/>
        <a:lstStyle/>
        <a:p>
          <a:endParaRPr lang="en-US"/>
        </a:p>
      </dgm:t>
    </dgm:pt>
    <dgm:pt modelId="{C132E536-796E-4BB3-991B-988314E18939}">
      <dgm:prSet/>
      <dgm:spPr/>
      <dgm:t>
        <a:bodyPr/>
        <a:lstStyle/>
        <a:p>
          <a:r>
            <a:rPr lang="en-US" dirty="0"/>
            <a:t>4. Exploratory Data Analysis (EDA)</a:t>
          </a:r>
        </a:p>
      </dgm:t>
    </dgm:pt>
    <dgm:pt modelId="{16F04A46-C3E9-4253-BBF7-B23B4F133D71}" type="parTrans" cxnId="{9BB3EA6B-58B5-41C3-B565-331EF29ED6A0}">
      <dgm:prSet/>
      <dgm:spPr/>
      <dgm:t>
        <a:bodyPr/>
        <a:lstStyle/>
        <a:p>
          <a:endParaRPr lang="en-US"/>
        </a:p>
      </dgm:t>
    </dgm:pt>
    <dgm:pt modelId="{EFBC3DD3-3A20-4965-87D0-198AF6CDD1FF}" type="sibTrans" cxnId="{9BB3EA6B-58B5-41C3-B565-331EF29ED6A0}">
      <dgm:prSet/>
      <dgm:spPr/>
      <dgm:t>
        <a:bodyPr/>
        <a:lstStyle/>
        <a:p>
          <a:endParaRPr lang="en-US"/>
        </a:p>
      </dgm:t>
    </dgm:pt>
    <dgm:pt modelId="{D504CF84-DCC4-4089-837A-BF3FDE8792AF}">
      <dgm:prSet/>
      <dgm:spPr/>
      <dgm:t>
        <a:bodyPr/>
        <a:lstStyle/>
        <a:p>
          <a:r>
            <a:rPr lang="en-US" dirty="0"/>
            <a:t>5. ML Classification Model Implementation.</a:t>
          </a:r>
        </a:p>
      </dgm:t>
    </dgm:pt>
    <dgm:pt modelId="{17AEC231-DC13-4D61-91F3-7EEEF3A6ADEB}" type="parTrans" cxnId="{12D9E701-FC19-423E-92E5-25B01B16AF1D}">
      <dgm:prSet/>
      <dgm:spPr/>
      <dgm:t>
        <a:bodyPr/>
        <a:lstStyle/>
        <a:p>
          <a:endParaRPr lang="en-US"/>
        </a:p>
      </dgm:t>
    </dgm:pt>
    <dgm:pt modelId="{DAB58D35-310D-49FD-89D3-45DBF12F2D82}" type="sibTrans" cxnId="{12D9E701-FC19-423E-92E5-25B01B16AF1D}">
      <dgm:prSet/>
      <dgm:spPr/>
      <dgm:t>
        <a:bodyPr/>
        <a:lstStyle/>
        <a:p>
          <a:endParaRPr lang="en-US"/>
        </a:p>
      </dgm:t>
    </dgm:pt>
    <dgm:pt modelId="{2BD10A1F-25F4-4A11-9135-CBA324580991}">
      <dgm:prSet/>
      <dgm:spPr/>
      <dgm:t>
        <a:bodyPr/>
        <a:lstStyle/>
        <a:p>
          <a:r>
            <a:rPr lang="en-US" dirty="0"/>
            <a:t>5. Interpretation and Reporting</a:t>
          </a:r>
        </a:p>
      </dgm:t>
    </dgm:pt>
    <dgm:pt modelId="{EF37AE84-2702-4D58-9898-63241428E6B8}" type="parTrans" cxnId="{D0F9049B-8687-40B4-B34B-4D06F9474E8A}">
      <dgm:prSet/>
      <dgm:spPr/>
      <dgm:t>
        <a:bodyPr/>
        <a:lstStyle/>
        <a:p>
          <a:endParaRPr lang="en-US"/>
        </a:p>
      </dgm:t>
    </dgm:pt>
    <dgm:pt modelId="{347B7102-1401-4C00-99FB-D21CDE8BFC64}" type="sibTrans" cxnId="{D0F9049B-8687-40B4-B34B-4D06F9474E8A}">
      <dgm:prSet/>
      <dgm:spPr/>
      <dgm:t>
        <a:bodyPr/>
        <a:lstStyle/>
        <a:p>
          <a:endParaRPr lang="en-US"/>
        </a:p>
      </dgm:t>
    </dgm:pt>
    <dgm:pt modelId="{86A2AC54-F250-49A2-A162-D57A8F3C9297}" type="pres">
      <dgm:prSet presAssocID="{E95C97F9-4935-4366-BA84-D6AE4B9A6A6A}" presName="Name0" presStyleCnt="0">
        <dgm:presLayoutVars>
          <dgm:dir/>
          <dgm:resizeHandles val="exact"/>
        </dgm:presLayoutVars>
      </dgm:prSet>
      <dgm:spPr/>
    </dgm:pt>
    <dgm:pt modelId="{E4D114D9-5AB3-40F0-A669-EB4E0FBA8F52}" type="pres">
      <dgm:prSet presAssocID="{52ACE181-AE54-44A4-AC8E-CB2A2928671D}" presName="node" presStyleLbl="node1" presStyleIdx="0" presStyleCnt="5">
        <dgm:presLayoutVars>
          <dgm:bulletEnabled val="1"/>
        </dgm:presLayoutVars>
      </dgm:prSet>
      <dgm:spPr/>
    </dgm:pt>
    <dgm:pt modelId="{E8854AF6-4EE6-42A1-9C96-C46885C5D3A0}" type="pres">
      <dgm:prSet presAssocID="{5487E45A-053A-4FAB-8DDD-047E0769358F}" presName="sibTrans" presStyleLbl="sibTrans1D1" presStyleIdx="0" presStyleCnt="4"/>
      <dgm:spPr/>
    </dgm:pt>
    <dgm:pt modelId="{EAFF0705-78B0-4C62-9B41-D3562799DCD8}" type="pres">
      <dgm:prSet presAssocID="{5487E45A-053A-4FAB-8DDD-047E0769358F}" presName="connectorText" presStyleLbl="sibTrans1D1" presStyleIdx="0" presStyleCnt="4"/>
      <dgm:spPr/>
    </dgm:pt>
    <dgm:pt modelId="{19A14A44-E312-4AAF-B0D1-28333EA59E6D}" type="pres">
      <dgm:prSet presAssocID="{AAAA5CD1-698C-4F03-BBBD-C3E9A3219F0D}" presName="node" presStyleLbl="node1" presStyleIdx="1" presStyleCnt="5" custLinFactNeighborX="266" custLinFactNeighborY="25">
        <dgm:presLayoutVars>
          <dgm:bulletEnabled val="1"/>
        </dgm:presLayoutVars>
      </dgm:prSet>
      <dgm:spPr/>
    </dgm:pt>
    <dgm:pt modelId="{06661423-C89D-4361-B777-BB92A8135440}" type="pres">
      <dgm:prSet presAssocID="{1606453B-E8E8-4A32-AC03-0B943D736AC4}" presName="sibTrans" presStyleLbl="sibTrans1D1" presStyleIdx="1" presStyleCnt="4"/>
      <dgm:spPr/>
    </dgm:pt>
    <dgm:pt modelId="{921EF9A7-26F4-4FAF-B9A7-3B34D5AA1F19}" type="pres">
      <dgm:prSet presAssocID="{1606453B-E8E8-4A32-AC03-0B943D736AC4}" presName="connectorText" presStyleLbl="sibTrans1D1" presStyleIdx="1" presStyleCnt="4"/>
      <dgm:spPr/>
    </dgm:pt>
    <dgm:pt modelId="{280F876A-F0F4-482A-9F06-6EC96F9F197C}" type="pres">
      <dgm:prSet presAssocID="{C132E536-796E-4BB3-991B-988314E18939}" presName="node" presStyleLbl="node1" presStyleIdx="2" presStyleCnt="5">
        <dgm:presLayoutVars>
          <dgm:bulletEnabled val="1"/>
        </dgm:presLayoutVars>
      </dgm:prSet>
      <dgm:spPr/>
    </dgm:pt>
    <dgm:pt modelId="{C081B14C-7547-4EFF-B5B3-984E7C6337C3}" type="pres">
      <dgm:prSet presAssocID="{EFBC3DD3-3A20-4965-87D0-198AF6CDD1FF}" presName="sibTrans" presStyleLbl="sibTrans1D1" presStyleIdx="2" presStyleCnt="4"/>
      <dgm:spPr/>
    </dgm:pt>
    <dgm:pt modelId="{3F8AF5B5-2387-416C-BF1A-802CDE5BF66C}" type="pres">
      <dgm:prSet presAssocID="{EFBC3DD3-3A20-4965-87D0-198AF6CDD1FF}" presName="connectorText" presStyleLbl="sibTrans1D1" presStyleIdx="2" presStyleCnt="4"/>
      <dgm:spPr/>
    </dgm:pt>
    <dgm:pt modelId="{33985DEA-3459-43AD-8FA4-6DC553DDDB23}" type="pres">
      <dgm:prSet presAssocID="{D504CF84-DCC4-4089-837A-BF3FDE8792AF}" presName="node" presStyleLbl="node1" presStyleIdx="3" presStyleCnt="5">
        <dgm:presLayoutVars>
          <dgm:bulletEnabled val="1"/>
        </dgm:presLayoutVars>
      </dgm:prSet>
      <dgm:spPr/>
    </dgm:pt>
    <dgm:pt modelId="{62A3D7D3-DFE7-4ACA-BE64-E4CD64F299E4}" type="pres">
      <dgm:prSet presAssocID="{DAB58D35-310D-49FD-89D3-45DBF12F2D82}" presName="sibTrans" presStyleLbl="sibTrans1D1" presStyleIdx="3" presStyleCnt="4"/>
      <dgm:spPr/>
    </dgm:pt>
    <dgm:pt modelId="{7C599553-CB4B-4B32-A8B5-C22E8D596A6D}" type="pres">
      <dgm:prSet presAssocID="{DAB58D35-310D-49FD-89D3-45DBF12F2D82}" presName="connectorText" presStyleLbl="sibTrans1D1" presStyleIdx="3" presStyleCnt="4"/>
      <dgm:spPr/>
    </dgm:pt>
    <dgm:pt modelId="{ED916C42-DC2D-4A1E-A2A4-158C4367DC13}" type="pres">
      <dgm:prSet presAssocID="{2BD10A1F-25F4-4A11-9135-CBA324580991}" presName="node" presStyleLbl="node1" presStyleIdx="4" presStyleCnt="5">
        <dgm:presLayoutVars>
          <dgm:bulletEnabled val="1"/>
        </dgm:presLayoutVars>
      </dgm:prSet>
      <dgm:spPr/>
    </dgm:pt>
  </dgm:ptLst>
  <dgm:cxnLst>
    <dgm:cxn modelId="{12D9E701-FC19-423E-92E5-25B01B16AF1D}" srcId="{E95C97F9-4935-4366-BA84-D6AE4B9A6A6A}" destId="{D504CF84-DCC4-4089-837A-BF3FDE8792AF}" srcOrd="3" destOrd="0" parTransId="{17AEC231-DC13-4D61-91F3-7EEEF3A6ADEB}" sibTransId="{DAB58D35-310D-49FD-89D3-45DBF12F2D82}"/>
    <dgm:cxn modelId="{8A083314-7A4B-4F2C-BE37-44CF5325D34A}" type="presOf" srcId="{D504CF84-DCC4-4089-837A-BF3FDE8792AF}" destId="{33985DEA-3459-43AD-8FA4-6DC553DDDB23}" srcOrd="0" destOrd="0" presId="urn:microsoft.com/office/officeart/2016/7/layout/RepeatingBendingProcessNew"/>
    <dgm:cxn modelId="{463CB325-F4DA-4182-BE75-4C1228DD788D}" type="presOf" srcId="{52ACE181-AE54-44A4-AC8E-CB2A2928671D}" destId="{E4D114D9-5AB3-40F0-A669-EB4E0FBA8F52}" srcOrd="0" destOrd="0" presId="urn:microsoft.com/office/officeart/2016/7/layout/RepeatingBendingProcessNew"/>
    <dgm:cxn modelId="{F292585C-107E-4D11-A859-D00B65CBBA73}" type="presOf" srcId="{E95C97F9-4935-4366-BA84-D6AE4B9A6A6A}" destId="{86A2AC54-F250-49A2-A162-D57A8F3C9297}" srcOrd="0" destOrd="0" presId="urn:microsoft.com/office/officeart/2016/7/layout/RepeatingBendingProcessNew"/>
    <dgm:cxn modelId="{9BB3EA6B-58B5-41C3-B565-331EF29ED6A0}" srcId="{E95C97F9-4935-4366-BA84-D6AE4B9A6A6A}" destId="{C132E536-796E-4BB3-991B-988314E18939}" srcOrd="2" destOrd="0" parTransId="{16F04A46-C3E9-4253-BBF7-B23B4F133D71}" sibTransId="{EFBC3DD3-3A20-4965-87D0-198AF6CDD1FF}"/>
    <dgm:cxn modelId="{B649FB76-E3C7-401E-96E2-7412F8AE6C46}" type="presOf" srcId="{C132E536-796E-4BB3-991B-988314E18939}" destId="{280F876A-F0F4-482A-9F06-6EC96F9F197C}" srcOrd="0" destOrd="0" presId="urn:microsoft.com/office/officeart/2016/7/layout/RepeatingBendingProcessNew"/>
    <dgm:cxn modelId="{B6A92257-A33B-4B69-843A-14B9327FDC68}" type="presOf" srcId="{5487E45A-053A-4FAB-8DDD-047E0769358F}" destId="{EAFF0705-78B0-4C62-9B41-D3562799DCD8}" srcOrd="1" destOrd="0" presId="urn:microsoft.com/office/officeart/2016/7/layout/RepeatingBendingProcessNew"/>
    <dgm:cxn modelId="{5D681C81-A623-4B5C-A422-D008FD33166A}" type="presOf" srcId="{1606453B-E8E8-4A32-AC03-0B943D736AC4}" destId="{921EF9A7-26F4-4FAF-B9A7-3B34D5AA1F19}" srcOrd="1" destOrd="0" presId="urn:microsoft.com/office/officeart/2016/7/layout/RepeatingBendingProcessNew"/>
    <dgm:cxn modelId="{FF586582-1C92-4D47-BCA8-58729E68A352}" type="presOf" srcId="{2BD10A1F-25F4-4A11-9135-CBA324580991}" destId="{ED916C42-DC2D-4A1E-A2A4-158C4367DC13}" srcOrd="0" destOrd="0" presId="urn:microsoft.com/office/officeart/2016/7/layout/RepeatingBendingProcessNew"/>
    <dgm:cxn modelId="{CCCDAC8E-9A6E-47BE-A2BE-1B5B474652AE}" type="presOf" srcId="{AAAA5CD1-698C-4F03-BBBD-C3E9A3219F0D}" destId="{19A14A44-E312-4AAF-B0D1-28333EA59E6D}" srcOrd="0" destOrd="0" presId="urn:microsoft.com/office/officeart/2016/7/layout/RepeatingBendingProcessNew"/>
    <dgm:cxn modelId="{D0F9049B-8687-40B4-B34B-4D06F9474E8A}" srcId="{E95C97F9-4935-4366-BA84-D6AE4B9A6A6A}" destId="{2BD10A1F-25F4-4A11-9135-CBA324580991}" srcOrd="4" destOrd="0" parTransId="{EF37AE84-2702-4D58-9898-63241428E6B8}" sibTransId="{347B7102-1401-4C00-99FB-D21CDE8BFC64}"/>
    <dgm:cxn modelId="{83C3C1AB-71FF-4474-B3DD-F0DBAB8E3B17}" srcId="{E95C97F9-4935-4366-BA84-D6AE4B9A6A6A}" destId="{52ACE181-AE54-44A4-AC8E-CB2A2928671D}" srcOrd="0" destOrd="0" parTransId="{65477E97-5096-4D96-B410-DB172C983E60}" sibTransId="{5487E45A-053A-4FAB-8DDD-047E0769358F}"/>
    <dgm:cxn modelId="{361B20B0-29F7-423C-9E71-955DE7F7B26D}" type="presOf" srcId="{EFBC3DD3-3A20-4965-87D0-198AF6CDD1FF}" destId="{C081B14C-7547-4EFF-B5B3-984E7C6337C3}" srcOrd="0" destOrd="0" presId="urn:microsoft.com/office/officeart/2016/7/layout/RepeatingBendingProcessNew"/>
    <dgm:cxn modelId="{41E401B4-077D-46BD-B6F5-6FBE6E0364F8}" type="presOf" srcId="{DAB58D35-310D-49FD-89D3-45DBF12F2D82}" destId="{62A3D7D3-DFE7-4ACA-BE64-E4CD64F299E4}" srcOrd="0" destOrd="0" presId="urn:microsoft.com/office/officeart/2016/7/layout/RepeatingBendingProcessNew"/>
    <dgm:cxn modelId="{AAC675BC-A17F-40CF-8CD3-A298114B2110}" type="presOf" srcId="{5487E45A-053A-4FAB-8DDD-047E0769358F}" destId="{E8854AF6-4EE6-42A1-9C96-C46885C5D3A0}" srcOrd="0" destOrd="0" presId="urn:microsoft.com/office/officeart/2016/7/layout/RepeatingBendingProcessNew"/>
    <dgm:cxn modelId="{4AF57FCA-3D09-4BF8-BF08-EC23F599249F}" srcId="{E95C97F9-4935-4366-BA84-D6AE4B9A6A6A}" destId="{AAAA5CD1-698C-4F03-BBBD-C3E9A3219F0D}" srcOrd="1" destOrd="0" parTransId="{63DA086B-1067-4442-9B46-C840C9A42CDD}" sibTransId="{1606453B-E8E8-4A32-AC03-0B943D736AC4}"/>
    <dgm:cxn modelId="{B80284CF-4B99-4008-A618-DA359C95C0E1}" type="presOf" srcId="{DAB58D35-310D-49FD-89D3-45DBF12F2D82}" destId="{7C599553-CB4B-4B32-A8B5-C22E8D596A6D}" srcOrd="1" destOrd="0" presId="urn:microsoft.com/office/officeart/2016/7/layout/RepeatingBendingProcessNew"/>
    <dgm:cxn modelId="{83EBFAD1-5EE4-4A8C-BE8C-ADF1A044A81B}" type="presOf" srcId="{EFBC3DD3-3A20-4965-87D0-198AF6CDD1FF}" destId="{3F8AF5B5-2387-416C-BF1A-802CDE5BF66C}" srcOrd="1" destOrd="0" presId="urn:microsoft.com/office/officeart/2016/7/layout/RepeatingBendingProcessNew"/>
    <dgm:cxn modelId="{13949BE0-3FC9-41D4-A405-E6DA57BBD5E5}" type="presOf" srcId="{1606453B-E8E8-4A32-AC03-0B943D736AC4}" destId="{06661423-C89D-4361-B777-BB92A8135440}" srcOrd="0" destOrd="0" presId="urn:microsoft.com/office/officeart/2016/7/layout/RepeatingBendingProcessNew"/>
    <dgm:cxn modelId="{6E714F6E-5E22-465A-9252-82B475423F28}" type="presParOf" srcId="{86A2AC54-F250-49A2-A162-D57A8F3C9297}" destId="{E4D114D9-5AB3-40F0-A669-EB4E0FBA8F52}" srcOrd="0" destOrd="0" presId="urn:microsoft.com/office/officeart/2016/7/layout/RepeatingBendingProcessNew"/>
    <dgm:cxn modelId="{3634F9C4-0344-4B51-8619-DB3325C0478A}" type="presParOf" srcId="{86A2AC54-F250-49A2-A162-D57A8F3C9297}" destId="{E8854AF6-4EE6-42A1-9C96-C46885C5D3A0}" srcOrd="1" destOrd="0" presId="urn:microsoft.com/office/officeart/2016/7/layout/RepeatingBendingProcessNew"/>
    <dgm:cxn modelId="{CA97A333-1F4C-4653-9B1E-609629285864}" type="presParOf" srcId="{E8854AF6-4EE6-42A1-9C96-C46885C5D3A0}" destId="{EAFF0705-78B0-4C62-9B41-D3562799DCD8}" srcOrd="0" destOrd="0" presId="urn:microsoft.com/office/officeart/2016/7/layout/RepeatingBendingProcessNew"/>
    <dgm:cxn modelId="{79CC0285-5640-4F79-83F3-A764FAE09787}" type="presParOf" srcId="{86A2AC54-F250-49A2-A162-D57A8F3C9297}" destId="{19A14A44-E312-4AAF-B0D1-28333EA59E6D}" srcOrd="2" destOrd="0" presId="urn:microsoft.com/office/officeart/2016/7/layout/RepeatingBendingProcessNew"/>
    <dgm:cxn modelId="{C9BD9FBC-5AE5-4FF5-A336-75525D12260E}" type="presParOf" srcId="{86A2AC54-F250-49A2-A162-D57A8F3C9297}" destId="{06661423-C89D-4361-B777-BB92A8135440}" srcOrd="3" destOrd="0" presId="urn:microsoft.com/office/officeart/2016/7/layout/RepeatingBendingProcessNew"/>
    <dgm:cxn modelId="{B3EECAC0-C5A0-4F26-BE78-C51617573DBC}" type="presParOf" srcId="{06661423-C89D-4361-B777-BB92A8135440}" destId="{921EF9A7-26F4-4FAF-B9A7-3B34D5AA1F19}" srcOrd="0" destOrd="0" presId="urn:microsoft.com/office/officeart/2016/7/layout/RepeatingBendingProcessNew"/>
    <dgm:cxn modelId="{8CE269F3-607E-4523-AC30-E69A86478058}" type="presParOf" srcId="{86A2AC54-F250-49A2-A162-D57A8F3C9297}" destId="{280F876A-F0F4-482A-9F06-6EC96F9F197C}" srcOrd="4" destOrd="0" presId="urn:microsoft.com/office/officeart/2016/7/layout/RepeatingBendingProcessNew"/>
    <dgm:cxn modelId="{E68F4A3E-84B7-4A9A-A405-DE19BCCCD053}" type="presParOf" srcId="{86A2AC54-F250-49A2-A162-D57A8F3C9297}" destId="{C081B14C-7547-4EFF-B5B3-984E7C6337C3}" srcOrd="5" destOrd="0" presId="urn:microsoft.com/office/officeart/2016/7/layout/RepeatingBendingProcessNew"/>
    <dgm:cxn modelId="{246A9169-0BEB-4D0A-B412-8B6A19420645}" type="presParOf" srcId="{C081B14C-7547-4EFF-B5B3-984E7C6337C3}" destId="{3F8AF5B5-2387-416C-BF1A-802CDE5BF66C}" srcOrd="0" destOrd="0" presId="urn:microsoft.com/office/officeart/2016/7/layout/RepeatingBendingProcessNew"/>
    <dgm:cxn modelId="{BF4E2B64-2D1D-4803-9654-169B248A9FB6}" type="presParOf" srcId="{86A2AC54-F250-49A2-A162-D57A8F3C9297}" destId="{33985DEA-3459-43AD-8FA4-6DC553DDDB23}" srcOrd="6" destOrd="0" presId="urn:microsoft.com/office/officeart/2016/7/layout/RepeatingBendingProcessNew"/>
    <dgm:cxn modelId="{485589F4-26E4-4CFF-BF25-8EE1E1025C5E}" type="presParOf" srcId="{86A2AC54-F250-49A2-A162-D57A8F3C9297}" destId="{62A3D7D3-DFE7-4ACA-BE64-E4CD64F299E4}" srcOrd="7" destOrd="0" presId="urn:microsoft.com/office/officeart/2016/7/layout/RepeatingBendingProcessNew"/>
    <dgm:cxn modelId="{278BD431-D951-41EC-8A0E-BE9B39BDF83D}" type="presParOf" srcId="{62A3D7D3-DFE7-4ACA-BE64-E4CD64F299E4}" destId="{7C599553-CB4B-4B32-A8B5-C22E8D596A6D}" srcOrd="0" destOrd="0" presId="urn:microsoft.com/office/officeart/2016/7/layout/RepeatingBendingProcessNew"/>
    <dgm:cxn modelId="{633211BA-BC4C-4057-A6A9-8B99D11C7F9D}" type="presParOf" srcId="{86A2AC54-F250-49A2-A162-D57A8F3C9297}" destId="{ED916C42-DC2D-4A1E-A2A4-158C4367DC13}" srcOrd="8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023962E-C4B9-4673-9684-56A5B2485B6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2984590-93B0-4430-92F4-884E82DFB55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1. Real-Time ADR Analysis: Integrate real-time data feeds for dynamic monitoring of drug safety profiles.</a:t>
          </a:r>
        </a:p>
      </dgm:t>
    </dgm:pt>
    <dgm:pt modelId="{104DAEE0-0F87-43FD-A380-D7FEB23479C7}" type="parTrans" cxnId="{E5E6D7AC-A8D5-40DF-B018-53DAD09D8AC7}">
      <dgm:prSet/>
      <dgm:spPr/>
      <dgm:t>
        <a:bodyPr/>
        <a:lstStyle/>
        <a:p>
          <a:endParaRPr lang="en-US"/>
        </a:p>
      </dgm:t>
    </dgm:pt>
    <dgm:pt modelId="{75807EDB-86EE-4653-A68F-FB8BECDC0E8A}" type="sibTrans" cxnId="{E5E6D7AC-A8D5-40DF-B018-53DAD09D8AC7}">
      <dgm:prSet/>
      <dgm:spPr/>
      <dgm:t>
        <a:bodyPr/>
        <a:lstStyle/>
        <a:p>
          <a:endParaRPr lang="en-US"/>
        </a:p>
      </dgm:t>
    </dgm:pt>
    <dgm:pt modelId="{34DBB134-A37D-451E-9F47-936C7081A0B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2. Advanced Machine Learning Models: Explore classification models to predict high-risk cases.</a:t>
          </a:r>
        </a:p>
      </dgm:t>
    </dgm:pt>
    <dgm:pt modelId="{C0A8E2E2-344D-4F62-BEDA-51EAC8AD0CED}" type="parTrans" cxnId="{E37FBC9E-4D39-4DAF-8BA6-42104E3D665F}">
      <dgm:prSet/>
      <dgm:spPr/>
      <dgm:t>
        <a:bodyPr/>
        <a:lstStyle/>
        <a:p>
          <a:endParaRPr lang="en-US"/>
        </a:p>
      </dgm:t>
    </dgm:pt>
    <dgm:pt modelId="{3751699B-6456-46D7-BDAC-522D66DCD452}" type="sibTrans" cxnId="{E37FBC9E-4D39-4DAF-8BA6-42104E3D665F}">
      <dgm:prSet/>
      <dgm:spPr/>
      <dgm:t>
        <a:bodyPr/>
        <a:lstStyle/>
        <a:p>
          <a:endParaRPr lang="en-US"/>
        </a:p>
      </dgm:t>
    </dgm:pt>
    <dgm:pt modelId="{E883D285-180B-40EC-B7EF-558F21E0C15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3. Broader Dataset Integration: Incorporate additional data sources like lifestyle or co-morbidity information for a holistic view of ADRs.</a:t>
          </a:r>
        </a:p>
      </dgm:t>
    </dgm:pt>
    <dgm:pt modelId="{7ED22E9B-71F2-4955-9299-444885F3492D}" type="parTrans" cxnId="{9B495344-8DB0-483D-BF74-F6ADF2ACE705}">
      <dgm:prSet/>
      <dgm:spPr/>
      <dgm:t>
        <a:bodyPr/>
        <a:lstStyle/>
        <a:p>
          <a:endParaRPr lang="en-US"/>
        </a:p>
      </dgm:t>
    </dgm:pt>
    <dgm:pt modelId="{9E5E1A7E-B25D-4393-ABF3-5A10676FE056}" type="sibTrans" cxnId="{9B495344-8DB0-483D-BF74-F6ADF2ACE705}">
      <dgm:prSet/>
      <dgm:spPr/>
      <dgm:t>
        <a:bodyPr/>
        <a:lstStyle/>
        <a:p>
          <a:endParaRPr lang="en-US"/>
        </a:p>
      </dgm:t>
    </dgm:pt>
    <dgm:pt modelId="{98498E90-75BB-4853-A701-514EEFC37662}" type="pres">
      <dgm:prSet presAssocID="{1023962E-C4B9-4673-9684-56A5B2485B64}" presName="root" presStyleCnt="0">
        <dgm:presLayoutVars>
          <dgm:dir/>
          <dgm:resizeHandles val="exact"/>
        </dgm:presLayoutVars>
      </dgm:prSet>
      <dgm:spPr/>
    </dgm:pt>
    <dgm:pt modelId="{575A31DD-03A9-487E-BAC5-01DA4DA08E5E}" type="pres">
      <dgm:prSet presAssocID="{B2984590-93B0-4430-92F4-884E82DFB552}" presName="compNode" presStyleCnt="0"/>
      <dgm:spPr/>
    </dgm:pt>
    <dgm:pt modelId="{FF6791C3-3534-4509-8895-CFEA1D0097BF}" type="pres">
      <dgm:prSet presAssocID="{B2984590-93B0-4430-92F4-884E82DFB552}" presName="bgRect" presStyleLbl="bgShp" presStyleIdx="0" presStyleCnt="3"/>
      <dgm:spPr/>
    </dgm:pt>
    <dgm:pt modelId="{13187C1C-AC49-4B7A-BAE7-0A1DC83663EB}" type="pres">
      <dgm:prSet presAssocID="{B2984590-93B0-4430-92F4-884E82DFB55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3099B9E4-3B07-4A43-A7CE-E04C563BA44F}" type="pres">
      <dgm:prSet presAssocID="{B2984590-93B0-4430-92F4-884E82DFB552}" presName="spaceRect" presStyleCnt="0"/>
      <dgm:spPr/>
    </dgm:pt>
    <dgm:pt modelId="{A97ACDCC-40E9-4273-9674-755F7C5FA797}" type="pres">
      <dgm:prSet presAssocID="{B2984590-93B0-4430-92F4-884E82DFB552}" presName="parTx" presStyleLbl="revTx" presStyleIdx="0" presStyleCnt="3">
        <dgm:presLayoutVars>
          <dgm:chMax val="0"/>
          <dgm:chPref val="0"/>
        </dgm:presLayoutVars>
      </dgm:prSet>
      <dgm:spPr/>
    </dgm:pt>
    <dgm:pt modelId="{27EA9ECC-596E-4AE2-964A-2B3959A0DFE2}" type="pres">
      <dgm:prSet presAssocID="{75807EDB-86EE-4653-A68F-FB8BECDC0E8A}" presName="sibTrans" presStyleCnt="0"/>
      <dgm:spPr/>
    </dgm:pt>
    <dgm:pt modelId="{DC013704-2FD4-4BFF-BFD2-4F976D325650}" type="pres">
      <dgm:prSet presAssocID="{34DBB134-A37D-451E-9F47-936C7081A0B7}" presName="compNode" presStyleCnt="0"/>
      <dgm:spPr/>
    </dgm:pt>
    <dgm:pt modelId="{40F9FF4A-7D51-4CD5-B47F-0EDCA71AC051}" type="pres">
      <dgm:prSet presAssocID="{34DBB134-A37D-451E-9F47-936C7081A0B7}" presName="bgRect" presStyleLbl="bgShp" presStyleIdx="1" presStyleCnt="3"/>
      <dgm:spPr/>
    </dgm:pt>
    <dgm:pt modelId="{98228F15-6563-4CA5-A0F1-C644FEAECA5F}" type="pres">
      <dgm:prSet presAssocID="{34DBB134-A37D-451E-9F47-936C7081A0B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ze"/>
        </a:ext>
      </dgm:extLst>
    </dgm:pt>
    <dgm:pt modelId="{E65CCBA5-BAA0-43EA-993B-6C68FFDE92AA}" type="pres">
      <dgm:prSet presAssocID="{34DBB134-A37D-451E-9F47-936C7081A0B7}" presName="spaceRect" presStyleCnt="0"/>
      <dgm:spPr/>
    </dgm:pt>
    <dgm:pt modelId="{AA903B7A-1DBA-48C0-A79F-A497393FA6EF}" type="pres">
      <dgm:prSet presAssocID="{34DBB134-A37D-451E-9F47-936C7081A0B7}" presName="parTx" presStyleLbl="revTx" presStyleIdx="1" presStyleCnt="3">
        <dgm:presLayoutVars>
          <dgm:chMax val="0"/>
          <dgm:chPref val="0"/>
        </dgm:presLayoutVars>
      </dgm:prSet>
      <dgm:spPr/>
    </dgm:pt>
    <dgm:pt modelId="{D9C4DDBE-F9E3-46BF-86F8-9A46EC88EC09}" type="pres">
      <dgm:prSet presAssocID="{3751699B-6456-46D7-BDAC-522D66DCD452}" presName="sibTrans" presStyleCnt="0"/>
      <dgm:spPr/>
    </dgm:pt>
    <dgm:pt modelId="{90D2DEB2-9F1B-4389-8685-A403D6BB4989}" type="pres">
      <dgm:prSet presAssocID="{E883D285-180B-40EC-B7EF-558F21E0C150}" presName="compNode" presStyleCnt="0"/>
      <dgm:spPr/>
    </dgm:pt>
    <dgm:pt modelId="{943F9F90-D1B5-462B-B264-48B7F251D621}" type="pres">
      <dgm:prSet presAssocID="{E883D285-180B-40EC-B7EF-558F21E0C150}" presName="bgRect" presStyleLbl="bgShp" presStyleIdx="2" presStyleCnt="3"/>
      <dgm:spPr/>
    </dgm:pt>
    <dgm:pt modelId="{1458DCA8-EFE7-4065-89E5-76A51B7CDBDA}" type="pres">
      <dgm:prSet presAssocID="{E883D285-180B-40EC-B7EF-558F21E0C15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00EE42E8-06C5-45A7-84EC-3B8599C327A2}" type="pres">
      <dgm:prSet presAssocID="{E883D285-180B-40EC-B7EF-558F21E0C150}" presName="spaceRect" presStyleCnt="0"/>
      <dgm:spPr/>
    </dgm:pt>
    <dgm:pt modelId="{20C62C2B-0934-43F5-ABFD-F10E0F0FC557}" type="pres">
      <dgm:prSet presAssocID="{E883D285-180B-40EC-B7EF-558F21E0C150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69214B22-A3AF-45AB-BC7B-D760D0A7B62A}" type="presOf" srcId="{E883D285-180B-40EC-B7EF-558F21E0C150}" destId="{20C62C2B-0934-43F5-ABFD-F10E0F0FC557}" srcOrd="0" destOrd="0" presId="urn:microsoft.com/office/officeart/2018/2/layout/IconVerticalSolidList"/>
    <dgm:cxn modelId="{9B495344-8DB0-483D-BF74-F6ADF2ACE705}" srcId="{1023962E-C4B9-4673-9684-56A5B2485B64}" destId="{E883D285-180B-40EC-B7EF-558F21E0C150}" srcOrd="2" destOrd="0" parTransId="{7ED22E9B-71F2-4955-9299-444885F3492D}" sibTransId="{9E5E1A7E-B25D-4393-ABF3-5A10676FE056}"/>
    <dgm:cxn modelId="{B4F04169-F204-404F-AAC0-F2B790ACCCDA}" type="presOf" srcId="{1023962E-C4B9-4673-9684-56A5B2485B64}" destId="{98498E90-75BB-4853-A701-514EEFC37662}" srcOrd="0" destOrd="0" presId="urn:microsoft.com/office/officeart/2018/2/layout/IconVerticalSolidList"/>
    <dgm:cxn modelId="{09EF9E8A-5CF3-4D8B-B495-1342A8E715B7}" type="presOf" srcId="{34DBB134-A37D-451E-9F47-936C7081A0B7}" destId="{AA903B7A-1DBA-48C0-A79F-A497393FA6EF}" srcOrd="0" destOrd="0" presId="urn:microsoft.com/office/officeart/2018/2/layout/IconVerticalSolidList"/>
    <dgm:cxn modelId="{E37FBC9E-4D39-4DAF-8BA6-42104E3D665F}" srcId="{1023962E-C4B9-4673-9684-56A5B2485B64}" destId="{34DBB134-A37D-451E-9F47-936C7081A0B7}" srcOrd="1" destOrd="0" parTransId="{C0A8E2E2-344D-4F62-BEDA-51EAC8AD0CED}" sibTransId="{3751699B-6456-46D7-BDAC-522D66DCD452}"/>
    <dgm:cxn modelId="{E5E6D7AC-A8D5-40DF-B018-53DAD09D8AC7}" srcId="{1023962E-C4B9-4673-9684-56A5B2485B64}" destId="{B2984590-93B0-4430-92F4-884E82DFB552}" srcOrd="0" destOrd="0" parTransId="{104DAEE0-0F87-43FD-A380-D7FEB23479C7}" sibTransId="{75807EDB-86EE-4653-A68F-FB8BECDC0E8A}"/>
    <dgm:cxn modelId="{E0ADB7BB-0F4F-4303-8DCD-191DE619275D}" type="presOf" srcId="{B2984590-93B0-4430-92F4-884E82DFB552}" destId="{A97ACDCC-40E9-4273-9674-755F7C5FA797}" srcOrd="0" destOrd="0" presId="urn:microsoft.com/office/officeart/2018/2/layout/IconVerticalSolidList"/>
    <dgm:cxn modelId="{EDF29BAF-4D9C-4E07-82D2-C3F2333CE8AA}" type="presParOf" srcId="{98498E90-75BB-4853-A701-514EEFC37662}" destId="{575A31DD-03A9-487E-BAC5-01DA4DA08E5E}" srcOrd="0" destOrd="0" presId="urn:microsoft.com/office/officeart/2018/2/layout/IconVerticalSolidList"/>
    <dgm:cxn modelId="{74CF4238-DAB8-4D1E-BEBC-7840A1AD8E84}" type="presParOf" srcId="{575A31DD-03A9-487E-BAC5-01DA4DA08E5E}" destId="{FF6791C3-3534-4509-8895-CFEA1D0097BF}" srcOrd="0" destOrd="0" presId="urn:microsoft.com/office/officeart/2018/2/layout/IconVerticalSolidList"/>
    <dgm:cxn modelId="{1A89EB5B-EA98-4FB7-B641-2E779F57F385}" type="presParOf" srcId="{575A31DD-03A9-487E-BAC5-01DA4DA08E5E}" destId="{13187C1C-AC49-4B7A-BAE7-0A1DC83663EB}" srcOrd="1" destOrd="0" presId="urn:microsoft.com/office/officeart/2018/2/layout/IconVerticalSolidList"/>
    <dgm:cxn modelId="{C060A599-965B-48C1-92D6-0843A859DC3C}" type="presParOf" srcId="{575A31DD-03A9-487E-BAC5-01DA4DA08E5E}" destId="{3099B9E4-3B07-4A43-A7CE-E04C563BA44F}" srcOrd="2" destOrd="0" presId="urn:microsoft.com/office/officeart/2018/2/layout/IconVerticalSolidList"/>
    <dgm:cxn modelId="{44B10E2C-17AF-4186-BD5C-0E3572AB711C}" type="presParOf" srcId="{575A31DD-03A9-487E-BAC5-01DA4DA08E5E}" destId="{A97ACDCC-40E9-4273-9674-755F7C5FA797}" srcOrd="3" destOrd="0" presId="urn:microsoft.com/office/officeart/2018/2/layout/IconVerticalSolidList"/>
    <dgm:cxn modelId="{125EEB9E-9548-401F-81AB-4A399587CD04}" type="presParOf" srcId="{98498E90-75BB-4853-A701-514EEFC37662}" destId="{27EA9ECC-596E-4AE2-964A-2B3959A0DFE2}" srcOrd="1" destOrd="0" presId="urn:microsoft.com/office/officeart/2018/2/layout/IconVerticalSolidList"/>
    <dgm:cxn modelId="{A2836705-1087-480B-ADE1-79256F723978}" type="presParOf" srcId="{98498E90-75BB-4853-A701-514EEFC37662}" destId="{DC013704-2FD4-4BFF-BFD2-4F976D325650}" srcOrd="2" destOrd="0" presId="urn:microsoft.com/office/officeart/2018/2/layout/IconVerticalSolidList"/>
    <dgm:cxn modelId="{4D7D9AF1-F526-48A0-BC1B-C40FDB97C13E}" type="presParOf" srcId="{DC013704-2FD4-4BFF-BFD2-4F976D325650}" destId="{40F9FF4A-7D51-4CD5-B47F-0EDCA71AC051}" srcOrd="0" destOrd="0" presId="urn:microsoft.com/office/officeart/2018/2/layout/IconVerticalSolidList"/>
    <dgm:cxn modelId="{CA65ECF0-4CED-436A-82A4-20689112DEA1}" type="presParOf" srcId="{DC013704-2FD4-4BFF-BFD2-4F976D325650}" destId="{98228F15-6563-4CA5-A0F1-C644FEAECA5F}" srcOrd="1" destOrd="0" presId="urn:microsoft.com/office/officeart/2018/2/layout/IconVerticalSolidList"/>
    <dgm:cxn modelId="{8E93AEE5-72D0-4E59-906E-0C66D871BF22}" type="presParOf" srcId="{DC013704-2FD4-4BFF-BFD2-4F976D325650}" destId="{E65CCBA5-BAA0-43EA-993B-6C68FFDE92AA}" srcOrd="2" destOrd="0" presId="urn:microsoft.com/office/officeart/2018/2/layout/IconVerticalSolidList"/>
    <dgm:cxn modelId="{B143DC34-0049-442A-BFDC-7CE39BA49040}" type="presParOf" srcId="{DC013704-2FD4-4BFF-BFD2-4F976D325650}" destId="{AA903B7A-1DBA-48C0-A79F-A497393FA6EF}" srcOrd="3" destOrd="0" presId="urn:microsoft.com/office/officeart/2018/2/layout/IconVerticalSolidList"/>
    <dgm:cxn modelId="{836F2570-C761-45A0-A197-665353359485}" type="presParOf" srcId="{98498E90-75BB-4853-A701-514EEFC37662}" destId="{D9C4DDBE-F9E3-46BF-86F8-9A46EC88EC09}" srcOrd="3" destOrd="0" presId="urn:microsoft.com/office/officeart/2018/2/layout/IconVerticalSolidList"/>
    <dgm:cxn modelId="{1B0C3292-F295-4272-9B22-BCA43F5EFE14}" type="presParOf" srcId="{98498E90-75BB-4853-A701-514EEFC37662}" destId="{90D2DEB2-9F1B-4389-8685-A403D6BB4989}" srcOrd="4" destOrd="0" presId="urn:microsoft.com/office/officeart/2018/2/layout/IconVerticalSolidList"/>
    <dgm:cxn modelId="{0BCB57B4-06FC-43FD-B618-69C36ABE2161}" type="presParOf" srcId="{90D2DEB2-9F1B-4389-8685-A403D6BB4989}" destId="{943F9F90-D1B5-462B-B264-48B7F251D621}" srcOrd="0" destOrd="0" presId="urn:microsoft.com/office/officeart/2018/2/layout/IconVerticalSolidList"/>
    <dgm:cxn modelId="{E06FF4B4-FE5D-408A-B528-F2890A9D801C}" type="presParOf" srcId="{90D2DEB2-9F1B-4389-8685-A403D6BB4989}" destId="{1458DCA8-EFE7-4065-89E5-76A51B7CDBDA}" srcOrd="1" destOrd="0" presId="urn:microsoft.com/office/officeart/2018/2/layout/IconVerticalSolidList"/>
    <dgm:cxn modelId="{2B922E8E-C2F8-47B7-9EEF-4D215110F43B}" type="presParOf" srcId="{90D2DEB2-9F1B-4389-8685-A403D6BB4989}" destId="{00EE42E8-06C5-45A7-84EC-3B8599C327A2}" srcOrd="2" destOrd="0" presId="urn:microsoft.com/office/officeart/2018/2/layout/IconVerticalSolidList"/>
    <dgm:cxn modelId="{425F637E-907E-402F-8A1C-EA0AABD2C4ED}" type="presParOf" srcId="{90D2DEB2-9F1B-4389-8685-A403D6BB4989}" destId="{20C62C2B-0934-43F5-ABFD-F10E0F0FC55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854AF6-4EE6-42A1-9C96-C46885C5D3A0}">
      <dsp:nvSpPr>
        <dsp:cNvPr id="0" name=""/>
        <dsp:cNvSpPr/>
      </dsp:nvSpPr>
      <dsp:spPr>
        <a:xfrm>
          <a:off x="3040792" y="870618"/>
          <a:ext cx="67541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54806" y="45720"/>
              </a:lnTo>
              <a:lnTo>
                <a:pt x="354806" y="46175"/>
              </a:lnTo>
              <a:lnTo>
                <a:pt x="675413" y="46175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60848" y="912848"/>
        <a:ext cx="35300" cy="6979"/>
      </dsp:txXfrm>
    </dsp:sp>
    <dsp:sp modelId="{E4D114D9-5AB3-40F0-A669-EB4E0FBA8F52}">
      <dsp:nvSpPr>
        <dsp:cNvPr id="0" name=""/>
        <dsp:cNvSpPr/>
      </dsp:nvSpPr>
      <dsp:spPr>
        <a:xfrm>
          <a:off x="8061" y="5979"/>
          <a:ext cx="3034531" cy="18207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695" tIns="156081" rIns="148695" bIns="156081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1. Data Collection - Import JSON files from FDA databases and store them in Google Cloud Storage.</a:t>
          </a:r>
        </a:p>
      </dsp:txBody>
      <dsp:txXfrm>
        <a:off x="8061" y="5979"/>
        <a:ext cx="3034531" cy="1820718"/>
      </dsp:txXfrm>
    </dsp:sp>
    <dsp:sp modelId="{06661423-C89D-4361-B777-BB92A8135440}">
      <dsp:nvSpPr>
        <dsp:cNvPr id="0" name=""/>
        <dsp:cNvSpPr/>
      </dsp:nvSpPr>
      <dsp:spPr>
        <a:xfrm>
          <a:off x="6781337" y="870618"/>
          <a:ext cx="65927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6175"/>
              </a:moveTo>
              <a:lnTo>
                <a:pt x="346735" y="46175"/>
              </a:lnTo>
              <a:lnTo>
                <a:pt x="346735" y="45720"/>
              </a:lnTo>
              <a:lnTo>
                <a:pt x="659270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093725" y="912848"/>
        <a:ext cx="34493" cy="6979"/>
      </dsp:txXfrm>
    </dsp:sp>
    <dsp:sp modelId="{19A14A44-E312-4AAF-B0D1-28333EA59E6D}">
      <dsp:nvSpPr>
        <dsp:cNvPr id="0" name=""/>
        <dsp:cNvSpPr/>
      </dsp:nvSpPr>
      <dsp:spPr>
        <a:xfrm>
          <a:off x="3748606" y="6434"/>
          <a:ext cx="3034531" cy="18207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695" tIns="156081" rIns="148695" bIns="156081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3. Data Processing on Apache Spark</a:t>
          </a:r>
        </a:p>
      </dsp:txBody>
      <dsp:txXfrm>
        <a:off x="3748606" y="6434"/>
        <a:ext cx="3034531" cy="1820718"/>
      </dsp:txXfrm>
    </dsp:sp>
    <dsp:sp modelId="{C081B14C-7547-4EFF-B5B3-984E7C6337C3}">
      <dsp:nvSpPr>
        <dsp:cNvPr id="0" name=""/>
        <dsp:cNvSpPr/>
      </dsp:nvSpPr>
      <dsp:spPr>
        <a:xfrm>
          <a:off x="1525326" y="1824897"/>
          <a:ext cx="7464946" cy="667342"/>
        </a:xfrm>
        <a:custGeom>
          <a:avLst/>
          <a:gdLst/>
          <a:ahLst/>
          <a:cxnLst/>
          <a:rect l="0" t="0" r="0" b="0"/>
          <a:pathLst>
            <a:path>
              <a:moveTo>
                <a:pt x="7464946" y="0"/>
              </a:moveTo>
              <a:lnTo>
                <a:pt x="7464946" y="350771"/>
              </a:lnTo>
              <a:lnTo>
                <a:pt x="0" y="350771"/>
              </a:lnTo>
              <a:lnTo>
                <a:pt x="0" y="667342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070362" y="2155079"/>
        <a:ext cx="374875" cy="6979"/>
      </dsp:txXfrm>
    </dsp:sp>
    <dsp:sp modelId="{280F876A-F0F4-482A-9F06-6EC96F9F197C}">
      <dsp:nvSpPr>
        <dsp:cNvPr id="0" name=""/>
        <dsp:cNvSpPr/>
      </dsp:nvSpPr>
      <dsp:spPr>
        <a:xfrm>
          <a:off x="7473007" y="5979"/>
          <a:ext cx="3034531" cy="18207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695" tIns="156081" rIns="148695" bIns="156081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4. Exploratory Data Analysis (EDA)</a:t>
          </a:r>
        </a:p>
      </dsp:txBody>
      <dsp:txXfrm>
        <a:off x="7473007" y="5979"/>
        <a:ext cx="3034531" cy="1820718"/>
      </dsp:txXfrm>
    </dsp:sp>
    <dsp:sp modelId="{62A3D7D3-DFE7-4ACA-BE64-E4CD64F299E4}">
      <dsp:nvSpPr>
        <dsp:cNvPr id="0" name=""/>
        <dsp:cNvSpPr/>
      </dsp:nvSpPr>
      <dsp:spPr>
        <a:xfrm>
          <a:off x="3040792" y="3389279"/>
          <a:ext cx="6673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67342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57014" y="3431509"/>
        <a:ext cx="34897" cy="6979"/>
      </dsp:txXfrm>
    </dsp:sp>
    <dsp:sp modelId="{33985DEA-3459-43AD-8FA4-6DC553DDDB23}">
      <dsp:nvSpPr>
        <dsp:cNvPr id="0" name=""/>
        <dsp:cNvSpPr/>
      </dsp:nvSpPr>
      <dsp:spPr>
        <a:xfrm>
          <a:off x="8061" y="2524640"/>
          <a:ext cx="3034531" cy="18207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695" tIns="156081" rIns="148695" bIns="156081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5. ML Classification Model Implementation.</a:t>
          </a:r>
        </a:p>
      </dsp:txBody>
      <dsp:txXfrm>
        <a:off x="8061" y="2524640"/>
        <a:ext cx="3034531" cy="1820718"/>
      </dsp:txXfrm>
    </dsp:sp>
    <dsp:sp modelId="{ED916C42-DC2D-4A1E-A2A4-158C4367DC13}">
      <dsp:nvSpPr>
        <dsp:cNvPr id="0" name=""/>
        <dsp:cNvSpPr/>
      </dsp:nvSpPr>
      <dsp:spPr>
        <a:xfrm>
          <a:off x="3740534" y="2524640"/>
          <a:ext cx="3034531" cy="18207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695" tIns="156081" rIns="148695" bIns="156081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5. Interpretation and Reporting</a:t>
          </a:r>
        </a:p>
      </dsp:txBody>
      <dsp:txXfrm>
        <a:off x="3740534" y="2524640"/>
        <a:ext cx="3034531" cy="182071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6791C3-3534-4509-8895-CFEA1D0097BF}">
      <dsp:nvSpPr>
        <dsp:cNvPr id="0" name=""/>
        <dsp:cNvSpPr/>
      </dsp:nvSpPr>
      <dsp:spPr>
        <a:xfrm>
          <a:off x="0" y="682"/>
          <a:ext cx="6245265" cy="15965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187C1C-AC49-4B7A-BAE7-0A1DC83663EB}">
      <dsp:nvSpPr>
        <dsp:cNvPr id="0" name=""/>
        <dsp:cNvSpPr/>
      </dsp:nvSpPr>
      <dsp:spPr>
        <a:xfrm>
          <a:off x="482961" y="359909"/>
          <a:ext cx="878111" cy="87811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7ACDCC-40E9-4273-9674-755F7C5FA797}">
      <dsp:nvSpPr>
        <dsp:cNvPr id="0" name=""/>
        <dsp:cNvSpPr/>
      </dsp:nvSpPr>
      <dsp:spPr>
        <a:xfrm>
          <a:off x="1844034" y="682"/>
          <a:ext cx="4401230" cy="15965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970" tIns="168970" rIns="168970" bIns="16897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1. Real-Time ADR Analysis: Integrate real-time data feeds for dynamic monitoring of drug safety profiles.</a:t>
          </a:r>
        </a:p>
      </dsp:txBody>
      <dsp:txXfrm>
        <a:off x="1844034" y="682"/>
        <a:ext cx="4401230" cy="1596566"/>
      </dsp:txXfrm>
    </dsp:sp>
    <dsp:sp modelId="{40F9FF4A-7D51-4CD5-B47F-0EDCA71AC051}">
      <dsp:nvSpPr>
        <dsp:cNvPr id="0" name=""/>
        <dsp:cNvSpPr/>
      </dsp:nvSpPr>
      <dsp:spPr>
        <a:xfrm>
          <a:off x="0" y="1996390"/>
          <a:ext cx="6245265" cy="15965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228F15-6563-4CA5-A0F1-C644FEAECA5F}">
      <dsp:nvSpPr>
        <dsp:cNvPr id="0" name=""/>
        <dsp:cNvSpPr/>
      </dsp:nvSpPr>
      <dsp:spPr>
        <a:xfrm>
          <a:off x="482961" y="2355617"/>
          <a:ext cx="878111" cy="87811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903B7A-1DBA-48C0-A79F-A497393FA6EF}">
      <dsp:nvSpPr>
        <dsp:cNvPr id="0" name=""/>
        <dsp:cNvSpPr/>
      </dsp:nvSpPr>
      <dsp:spPr>
        <a:xfrm>
          <a:off x="1844034" y="1996390"/>
          <a:ext cx="4401230" cy="15965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970" tIns="168970" rIns="168970" bIns="16897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2. Advanced Machine Learning Models: Explore classification models to predict high-risk cases.</a:t>
          </a:r>
        </a:p>
      </dsp:txBody>
      <dsp:txXfrm>
        <a:off x="1844034" y="1996390"/>
        <a:ext cx="4401230" cy="1596566"/>
      </dsp:txXfrm>
    </dsp:sp>
    <dsp:sp modelId="{943F9F90-D1B5-462B-B264-48B7F251D621}">
      <dsp:nvSpPr>
        <dsp:cNvPr id="0" name=""/>
        <dsp:cNvSpPr/>
      </dsp:nvSpPr>
      <dsp:spPr>
        <a:xfrm>
          <a:off x="0" y="3992098"/>
          <a:ext cx="6245265" cy="15965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58DCA8-EFE7-4065-89E5-76A51B7CDBDA}">
      <dsp:nvSpPr>
        <dsp:cNvPr id="0" name=""/>
        <dsp:cNvSpPr/>
      </dsp:nvSpPr>
      <dsp:spPr>
        <a:xfrm>
          <a:off x="482961" y="4351325"/>
          <a:ext cx="878111" cy="87811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C62C2B-0934-43F5-ABFD-F10E0F0FC557}">
      <dsp:nvSpPr>
        <dsp:cNvPr id="0" name=""/>
        <dsp:cNvSpPr/>
      </dsp:nvSpPr>
      <dsp:spPr>
        <a:xfrm>
          <a:off x="1844034" y="3992098"/>
          <a:ext cx="4401230" cy="15965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970" tIns="168970" rIns="168970" bIns="16897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3. Broader Dataset Integration: Incorporate additional data sources like lifestyle or co-morbidity information for a holistic view of ADRs.</a:t>
          </a:r>
        </a:p>
      </dsp:txBody>
      <dsp:txXfrm>
        <a:off x="1844034" y="3992098"/>
        <a:ext cx="4401230" cy="15965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18DE0E-9F74-4BD0-82FE-15CFCD1FD1CC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E202B1-2F95-4347-96EF-979B145C1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1970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Objective: To identify and analyze patterns in adverse drug reactions to support safer prescription practices and patient care.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E202B1-2F95-4347-96EF-979B145C100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7012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6EE10-C178-5ADF-82AF-562CA72395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17E737-9B83-44BE-FD71-B1C578EC82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F6D061-3E54-8658-1436-5F9A77A6F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9BC28-ACDE-4274-9732-AC62787BAFE3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F068D5-EC98-F1D8-C4C3-9EE017F56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25C5E6-2529-6898-C88F-7B45FBEC5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99001-07AE-4D74-8981-28FD076A62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843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8B5F9-7A23-36E7-97F6-0DC0799B9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8A422A-F251-F6E7-0B2F-68AB0F26C0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003083-A359-4806-4E99-D554CBB42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9BC28-ACDE-4274-9732-AC62787BAFE3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DFEFC0-065F-CC62-F4AB-9487DB8BC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443A7B-3347-0B03-ADBB-674A3EB97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99001-07AE-4D74-8981-28FD076A62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760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F8DCB7-4A5A-5335-DFB7-4499A152FC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9D51E6-9EC5-8A3E-F4C6-1588333849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49B8C9-6A6B-CACA-9529-9EB01775C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9BC28-ACDE-4274-9732-AC62787BAFE3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8062CE-73F1-91D7-F3F9-448A05220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27A43F-4E88-6973-2F96-EC03519A7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99001-07AE-4D74-8981-28FD076A62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4119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3C224-2682-9376-083C-F33308DE8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67BDD1-72C8-8887-300E-507FEDE407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F0E313-8033-579B-019B-B49CD9682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9BC28-ACDE-4274-9732-AC62787BAFE3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3F1EEA-5D46-7C5F-E7F2-A05892F3B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0BBF58-9E2A-F1CD-3EE0-03EC93B96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99001-07AE-4D74-8981-28FD076A62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344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E18A0-AF1B-D073-18E4-37612F980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F8B6F3-B02E-3399-85DE-E3FC8678F4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A23A30-8E38-2209-6491-4EA39A48B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9BC28-ACDE-4274-9732-AC62787BAFE3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0F4777-EAF3-2258-210D-127B9009A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B99D9F-272C-AE3C-F11D-E5AEFF0FC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99001-07AE-4D74-8981-28FD076A62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581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287DA-C30A-312D-0D44-9D7163EC0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AB9202-4DF0-B81D-D256-AADA154FCB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810960-288D-5096-D6B0-D59E40AB6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9BC28-ACDE-4274-9732-AC62787BAFE3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F9D865-D281-24A3-743F-094F9B821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E17B13-C862-C641-66A3-D57D18740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99001-07AE-4D74-8981-28FD076A62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635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6020F-33B5-031A-8D58-C4CDC9B8B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BDFEB-899A-7287-F991-82AA9DE8B5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8D8ECB-CCDB-298E-6BEE-E6AC02E7FF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D5936D-A397-D895-9EE5-4A109AFF7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9BC28-ACDE-4274-9732-AC62787BAFE3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70BC12-1D08-2E9C-0592-322F7A34E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26496F-5641-7BB3-ED0A-7FE1CA9E8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99001-07AE-4D74-8981-28FD076A62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885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6F902-360F-C91C-2E40-F9582EC5D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2B0C03-729E-97DB-F144-392B3F4F5B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D663CB-E5C3-51F3-058D-AA2CFB1573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C6B4CA-9253-F106-1109-C56C5D9A35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B114A5-AC35-D457-8CD7-56E2D78C16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47F72F-2A37-D20E-56F2-169603CBC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9BC28-ACDE-4274-9732-AC62787BAFE3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DD44C2-B074-9AFB-D500-87FBABEA9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1EFA46-86B5-BC21-B388-51E0A5C33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99001-07AE-4D74-8981-28FD076A62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896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FF334-3298-F4FB-5232-091E0326D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7F66C8-6002-EF41-375B-B627BA35E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9BC28-ACDE-4274-9732-AC62787BAFE3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099190-FE0B-DAAB-8F42-675D27DC3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A43FC7-10BC-D20F-E26C-161B3F8C3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99001-07AE-4D74-8981-28FD076A62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051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B00D24-AE26-A6D9-470F-E60D1276A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9BC28-ACDE-4274-9732-AC62787BAFE3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FAC5B1-877A-5A1F-BC46-99A93D1D9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FE3C09-30A9-70F3-B310-A10C6C357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99001-07AE-4D74-8981-28FD076A62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145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E454C-CEAD-82D3-C769-77E5C3786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15890-2728-1669-0846-4B997AD582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9558EC-F512-5D77-DEB5-438B518525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BC7FDF-3440-D5F6-8F9C-4EC82A189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9BC28-ACDE-4274-9732-AC62787BAFE3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142B01-0765-96BD-E40A-8BCE880E3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1C90DE-EEA0-5A22-748D-3A9940A12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99001-07AE-4D74-8981-28FD076A62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448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CDE23-A966-5D22-6317-319E54112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F60C0A-114E-F75E-C3A9-7583A83FD3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778EEB-BB08-73B2-75A9-83683C58DC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C003E2-E3DC-349D-3170-47A8091EA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9BC28-ACDE-4274-9732-AC62787BAFE3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E46D7E-F50D-93AB-D3C5-07C48A09D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D0EA2C-F204-A095-AEC8-A6B6AD899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99001-07AE-4D74-8981-28FD076A62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279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74D4AB-14F9-31A8-DB40-37F37992D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B6C915-9F8E-D689-5A11-E758F5650D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E8682-B95C-4191-2EDB-5CBDE10AEF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1C9BC28-ACDE-4274-9732-AC62787BAFE3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1042BE-8E88-F07E-2D22-F5326448F1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AE5529-3B7A-B18D-32A9-D800E6D86A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EF99001-07AE-4D74-8981-28FD076A62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60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9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6CCA5F87-1D1E-45CB-8D83-FC7EEFAD9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 descr="Droplets on a glass surface with a needle">
            <a:extLst>
              <a:ext uri="{FF2B5EF4-FFF2-40B4-BE49-F238E27FC236}">
                <a16:creationId xmlns:a16="http://schemas.microsoft.com/office/drawing/2014/main" id="{154941A0-6689-1F19-2009-64A2EB76A4C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200"/>
          <a:stretch/>
        </p:blipFill>
        <p:spPr>
          <a:xfrm>
            <a:off x="20" y="10"/>
            <a:ext cx="7388331" cy="685799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7CCFC2C6-6238-4A2F-93DE-2ADF74AF6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711652" y="0"/>
            <a:ext cx="8480347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741BAB-E6A0-05CB-3135-C776AF4ECB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400" dirty="0"/>
              <a:t>Analysis of Adverse Drug Effects Using Big Data and Cloud Computing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E7915D-D315-B724-4BC8-FE16C2EBA8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pPr algn="l"/>
            <a:r>
              <a:rPr lang="en-US" sz="2000" dirty="0"/>
              <a:t>Leveraging data to enhance drug safety and protect patients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366835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1EEE78-6001-5FFC-CF3C-0236DF7C6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Motivation</a:t>
            </a:r>
            <a:endParaRPr lang="en-US" sz="5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53EB94-F174-09E6-976B-92822DC976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936" y="2660904"/>
            <a:ext cx="4818888" cy="354787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500" b="1" dirty="0"/>
              <a:t>High Medication Usage</a:t>
            </a:r>
            <a:r>
              <a:rPr lang="en-US" sz="1500" dirty="0"/>
              <a:t>:</a:t>
            </a:r>
          </a:p>
          <a:p>
            <a:pPr lvl="1"/>
            <a:r>
              <a:rPr lang="en-US" sz="1100" dirty="0"/>
              <a:t>Approximately </a:t>
            </a:r>
            <a:r>
              <a:rPr lang="en-US" sz="1100" b="1" dirty="0"/>
              <a:t>70% of adults in the U.S.</a:t>
            </a:r>
            <a:r>
              <a:rPr lang="en-US" sz="1100" dirty="0"/>
              <a:t> take at least one prescription medication.</a:t>
            </a:r>
          </a:p>
          <a:p>
            <a:pPr lvl="1"/>
            <a:r>
              <a:rPr lang="en-US" sz="1100" dirty="0"/>
              <a:t>Nearly </a:t>
            </a:r>
            <a:r>
              <a:rPr lang="en-US" sz="1100" b="1" dirty="0"/>
              <a:t>50% of adults</a:t>
            </a:r>
            <a:r>
              <a:rPr lang="en-US" sz="1100" dirty="0"/>
              <a:t> take two or more medications.</a:t>
            </a:r>
          </a:p>
          <a:p>
            <a:r>
              <a:rPr lang="en-US" sz="1500" b="1" dirty="0"/>
              <a:t>Prevalence of Chronic Conditions</a:t>
            </a:r>
            <a:r>
              <a:rPr lang="en-US" sz="1500" dirty="0"/>
              <a:t>:</a:t>
            </a:r>
          </a:p>
          <a:p>
            <a:pPr lvl="1"/>
            <a:r>
              <a:rPr lang="en-US" sz="1100" b="1" dirty="0"/>
              <a:t>Diabetes</a:t>
            </a:r>
            <a:r>
              <a:rPr lang="en-US" sz="1100" dirty="0"/>
              <a:t>: Over </a:t>
            </a:r>
            <a:r>
              <a:rPr lang="en-US" sz="1100" b="1" dirty="0"/>
              <a:t>34 million Americans</a:t>
            </a:r>
            <a:r>
              <a:rPr lang="en-US" sz="1100" dirty="0"/>
              <a:t> have diabetes, requiring ongoing medication management.</a:t>
            </a:r>
            <a:endParaRPr lang="en-US" sz="1100" b="1" dirty="0"/>
          </a:p>
          <a:p>
            <a:pPr lvl="1"/>
            <a:r>
              <a:rPr lang="en-US" sz="1100" b="1" dirty="0"/>
              <a:t>Hypertension</a:t>
            </a:r>
            <a:r>
              <a:rPr lang="en-US" sz="1100" dirty="0"/>
              <a:t>: Nearly </a:t>
            </a:r>
            <a:r>
              <a:rPr lang="en-US" sz="1100" b="1" dirty="0"/>
              <a:t>116 million adults</a:t>
            </a:r>
            <a:r>
              <a:rPr lang="en-US" sz="1100" dirty="0"/>
              <a:t> in the U.S. suffer from high blood pressure, often necessitating multiple medications.</a:t>
            </a:r>
          </a:p>
          <a:p>
            <a:r>
              <a:rPr lang="en-US" sz="1500" b="1" dirty="0"/>
              <a:t>Autoimmune Disorders</a:t>
            </a:r>
            <a:r>
              <a:rPr lang="en-US" sz="1500" dirty="0"/>
              <a:t>: Conditions like thyroid disease affect approximately </a:t>
            </a:r>
            <a:r>
              <a:rPr lang="en-US" sz="1500" b="1" dirty="0"/>
              <a:t>20 million Americans</a:t>
            </a:r>
            <a:r>
              <a:rPr lang="en-US" sz="1500" dirty="0"/>
              <a:t>.</a:t>
            </a:r>
          </a:p>
          <a:p>
            <a:endParaRPr lang="en-US" sz="1500" b="1" dirty="0"/>
          </a:p>
        </p:txBody>
      </p:sp>
      <p:pic>
        <p:nvPicPr>
          <p:cNvPr id="4" name="Picture 3" descr="A graph of a number of people&#10;&#10;Description automatically generated">
            <a:extLst>
              <a:ext uri="{FF2B5EF4-FFF2-40B4-BE49-F238E27FC236}">
                <a16:creationId xmlns:a16="http://schemas.microsoft.com/office/drawing/2014/main" id="{80C19DC9-0AEB-513C-1F38-3719A324A8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9048" y="1402358"/>
            <a:ext cx="5458968" cy="4053283"/>
          </a:xfrm>
          <a:prstGeom prst="rect">
            <a:avLst/>
          </a:prstGeom>
        </p:spPr>
      </p:pic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DBEBAE42-F57B-6EC0-0FD1-F981E34F326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681" r="8635" b="-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155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7C2C03-5CAE-B6B0-64E2-47079BA4D4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4D5F6-C402-7815-12AA-CA3003DE6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9457"/>
            <a:ext cx="10515600" cy="1152143"/>
          </a:xfrm>
        </p:spPr>
        <p:txBody>
          <a:bodyPr/>
          <a:lstStyle/>
          <a:p>
            <a:r>
              <a:rPr lang="en-US" b="1" dirty="0"/>
              <a:t>Key Columns and Their Definitions</a:t>
            </a:r>
            <a:endParaRPr lang="en-IN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DF0256-87C8-1F44-8198-D061DAE0E9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61872"/>
            <a:ext cx="10515600" cy="4915091"/>
          </a:xfrm>
        </p:spPr>
        <p:txBody>
          <a:bodyPr/>
          <a:lstStyle/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1. </a:t>
            </a:r>
            <a:r>
              <a:rPr lang="en-US" dirty="0"/>
              <a:t>S</a:t>
            </a:r>
            <a:r>
              <a:rPr lang="en-US" sz="2800" dirty="0"/>
              <a:t>afetyreportid - Unique identifier for each report.</a:t>
            </a:r>
          </a:p>
          <a:p>
            <a:pPr marL="0" indent="0">
              <a:buNone/>
            </a:pPr>
            <a:r>
              <a:rPr lang="en-US" sz="2800" dirty="0"/>
              <a:t>2. Reactionmeddrapt  - Type of adverse reaction (target column).</a:t>
            </a:r>
          </a:p>
          <a:p>
            <a:pPr marL="0" indent="0">
              <a:buNone/>
            </a:pPr>
            <a:r>
              <a:rPr lang="en-US" sz="2800" dirty="0"/>
              <a:t>3. Reactionoutcome - Type of adverse reaction (target column)</a:t>
            </a:r>
          </a:p>
          <a:p>
            <a:pPr marL="0" indent="0">
              <a:buNone/>
            </a:pPr>
            <a:r>
              <a:rPr lang="en-US" dirty="0"/>
              <a:t>4</a:t>
            </a:r>
            <a:r>
              <a:rPr lang="en-US" sz="2800" dirty="0"/>
              <a:t>. Drugdosagetext  - Information on the prescribed drug dosage.</a:t>
            </a:r>
          </a:p>
          <a:p>
            <a:pPr marL="0" indent="0">
              <a:buNone/>
            </a:pPr>
            <a:r>
              <a:rPr lang="en-US" dirty="0"/>
              <a:t>5</a:t>
            </a:r>
            <a:r>
              <a:rPr lang="en-US" sz="2800" dirty="0"/>
              <a:t>. </a:t>
            </a:r>
            <a:r>
              <a:rPr lang="en-US" sz="2800" dirty="0" err="1"/>
              <a:t>Seriousnessdeath</a:t>
            </a:r>
            <a:r>
              <a:rPr lang="en-US" sz="2800" dirty="0"/>
              <a:t> - Indicates if the reaction is classified as serious.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78664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E431B5-6920-55C7-7756-613B28C59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683240" cy="10704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/>
              <a:t>Data Pre-Processing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8986F181-125F-9AE5-857F-619E995D08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17904"/>
            <a:ext cx="6047232" cy="465905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b="1" dirty="0"/>
              <a:t>Drop Columns with More Than 30% Null Values: </a:t>
            </a:r>
            <a:r>
              <a:rPr lang="en-US" sz="2000" dirty="0"/>
              <a:t>improve dataset quality and analysis accuracy</a:t>
            </a:r>
          </a:p>
          <a:p>
            <a:endParaRPr lang="en-US" sz="2000" b="1" dirty="0"/>
          </a:p>
          <a:p>
            <a:r>
              <a:rPr lang="en-US" sz="2000" b="1" dirty="0"/>
              <a:t>Drug Treatment Duration: </a:t>
            </a:r>
            <a:r>
              <a:rPr lang="en-US" sz="2000" dirty="0"/>
              <a:t>Calculate the duration between '</a:t>
            </a:r>
            <a:r>
              <a:rPr lang="en-US" sz="2000" dirty="0" err="1"/>
              <a:t>drugstartdate</a:t>
            </a:r>
            <a:r>
              <a:rPr lang="en-US" sz="2000" dirty="0"/>
              <a:t>' and '</a:t>
            </a:r>
            <a:r>
              <a:rPr lang="en-US" sz="2000" dirty="0" err="1"/>
              <a:t>drugenddate</a:t>
            </a:r>
            <a:r>
              <a:rPr lang="en-US" sz="2000" dirty="0"/>
              <a:t>' to quantify the treatment period for ADE forecasting.</a:t>
            </a:r>
          </a:p>
          <a:p>
            <a:endParaRPr lang="en-US" sz="2000" dirty="0"/>
          </a:p>
          <a:p>
            <a:r>
              <a:rPr lang="en-US" sz="2000" b="1" dirty="0"/>
              <a:t>Feature Reduction: </a:t>
            </a:r>
            <a:r>
              <a:rPr lang="en-US" sz="2000" dirty="0"/>
              <a:t>Initially, 43 features were present. After removing the columns with more than 30% null values and feature engineering, we are left with 12 columns.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55176E-DE49-8EC7-FB5A-9A09828F3B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8472" y="1435608"/>
            <a:ext cx="4982150" cy="4474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105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6CED1-004E-4F31-5634-149D812C6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Pipeline and Workflow</a:t>
            </a:r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25D2C336-ACB7-5979-FBD9-4356E570A04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2637768"/>
              </p:ext>
            </p:extLst>
          </p:nvPr>
        </p:nvGraphicFramePr>
        <p:xfrm>
          <a:off x="676275" y="1690688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64666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0A508-E594-552A-718E-511B9CDD2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63"/>
            <a:ext cx="10513646" cy="889979"/>
          </a:xfrm>
        </p:spPr>
        <p:txBody>
          <a:bodyPr/>
          <a:lstStyle/>
          <a:p>
            <a:r>
              <a:rPr lang="en-US" dirty="0"/>
              <a:t>Data Collection</a:t>
            </a: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C5AAD22A-1DA8-62C3-0C98-E3D6B968A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3104" y="353402"/>
            <a:ext cx="92964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35356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893413A-F582-8CED-1117-8CCC35C297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5111" y="643466"/>
            <a:ext cx="4241777" cy="5571067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5F293AEF-9D69-2F20-9801-5FF3F7678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63"/>
            <a:ext cx="10513646" cy="889979"/>
          </a:xfrm>
        </p:spPr>
        <p:txBody>
          <a:bodyPr/>
          <a:lstStyle/>
          <a:p>
            <a:r>
              <a:rPr lang="en-US" dirty="0"/>
              <a:t>Data Schema</a:t>
            </a:r>
          </a:p>
        </p:txBody>
      </p:sp>
    </p:spTree>
    <p:extLst>
      <p:ext uri="{BB962C8B-B14F-4D97-AF65-F5344CB8AC3E}">
        <p14:creationId xmlns:p14="http://schemas.microsoft.com/office/powerpoint/2010/main" val="16955702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6CED1-004E-4F31-5634-149D812C6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3483" y="0"/>
            <a:ext cx="7394543" cy="1325563"/>
          </a:xfrm>
        </p:spPr>
        <p:txBody>
          <a:bodyPr/>
          <a:lstStyle/>
          <a:p>
            <a:r>
              <a:rPr lang="en-US" dirty="0"/>
              <a:t>Data Cleaning &amp; Preprocessing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53689440-6ADD-2BCB-215F-6AA3C90761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383" y="1009826"/>
            <a:ext cx="9756742" cy="5367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47642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2197399-FC92-B37C-AB2B-3D11A4EC7D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635" y="1300899"/>
            <a:ext cx="11114730" cy="148020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F1FFD27-4D65-0096-0BC5-D2A8E073D9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924" y="3365176"/>
            <a:ext cx="11132144" cy="296944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DB35BD0-86ED-DAA8-5159-A22C738095F2}"/>
              </a:ext>
            </a:extLst>
          </p:cNvPr>
          <p:cNvSpPr txBox="1"/>
          <p:nvPr/>
        </p:nvSpPr>
        <p:spPr>
          <a:xfrm>
            <a:off x="538635" y="311085"/>
            <a:ext cx="38425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Limiting the unique values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2CFDB0-CA98-BBED-4F44-B2BC8A7AB790}"/>
              </a:ext>
            </a:extLst>
          </p:cNvPr>
          <p:cNvSpPr txBox="1"/>
          <p:nvPr/>
        </p:nvSpPr>
        <p:spPr>
          <a:xfrm>
            <a:off x="538635" y="2903511"/>
            <a:ext cx="48675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Indexing the categorical variables</a:t>
            </a:r>
          </a:p>
        </p:txBody>
      </p:sp>
    </p:spTree>
    <p:extLst>
      <p:ext uri="{BB962C8B-B14F-4D97-AF65-F5344CB8AC3E}">
        <p14:creationId xmlns:p14="http://schemas.microsoft.com/office/powerpoint/2010/main" val="36904011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D2830E7-4E33-A3BA-746F-8D539FD896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233" y="2618833"/>
            <a:ext cx="10609137" cy="27827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CA82E42-6789-B49C-F692-FDC6F216CC02}"/>
              </a:ext>
            </a:extLst>
          </p:cNvPr>
          <p:cNvSpPr txBox="1"/>
          <p:nvPr/>
        </p:nvSpPr>
        <p:spPr>
          <a:xfrm>
            <a:off x="754145" y="1338606"/>
            <a:ext cx="21371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b="1" dirty="0"/>
              <a:t>Pipelines</a:t>
            </a:r>
          </a:p>
        </p:txBody>
      </p:sp>
    </p:spTree>
    <p:extLst>
      <p:ext uri="{BB962C8B-B14F-4D97-AF65-F5344CB8AC3E}">
        <p14:creationId xmlns:p14="http://schemas.microsoft.com/office/powerpoint/2010/main" val="34505087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A2FAB-9CA7-967A-B8B8-407AA2D1E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63102"/>
            <a:ext cx="10515600" cy="986929"/>
          </a:xfrm>
        </p:spPr>
        <p:txBody>
          <a:bodyPr>
            <a:normAutofit/>
          </a:bodyPr>
          <a:lstStyle/>
          <a:p>
            <a:r>
              <a:rPr lang="en-US" dirty="0"/>
              <a:t>Data Visuals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B10055-83E0-8AC3-55BF-92DBA19C54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6851"/>
            <a:ext cx="3631723" cy="434941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997E47A-829E-AA76-5C49-A6DA2A0599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0712" y="1376851"/>
            <a:ext cx="4215384" cy="525546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6A74D3B-F28D-C6AC-C380-331A2CE6C1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4656" y="1376851"/>
            <a:ext cx="4753927" cy="4068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55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20E3D-FA62-92E3-AF4D-817CAD490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33907"/>
          </a:xfrm>
        </p:spPr>
        <p:txBody>
          <a:bodyPr/>
          <a:lstStyle/>
          <a:p>
            <a:r>
              <a:rPr lang="en-US" sz="4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General description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B277C3-A10E-2A18-46F6-46338C07392F}"/>
              </a:ext>
            </a:extLst>
          </p:cNvPr>
          <p:cNvSpPr txBox="1"/>
          <p:nvPr/>
        </p:nvSpPr>
        <p:spPr>
          <a:xfrm>
            <a:off x="649224" y="1399032"/>
            <a:ext cx="464515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are Adverse Drug Effects (ADEs)?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Undesirable and harmful reactions resulting from medications.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Need for ADE Analysis: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Early detection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Traditional methods are time-consuming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Role of Big Data and Cloud Computing: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Enables analysis of vast amounts of drug and patient data.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Scalable, fast, and cost-efficient solutions</a:t>
            </a:r>
            <a:endParaRPr lang="en-IN" dirty="0"/>
          </a:p>
        </p:txBody>
      </p:sp>
      <p:pic>
        <p:nvPicPr>
          <p:cNvPr id="15" name="Picture 14" descr="A white rectangular object with a hexagon and black text&#10;&#10;Description automatically generated">
            <a:extLst>
              <a:ext uri="{FF2B5EF4-FFF2-40B4-BE49-F238E27FC236}">
                <a16:creationId xmlns:a16="http://schemas.microsoft.com/office/drawing/2014/main" id="{F599D820-3C9F-03B3-9FF5-4AFEECF08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4376" y="1636776"/>
            <a:ext cx="6720840" cy="3310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8919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08298-3A9C-2DCD-7A9D-AD7BFAF01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772498-4EA2-0E12-923A-0D273E1A58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307" y="1547813"/>
            <a:ext cx="5858693" cy="416300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CA79571-FE81-F473-CE67-5553C689D703}"/>
              </a:ext>
            </a:extLst>
          </p:cNvPr>
          <p:cNvSpPr txBox="1"/>
          <p:nvPr/>
        </p:nvSpPr>
        <p:spPr>
          <a:xfrm>
            <a:off x="6419850" y="746204"/>
            <a:ext cx="5686425" cy="6617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'Abdominal abscess', 'Abdominal adhesions', 'Abdominal bruit', 'Abdominal compartment syndrome', 'Abdominal discomfort’</a:t>
            </a:r>
          </a:p>
          <a:p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ar(--jp-code-font-family)"/>
            </a:endParaRPr>
          </a:p>
          <a:p>
            <a:pPr marL="342900" indent="-342900">
              <a:buFont typeface="+mj-lt"/>
              <a:buAutoNum type="arabicPeriod" startAt="2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'Adenocarcinoma', 'Adenocarcinoma of colon', 'Adenoma benign', 'Adenotonsillectomy', 'Adenoviral encephalitis', 'Adenovirus infection', 'Adhesion</a:t>
            </a:r>
            <a:r>
              <a:rPr lang="en-US" altLang="en-US" sz="1600" dirty="0">
                <a:latin typeface="var(--jp-code-font-family)"/>
              </a:rPr>
              <a:t>’.</a:t>
            </a:r>
          </a:p>
          <a:p>
            <a:endParaRPr lang="en-US" altLang="en-US" sz="1600" dirty="0">
              <a:latin typeface="var(--jp-code-font-family)"/>
            </a:endParaRPr>
          </a:p>
          <a:p>
            <a:pPr marL="342900" indent="-342900">
              <a:buFont typeface="+mj-lt"/>
              <a:buAutoNum type="arabicPeriod" startAt="3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'Adenocarcinoma of colon', 'Adenocarcinoma pancreas', 'Adenoma benign', 'Adenomyosis', 'Adenovirus infection', 'Adhesion', 'Adjusted calcium increased', 'Adjustment disorder', 'Adjustment disorder with depressed mood'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ar(--jp-code-font-family)"/>
            </a:endParaRPr>
          </a:p>
          <a:p>
            <a:pPr marL="342900" indent="-342900">
              <a:buFont typeface="+mj-lt"/>
              <a:buAutoNum type="arabicPeriod" startAt="4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'Vomiting', 'Vulval cancer metastatic', 'Vulvovaginal dryness', 'Walled-off pancreatic necrosis', 'Weight decreased', 'Weight increased’,</a:t>
            </a:r>
          </a:p>
          <a:p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ar(--jp-code-font-family)"/>
            </a:endParaRPr>
          </a:p>
          <a:p>
            <a:pPr marL="342900" indent="-342900">
              <a:buFont typeface="+mj-lt"/>
              <a:buAutoNum type="arabicPeriod" startAt="5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Wound dehiscence', 'Wound infection', 'Wound infection staphylococcal', 'Wound sepsis', 'Wrong patient received product', 'Wrong product administered</a:t>
            </a:r>
          </a:p>
          <a:p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ar(--jp-code-font-family)"/>
            </a:endParaRPr>
          </a:p>
          <a:p>
            <a:pPr marL="342900" indent="-342900">
              <a:buFont typeface="+mj-lt"/>
              <a:buAutoNum type="arabicPeriod" startAt="6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'Xanthelasma', 'Xeroderma', 'Xerophthalmia', 'Xerosis', 'Yawning', 'Yellow skin', 'Yersinia infection</a:t>
            </a:r>
          </a:p>
          <a:p>
            <a:pPr marL="342900" indent="-342900">
              <a:buFont typeface="+mj-lt"/>
              <a:buAutoNum type="arabicPeriod" startAt="6"/>
            </a:pP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`</a:t>
            </a:r>
          </a:p>
          <a:p>
            <a:endParaRPr lang="en-US" sz="1600" dirty="0"/>
          </a:p>
        </p:txBody>
      </p:sp>
      <p:sp>
        <p:nvSpPr>
          <p:cNvPr id="14" name="Rectangle 7">
            <a:extLst>
              <a:ext uri="{FF2B5EF4-FFF2-40B4-BE49-F238E27FC236}">
                <a16:creationId xmlns:a16="http://schemas.microsoft.com/office/drawing/2014/main" id="{DEE26FAB-A1D5-3FDE-511C-35FEF5834E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81315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1EBC7D-B223-722D-62CC-3696CC93C5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744E49C-BC44-C5B0-AC05-F66E9CE331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1264" y="1700212"/>
            <a:ext cx="6225540" cy="4792663"/>
          </a:xfrm>
          <a:prstGeom prst="rect">
            <a:avLst/>
          </a:prstGeom>
        </p:spPr>
      </p:pic>
      <p:pic>
        <p:nvPicPr>
          <p:cNvPr id="5122" name="Picture 2" descr="The 5 Variants of Multi-Layer Perceptron for Collaborative Filtering —  James Le">
            <a:extLst>
              <a:ext uri="{FF2B5EF4-FFF2-40B4-BE49-F238E27FC236}">
                <a16:creationId xmlns:a16="http://schemas.microsoft.com/office/drawing/2014/main" id="{3AB30D90-8154-C17E-52A2-D253CA39B2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114" y="1922001"/>
            <a:ext cx="5010150" cy="4050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0245FA33-C67B-2719-A847-DF77F8BF3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905" y="69038"/>
            <a:ext cx="10515600" cy="1325563"/>
          </a:xfrm>
        </p:spPr>
        <p:txBody>
          <a:bodyPr/>
          <a:lstStyle/>
          <a:p>
            <a:r>
              <a:rPr lang="en-US" b="1" dirty="0"/>
              <a:t>Develop Predictive Models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E097C33-89D3-BF39-E4FC-083949BA7F2D}"/>
              </a:ext>
            </a:extLst>
          </p:cNvPr>
          <p:cNvSpPr txBox="1"/>
          <p:nvPr/>
        </p:nvSpPr>
        <p:spPr>
          <a:xfrm>
            <a:off x="638175" y="1504950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MLP</a:t>
            </a:r>
          </a:p>
        </p:txBody>
      </p:sp>
    </p:spTree>
    <p:extLst>
      <p:ext uri="{BB962C8B-B14F-4D97-AF65-F5344CB8AC3E}">
        <p14:creationId xmlns:p14="http://schemas.microsoft.com/office/powerpoint/2010/main" val="14638129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1CD11-5426-5AF2-09DF-462D0298E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905" y="69038"/>
            <a:ext cx="10515600" cy="1325563"/>
          </a:xfrm>
        </p:spPr>
        <p:txBody>
          <a:bodyPr/>
          <a:lstStyle/>
          <a:p>
            <a:r>
              <a:rPr lang="en-US" b="1" dirty="0"/>
              <a:t>Develop Predictive Models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FDA6B15-0E4D-159F-4631-4A86CEC130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4630" y="1484598"/>
            <a:ext cx="5953125" cy="5033391"/>
          </a:xfrm>
          <a:prstGeom prst="rect">
            <a:avLst/>
          </a:prstGeom>
        </p:spPr>
      </p:pic>
      <p:pic>
        <p:nvPicPr>
          <p:cNvPr id="3074" name="Picture 2" descr="Naive Bayes Algorithm. “Probability theory is nothing but… | by KDAG IIT  KGP | Medium">
            <a:extLst>
              <a:ext uri="{FF2B5EF4-FFF2-40B4-BE49-F238E27FC236}">
                <a16:creationId xmlns:a16="http://schemas.microsoft.com/office/drawing/2014/main" id="{CAD7EB0F-B5C7-9D26-7931-B451951252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12" y="1484598"/>
            <a:ext cx="5613718" cy="5008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09768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5FE5FE-9022-DF95-22E9-B85D176BC8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EEF8C84-1219-6AA5-4FC1-63E187A408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9824" y="1690688"/>
            <a:ext cx="6181344" cy="4582636"/>
          </a:xfrm>
          <a:prstGeom prst="rect">
            <a:avLst/>
          </a:prstGeom>
        </p:spPr>
      </p:pic>
      <p:pic>
        <p:nvPicPr>
          <p:cNvPr id="4098" name="Picture 2" descr="Random Forests: Consolidating Decision Trees | Paperspace Blog">
            <a:extLst>
              <a:ext uri="{FF2B5EF4-FFF2-40B4-BE49-F238E27FC236}">
                <a16:creationId xmlns:a16="http://schemas.microsoft.com/office/drawing/2014/main" id="{9A7AAC3F-B63E-26BE-D4B3-E10DC44349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819" y="1690688"/>
            <a:ext cx="3670406" cy="4514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984431A1-2FEA-3FC6-4ADF-872186FFC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905" y="69038"/>
            <a:ext cx="10515600" cy="1325563"/>
          </a:xfrm>
        </p:spPr>
        <p:txBody>
          <a:bodyPr/>
          <a:lstStyle/>
          <a:p>
            <a:r>
              <a:rPr lang="en-US" b="1" dirty="0"/>
              <a:t>Develop Predictive Models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3C8B01-49E0-76CF-1CAA-A46134E4ED53}"/>
              </a:ext>
            </a:extLst>
          </p:cNvPr>
          <p:cNvSpPr txBox="1"/>
          <p:nvPr/>
        </p:nvSpPr>
        <p:spPr>
          <a:xfrm>
            <a:off x="322220" y="1394601"/>
            <a:ext cx="1703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Random Forest</a:t>
            </a:r>
          </a:p>
        </p:txBody>
      </p:sp>
    </p:spTree>
    <p:extLst>
      <p:ext uri="{BB962C8B-B14F-4D97-AF65-F5344CB8AC3E}">
        <p14:creationId xmlns:p14="http://schemas.microsoft.com/office/powerpoint/2010/main" val="34402339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9352FD-279D-FD7D-33DC-5121D4896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5251316" cy="180730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Importance and Impact of the Project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513DD0-2E09-8704-CC1C-6F01A71603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333297"/>
            <a:ext cx="4619621" cy="384366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/>
              <a:t>Contribution to Drug Safety: Provides insights to healthcare on drug risks, highlighting high-risk drugs and potential demographic susceptibilities.</a:t>
            </a:r>
          </a:p>
          <a:p>
            <a:r>
              <a:rPr lang="en-US" sz="2000"/>
              <a:t>Support for Regulatory Bodies: Assists FDA and others in refining drug approval processes.</a:t>
            </a:r>
          </a:p>
          <a:p>
            <a:r>
              <a:rPr lang="en-US" sz="2000"/>
              <a:t>Public Health Impact: Potentially reduces ADR-related hospitalizations, improving patient safety and therapeutic effectiveness.</a:t>
            </a:r>
          </a:p>
        </p:txBody>
      </p:sp>
      <p:pic>
        <p:nvPicPr>
          <p:cNvPr id="14" name="Picture 13" descr="Close-up unopened pill packets">
            <a:extLst>
              <a:ext uri="{FF2B5EF4-FFF2-40B4-BE49-F238E27FC236}">
                <a16:creationId xmlns:a16="http://schemas.microsoft.com/office/drawing/2014/main" id="{E4FEE9E9-4C0F-338F-1476-229FC6C31C7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4443" r="18390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9990109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Magnifying glass showing decling performance">
            <a:extLst>
              <a:ext uri="{FF2B5EF4-FFF2-40B4-BE49-F238E27FC236}">
                <a16:creationId xmlns:a16="http://schemas.microsoft.com/office/drawing/2014/main" id="{C99D2832-68E5-77BF-3F48-BD7B1FF1224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5882" b="-1"/>
          <a:stretch/>
        </p:blipFill>
        <p:spPr>
          <a:xfrm>
            <a:off x="2522356" y="10"/>
            <a:ext cx="9669642" cy="685799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8AA37A-ECEA-AEBE-AAA2-7679DA929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22189" cy="189991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/>
              <a:t>Challenges and Solutions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ABB8ED-E719-78FE-C057-F18F3F8E9B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434201"/>
            <a:ext cx="3822189" cy="374276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/>
              <a:t>Data Complexity and Volume: Addressed by Apache Spark and GCP.</a:t>
            </a:r>
          </a:p>
          <a:p>
            <a:r>
              <a:rPr lang="en-US" sz="2000" dirty="0"/>
              <a:t>Data Inconsistencies and Missing Values: Will be resolved through rigorous data cleaning.</a:t>
            </a:r>
          </a:p>
          <a:p>
            <a:r>
              <a:rPr lang="en-US" sz="2000" dirty="0"/>
              <a:t>Interpretability of Results: Clear visualizations and summary statistics to convey insights.</a:t>
            </a:r>
          </a:p>
        </p:txBody>
      </p:sp>
    </p:spTree>
    <p:extLst>
      <p:ext uri="{BB962C8B-B14F-4D97-AF65-F5344CB8AC3E}">
        <p14:creationId xmlns:p14="http://schemas.microsoft.com/office/powerpoint/2010/main" val="20815928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13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BF9CC5-A1CC-8951-3F34-05B9449FE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94" y="1070800"/>
            <a:ext cx="3939688" cy="558312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Future Enhancements and Scalability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8053" y="1132114"/>
            <a:ext cx="0" cy="5717573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D1A7D092-2E93-9098-2457-6AF61E92A7F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90096826"/>
              </p:ext>
            </p:extLst>
          </p:nvPr>
        </p:nvGraphicFramePr>
        <p:xfrm>
          <a:off x="5108535" y="1070800"/>
          <a:ext cx="6245265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461956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A02E10-4037-EB01-5CE5-D8FE69D83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5251316" cy="180730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Conclusion and Key Takeaways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526473-6BE1-1E4C-B9B3-BFC60DD405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333297"/>
            <a:ext cx="4619621" cy="384366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/>
              <a:t>Summary of Key Points: Comprehensive ADR analysis using big data, cloud infrastructure, and scalable processing.</a:t>
            </a:r>
          </a:p>
          <a:p>
            <a:r>
              <a:rPr lang="en-US" sz="2000"/>
              <a:t>Identified crucial insights on drug safety to aid clinical decision-making.</a:t>
            </a:r>
          </a:p>
          <a:p>
            <a:r>
              <a:rPr lang="en-US" sz="2000"/>
              <a:t>Final Thought: This project demonstrates the power of data-driven insights in enhancing drug safety, with potential to save lives and reduce healthcare costs.</a:t>
            </a:r>
          </a:p>
        </p:txBody>
      </p:sp>
      <p:pic>
        <p:nvPicPr>
          <p:cNvPr id="14" name="Picture 13" descr="Capsules and pills inside a glass bowl">
            <a:extLst>
              <a:ext uri="{FF2B5EF4-FFF2-40B4-BE49-F238E27FC236}">
                <a16:creationId xmlns:a16="http://schemas.microsoft.com/office/drawing/2014/main" id="{A3FC60AC-5439-8F23-A39A-A04DE04B8E4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34790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167449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561AEE4-4E38-4BAC-976D-E0DE523FC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0BC676B-D19A-44DB-910A-0C0E6D433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4431" y="3985"/>
            <a:ext cx="9772765" cy="6858000"/>
            <a:chOff x="1303402" y="3985"/>
            <a:chExt cx="9772765" cy="6858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99AA485-A13F-4455-814E-C116AD7E04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9C90D55F-0AFB-45E5-8815-A4701774CE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476B6C1-4A41-48E6-8540-FC48FCD769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3347F445-D2CA-4FEB-AB8E-7A47AB57CD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2F1B3D8-301E-4A54-9284-EB14E9056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E4B9C67-860A-4569-AC84-3ADE433D1C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1175B763-A6E6-4AD1-9138-9B1164A7A8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6E5281-6DBB-5912-D4D0-90A711902A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82091" y="2927823"/>
            <a:ext cx="3040046" cy="80705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4800" b="1" dirty="0">
                <a:solidFill>
                  <a:schemeClr val="tx2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647961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6D7661-4BA9-0776-5CF0-A6BD413564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18046-3DAE-BB16-3392-C56EDD609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33907"/>
          </a:xfrm>
        </p:spPr>
        <p:txBody>
          <a:bodyPr/>
          <a:lstStyle/>
          <a:p>
            <a:r>
              <a:rPr lang="en-US" sz="4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General description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E7CBCF-CD6E-13C9-4B74-9742B50AA093}"/>
              </a:ext>
            </a:extLst>
          </p:cNvPr>
          <p:cNvSpPr txBox="1"/>
          <p:nvPr/>
        </p:nvSpPr>
        <p:spPr>
          <a:xfrm>
            <a:off x="649224" y="1399032"/>
            <a:ext cx="57150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Patient Information: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Seriousness of the disease.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Hospitalization status (whether the patient is hospitalized or not).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Life-threatening condition status.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Patient age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Drug Information: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Drug name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Number of active substances in the drug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Medicinal product details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Prediction Outcome: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Based on input data, the project will predict the reaction outcome.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If the outcome is serious, a recommendation can be made to consult the doctor for alternative drugs.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A57A527C-2695-9869-CE98-2344755483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7376" y="882078"/>
            <a:ext cx="5949950" cy="5793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3545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FC955-B170-E193-2CFC-A84901561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15619"/>
          </a:xfrm>
        </p:spPr>
        <p:txBody>
          <a:bodyPr/>
          <a:lstStyle/>
          <a:p>
            <a:r>
              <a:rPr lang="en-US" b="1" dirty="0"/>
              <a:t>Objectives</a:t>
            </a:r>
            <a:endParaRPr lang="en-IN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100F04-1824-4A84-9D73-A77C0196D1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655111"/>
            <a:ext cx="5562600" cy="4521852"/>
          </a:xfrm>
        </p:spPr>
        <p:txBody>
          <a:bodyPr>
            <a:normAutofit/>
          </a:bodyPr>
          <a:lstStyle/>
          <a:p>
            <a:endParaRPr lang="en-US" sz="2800" b="1" dirty="0"/>
          </a:p>
          <a:p>
            <a:r>
              <a:rPr lang="en-US" sz="2800" b="1" dirty="0"/>
              <a:t>Data Integration</a:t>
            </a:r>
            <a:r>
              <a:rPr lang="en-US" sz="2800" dirty="0"/>
              <a:t>: Integrate diverse data sources</a:t>
            </a:r>
            <a:endParaRPr lang="en-IN" dirty="0"/>
          </a:p>
          <a:p>
            <a:r>
              <a:rPr lang="en-IN" b="1" dirty="0"/>
              <a:t>Pattern Detection: </a:t>
            </a:r>
            <a:r>
              <a:rPr lang="en-IN" dirty="0"/>
              <a:t>Identify correlations and trends </a:t>
            </a:r>
          </a:p>
          <a:p>
            <a:r>
              <a:rPr lang="en-US" b="1" dirty="0"/>
              <a:t>Develop Predictive Models: </a:t>
            </a:r>
            <a:r>
              <a:rPr lang="en-US" sz="2400" dirty="0"/>
              <a:t>Create and validate predictive models to forecast ADEs </a:t>
            </a:r>
          </a:p>
          <a:p>
            <a:pPr lvl="1"/>
            <a:r>
              <a:rPr lang="en-IN" sz="2000" dirty="0"/>
              <a:t>Random Forest</a:t>
            </a:r>
          </a:p>
          <a:p>
            <a:pPr lvl="1"/>
            <a:r>
              <a:rPr lang="en-IN" sz="2000" dirty="0"/>
              <a:t>Multilayer Perceptron (MLP)</a:t>
            </a:r>
          </a:p>
          <a:p>
            <a:endParaRPr lang="en-IN" dirty="0"/>
          </a:p>
        </p:txBody>
      </p:sp>
      <p:pic>
        <p:nvPicPr>
          <p:cNvPr id="2051" name="Picture 3">
            <a:extLst>
              <a:ext uri="{FF2B5EF4-FFF2-40B4-BE49-F238E27FC236}">
                <a16:creationId xmlns:a16="http://schemas.microsoft.com/office/drawing/2014/main" id="{545C43E1-BFE8-2E67-8A76-516DC6A5A7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4536" y="713231"/>
            <a:ext cx="5310378" cy="5779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4487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33B2D-3CF3-1EF2-DD1A-BD649C450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54938"/>
          </a:xfrm>
        </p:spPr>
        <p:txBody>
          <a:bodyPr/>
          <a:lstStyle/>
          <a:p>
            <a:r>
              <a:rPr lang="en-US" sz="4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Motivation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64B429-0A26-B9FF-0FDE-A870223DC2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54480"/>
            <a:ext cx="5681472" cy="4938395"/>
          </a:xfrm>
        </p:spPr>
        <p:txBody>
          <a:bodyPr>
            <a:normAutofit fontScale="92500" lnSpcReduction="10000"/>
          </a:bodyPr>
          <a:lstStyle/>
          <a:p>
            <a:r>
              <a:rPr lang="en-US" sz="2800" b="1" dirty="0"/>
              <a:t>High Medication Usage</a:t>
            </a:r>
            <a:r>
              <a:rPr lang="en-US" sz="2800" dirty="0"/>
              <a:t>:</a:t>
            </a:r>
          </a:p>
          <a:p>
            <a:pPr lvl="1"/>
            <a:r>
              <a:rPr lang="en-US" dirty="0"/>
              <a:t>70% of adults in the U.S. take one prescription medication.</a:t>
            </a:r>
          </a:p>
          <a:p>
            <a:pPr lvl="1"/>
            <a:r>
              <a:rPr lang="en-US" dirty="0"/>
              <a:t>50% of adults take two or more medications.</a:t>
            </a:r>
          </a:p>
          <a:p>
            <a:r>
              <a:rPr lang="en-US" sz="2800" b="1" dirty="0"/>
              <a:t>Prevalence of Chronic Conditions</a:t>
            </a:r>
            <a:r>
              <a:rPr lang="en-US" sz="2800" dirty="0"/>
              <a:t>:</a:t>
            </a:r>
          </a:p>
          <a:p>
            <a:pPr lvl="1"/>
            <a:r>
              <a:rPr lang="en-US" b="1" dirty="0"/>
              <a:t>Diabetes</a:t>
            </a:r>
            <a:r>
              <a:rPr lang="en-US" dirty="0"/>
              <a:t>: Over </a:t>
            </a:r>
            <a:r>
              <a:rPr lang="en-US" b="1" dirty="0"/>
              <a:t>34 million Americans</a:t>
            </a:r>
            <a:r>
              <a:rPr lang="en-US" dirty="0"/>
              <a:t> have diabetes, requiring ongoing medication management.</a:t>
            </a:r>
            <a:endParaRPr lang="en-US" b="1" dirty="0"/>
          </a:p>
          <a:p>
            <a:pPr lvl="1"/>
            <a:r>
              <a:rPr lang="en-US" b="1" dirty="0"/>
              <a:t>Hypertension</a:t>
            </a:r>
            <a:r>
              <a:rPr lang="en-US" dirty="0"/>
              <a:t>: Nearly </a:t>
            </a:r>
            <a:r>
              <a:rPr lang="en-US" b="1" dirty="0"/>
              <a:t>116 million adults</a:t>
            </a:r>
            <a:r>
              <a:rPr lang="en-US" dirty="0"/>
              <a:t> in the U.S. suffer from high blood pressure.</a:t>
            </a:r>
          </a:p>
          <a:p>
            <a:pPr lvl="1"/>
            <a:r>
              <a:rPr lang="en-US" b="1" dirty="0"/>
              <a:t>Autoimmune Disorders</a:t>
            </a:r>
            <a:r>
              <a:rPr lang="en-US" dirty="0"/>
              <a:t>: Approximately </a:t>
            </a:r>
            <a:r>
              <a:rPr lang="en-US" b="1" dirty="0"/>
              <a:t>20 million Americans</a:t>
            </a:r>
            <a:r>
              <a:rPr lang="en-US" dirty="0"/>
              <a:t> are affected by conditions like thyroid disease.</a:t>
            </a:r>
          </a:p>
          <a:p>
            <a:pPr lvl="1"/>
            <a:endParaRPr lang="en-IN" dirty="0"/>
          </a:p>
        </p:txBody>
      </p:sp>
      <p:pic>
        <p:nvPicPr>
          <p:cNvPr id="4" name="Picture 3" descr="A graph of a number of people&#10;&#10;Description automatically generated">
            <a:extLst>
              <a:ext uri="{FF2B5EF4-FFF2-40B4-BE49-F238E27FC236}">
                <a16:creationId xmlns:a16="http://schemas.microsoft.com/office/drawing/2014/main" id="{6593AA4E-F0A9-6730-771F-56B5C9427C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5952" y="1484654"/>
            <a:ext cx="4956048" cy="4053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382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FD6F6A-C1AA-9E2D-9BDF-A93C497E38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2E633-1EBE-0270-FFA0-0D881140C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54938"/>
          </a:xfrm>
        </p:spPr>
        <p:txBody>
          <a:bodyPr/>
          <a:lstStyle/>
          <a:p>
            <a:r>
              <a:rPr lang="en-US" sz="4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Motivation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E76FD6-80DC-4C4F-EEF6-274742B238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02792" y="1484654"/>
            <a:ext cx="5681472" cy="4938395"/>
          </a:xfrm>
        </p:spPr>
        <p:txBody>
          <a:bodyPr>
            <a:normAutofit/>
          </a:bodyPr>
          <a:lstStyle/>
          <a:p>
            <a:pPr marL="228600" lvl="1">
              <a:spcBef>
                <a:spcPts val="1000"/>
              </a:spcBef>
            </a:pPr>
            <a:r>
              <a:rPr lang="en-US" sz="2600" b="1" dirty="0"/>
              <a:t>Growing Concern of Adverse Drug Effects (ADEs)</a:t>
            </a:r>
          </a:p>
          <a:p>
            <a:pPr marL="228600" lvl="1">
              <a:spcBef>
                <a:spcPts val="1000"/>
              </a:spcBef>
            </a:pPr>
            <a:r>
              <a:rPr lang="en-IN" sz="2600" b="1" dirty="0"/>
              <a:t>Limitations of Traditional Methods</a:t>
            </a:r>
            <a:endParaRPr lang="en-US" sz="2600" b="1" dirty="0"/>
          </a:p>
          <a:p>
            <a:pPr marL="228600" lvl="1">
              <a:spcBef>
                <a:spcPts val="1000"/>
              </a:spcBef>
            </a:pPr>
            <a:r>
              <a:rPr lang="en-US" sz="2600" b="1" dirty="0"/>
              <a:t>Impact on Healthcare and Patient Safety</a:t>
            </a:r>
          </a:p>
          <a:p>
            <a:r>
              <a:rPr lang="en-US" sz="2600" b="1" dirty="0"/>
              <a:t>Personal Interest in the Topic:</a:t>
            </a:r>
          </a:p>
          <a:p>
            <a:pPr lvl="1"/>
            <a:r>
              <a:rPr lang="en-US" dirty="0"/>
              <a:t>Aiming to leverage advanced technologies to solve real-world healthcare challenges.</a:t>
            </a:r>
          </a:p>
          <a:p>
            <a:pPr lvl="1"/>
            <a:r>
              <a:rPr lang="en-US" dirty="0"/>
              <a:t>Contributing to a critical area where technology can directly impact human well-being.</a:t>
            </a:r>
          </a:p>
          <a:p>
            <a:pPr marL="457200" lvl="1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136594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DAA2D4-C851-626D-CF4A-09FE27ABFE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C9C8E-CDE3-DE78-C736-5C2C4DC23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54938"/>
          </a:xfrm>
        </p:spPr>
        <p:txBody>
          <a:bodyPr/>
          <a:lstStyle/>
          <a:p>
            <a:r>
              <a:rPr lang="en-US" b="1" dirty="0"/>
              <a:t>Business Goal</a:t>
            </a:r>
            <a:endParaRPr lang="en-IN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A84A81-F36A-6AFF-ED8F-487DD8702B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02792" y="1554480"/>
            <a:ext cx="4035552" cy="4868569"/>
          </a:xfrm>
        </p:spPr>
        <p:txBody>
          <a:bodyPr>
            <a:normAutofit/>
          </a:bodyPr>
          <a:lstStyle/>
          <a:p>
            <a:r>
              <a:rPr lang="en-US" sz="2400" b="1" dirty="0"/>
              <a:t>Reduce Healthcare Costs</a:t>
            </a:r>
            <a:endParaRPr lang="en-US" sz="2400" dirty="0"/>
          </a:p>
          <a:p>
            <a:r>
              <a:rPr lang="en-US" sz="2400" b="1" dirty="0"/>
              <a:t>Support Insurance Companies</a:t>
            </a:r>
            <a:r>
              <a:rPr lang="en-US" sz="2400" dirty="0"/>
              <a:t>: Help insurance companies reduce claims related to ADEs, ultimately lowering their overall expenditure on patient care.</a:t>
            </a:r>
          </a:p>
          <a:p>
            <a:r>
              <a:rPr lang="en-US" sz="2400" b="1" dirty="0"/>
              <a:t>Foster Informed Decision-Making</a:t>
            </a:r>
            <a:endParaRPr lang="en-IN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95D69F49-0728-BAE2-E111-F2040F8D2F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4104" y="1387233"/>
            <a:ext cx="6687312" cy="4083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9885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9A3D8-8BEB-7D7D-AAED-14ABD72C6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9457"/>
            <a:ext cx="7601712" cy="1471232"/>
          </a:xfrm>
        </p:spPr>
        <p:txBody>
          <a:bodyPr/>
          <a:lstStyle/>
          <a:p>
            <a:r>
              <a:rPr lang="en-US" b="1" dirty="0"/>
              <a:t>Dataset Description &amp; Collection Process</a:t>
            </a:r>
            <a:endParaRPr lang="en-IN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D4CC01-84F1-18B7-85B6-45AF98413C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7126224" cy="4351338"/>
          </a:xfrm>
        </p:spPr>
        <p:txBody>
          <a:bodyPr/>
          <a:lstStyle/>
          <a:p>
            <a:pPr marL="0" indent="0">
              <a:buNone/>
            </a:pPr>
            <a:endParaRPr lang="en-IN" b="1" dirty="0"/>
          </a:p>
          <a:p>
            <a:pPr marL="0" indent="0">
              <a:buNone/>
            </a:pPr>
            <a:r>
              <a:rPr lang="en-IN" b="1" dirty="0"/>
              <a:t>Source of Data</a:t>
            </a:r>
          </a:p>
          <a:p>
            <a:pPr marL="0" indent="0">
              <a:buNone/>
            </a:pPr>
            <a:r>
              <a:rPr lang="en-IN" b="1" dirty="0"/>
              <a:t>FDA Adverse Event Reporting System (FAERS):</a:t>
            </a:r>
            <a:endParaRPr lang="en-IN" dirty="0"/>
          </a:p>
          <a:p>
            <a:pPr lvl="1"/>
            <a:r>
              <a:rPr lang="en-US" dirty="0"/>
              <a:t>The dataset contains </a:t>
            </a:r>
            <a:r>
              <a:rPr lang="en-US" b="1" dirty="0"/>
              <a:t>4 million rows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Includes a wide range of drugs, patient demographics, and reaction descriptions.</a:t>
            </a:r>
          </a:p>
        </p:txBody>
      </p:sp>
      <p:pic>
        <p:nvPicPr>
          <p:cNvPr id="4" name="Picture 3" descr="Chemical formulas are written on paper">
            <a:extLst>
              <a:ext uri="{FF2B5EF4-FFF2-40B4-BE49-F238E27FC236}">
                <a16:creationId xmlns:a16="http://schemas.microsoft.com/office/drawing/2014/main" id="{5836FC89-1549-48DA-CCA2-54E0949B679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9457" r="24123"/>
          <a:stretch/>
        </p:blipFill>
        <p:spPr>
          <a:xfrm>
            <a:off x="8924544" y="0"/>
            <a:ext cx="3265933" cy="685800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9146779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7F0A06-ACD1-83F0-C4C5-BA44422606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A0DEE-1121-CD29-3AA1-199AC3A5C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9457"/>
            <a:ext cx="10515600" cy="1179575"/>
          </a:xfrm>
        </p:spPr>
        <p:txBody>
          <a:bodyPr/>
          <a:lstStyle/>
          <a:p>
            <a:r>
              <a:rPr lang="en-US" b="1" dirty="0"/>
              <a:t>Dataset Description &amp; Collection Process</a:t>
            </a:r>
            <a:endParaRPr lang="en-IN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CC1B26-FCC5-9897-DF60-D6AD2B7EE5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463040"/>
            <a:ext cx="5864352" cy="471392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IN" b="1" dirty="0"/>
              <a:t>Dataset Format and Structure</a:t>
            </a:r>
          </a:p>
          <a:p>
            <a:r>
              <a:rPr lang="en-IN" b="1" dirty="0"/>
              <a:t>Format: </a:t>
            </a:r>
            <a:r>
              <a:rPr lang="en-IN" dirty="0"/>
              <a:t>Initially in JSON format.</a:t>
            </a:r>
          </a:p>
          <a:p>
            <a:r>
              <a:rPr lang="en-IN" b="1" dirty="0"/>
              <a:t>Structure: </a:t>
            </a:r>
            <a:r>
              <a:rPr lang="en-IN" dirty="0"/>
              <a:t>Structured fields including:</a:t>
            </a:r>
          </a:p>
          <a:p>
            <a:pPr lvl="1"/>
            <a:r>
              <a:rPr lang="en-IN" dirty="0"/>
              <a:t>Patient demographics (age, gender, weight, etc.)</a:t>
            </a:r>
          </a:p>
          <a:p>
            <a:pPr lvl="1"/>
            <a:r>
              <a:rPr lang="en-IN" dirty="0"/>
              <a:t>Drug information (drug name, dosage, duration)</a:t>
            </a:r>
          </a:p>
          <a:p>
            <a:pPr lvl="1"/>
            <a:r>
              <a:rPr lang="en-IN" dirty="0"/>
              <a:t>Reaction types (symptoms, severity, outcomes)</a:t>
            </a:r>
          </a:p>
          <a:p>
            <a:r>
              <a:rPr lang="en-US" b="1" dirty="0"/>
              <a:t>Conversion to CSV</a:t>
            </a:r>
          </a:p>
          <a:p>
            <a:pPr lvl="1"/>
            <a:r>
              <a:rPr lang="en-US" dirty="0"/>
              <a:t>Parsing JSON using Python to extract relevant columns.</a:t>
            </a:r>
            <a:endParaRPr lang="en-IN" dirty="0"/>
          </a:p>
        </p:txBody>
      </p:sp>
      <p:pic>
        <p:nvPicPr>
          <p:cNvPr id="5123" name="Picture 3">
            <a:extLst>
              <a:ext uri="{FF2B5EF4-FFF2-40B4-BE49-F238E27FC236}">
                <a16:creationId xmlns:a16="http://schemas.microsoft.com/office/drawing/2014/main" id="{8D266BC9-527B-7CC1-6AD1-E8B4877655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9089" y="1463040"/>
            <a:ext cx="4600575" cy="5394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42945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686</TotalTime>
  <Words>1118</Words>
  <Application>Microsoft Office PowerPoint</Application>
  <PresentationFormat>Widescreen</PresentationFormat>
  <Paragraphs>143</Paragraphs>
  <Slides>28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Aptos</vt:lpstr>
      <vt:lpstr>Aptos Display</vt:lpstr>
      <vt:lpstr>Arial</vt:lpstr>
      <vt:lpstr>Calibri</vt:lpstr>
      <vt:lpstr>var(--jp-code-font-family)</vt:lpstr>
      <vt:lpstr>Office Theme</vt:lpstr>
      <vt:lpstr>Analysis of Adverse Drug Effects Using Big Data and Cloud Computing</vt:lpstr>
      <vt:lpstr>General description</vt:lpstr>
      <vt:lpstr>General description</vt:lpstr>
      <vt:lpstr>Objectives</vt:lpstr>
      <vt:lpstr>Motivation</vt:lpstr>
      <vt:lpstr>Motivation</vt:lpstr>
      <vt:lpstr>Business Goal</vt:lpstr>
      <vt:lpstr>Dataset Description &amp; Collection Process</vt:lpstr>
      <vt:lpstr>Dataset Description &amp; Collection Process</vt:lpstr>
      <vt:lpstr>Motivation</vt:lpstr>
      <vt:lpstr>Key Columns and Their Definitions</vt:lpstr>
      <vt:lpstr>Data Pre-Processing</vt:lpstr>
      <vt:lpstr>Data Pipeline and Workflow</vt:lpstr>
      <vt:lpstr>Data Collection</vt:lpstr>
      <vt:lpstr>Data Schema</vt:lpstr>
      <vt:lpstr>Data Cleaning &amp; Preprocessing</vt:lpstr>
      <vt:lpstr>PowerPoint Presentation</vt:lpstr>
      <vt:lpstr>PowerPoint Presentation</vt:lpstr>
      <vt:lpstr>Data Visuals</vt:lpstr>
      <vt:lpstr>Clustering</vt:lpstr>
      <vt:lpstr>Develop Predictive Models</vt:lpstr>
      <vt:lpstr>Develop Predictive Models</vt:lpstr>
      <vt:lpstr>Develop Predictive Models</vt:lpstr>
      <vt:lpstr>Importance and Impact of the Project</vt:lpstr>
      <vt:lpstr>Challenges and Solutions</vt:lpstr>
      <vt:lpstr>Future Enhancements and Scalability</vt:lpstr>
      <vt:lpstr>Conclusion and Key Takeaways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sameer shaik</dc:creator>
  <cp:lastModifiedBy>Akshay Parate</cp:lastModifiedBy>
  <cp:revision>18</cp:revision>
  <dcterms:created xsi:type="dcterms:W3CDTF">2024-11-03T19:33:52Z</dcterms:created>
  <dcterms:modified xsi:type="dcterms:W3CDTF">2024-12-18T00:59:01Z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73fd474-4f3c-44ed-88fb-5cc4bd2471bf_Enabled">
    <vt:lpwstr>true</vt:lpwstr>
  </property>
  <property fmtid="{D5CDD505-2E9C-101B-9397-08002B2CF9AE}" pid="3" name="MSIP_Label_a73fd474-4f3c-44ed-88fb-5cc4bd2471bf_SetDate">
    <vt:lpwstr>2024-12-17T21:47:14Z</vt:lpwstr>
  </property>
  <property fmtid="{D5CDD505-2E9C-101B-9397-08002B2CF9AE}" pid="4" name="MSIP_Label_a73fd474-4f3c-44ed-88fb-5cc4bd2471bf_Method">
    <vt:lpwstr>Standard</vt:lpwstr>
  </property>
  <property fmtid="{D5CDD505-2E9C-101B-9397-08002B2CF9AE}" pid="5" name="MSIP_Label_a73fd474-4f3c-44ed-88fb-5cc4bd2471bf_Name">
    <vt:lpwstr>defa4170-0d19-0005-0004-bc88714345d2</vt:lpwstr>
  </property>
  <property fmtid="{D5CDD505-2E9C-101B-9397-08002B2CF9AE}" pid="6" name="MSIP_Label_a73fd474-4f3c-44ed-88fb-5cc4bd2471bf_SiteId">
    <vt:lpwstr>8d1a69ec-03b5-4345-ae21-dad112f5fb4f</vt:lpwstr>
  </property>
  <property fmtid="{D5CDD505-2E9C-101B-9397-08002B2CF9AE}" pid="7" name="MSIP_Label_a73fd474-4f3c-44ed-88fb-5cc4bd2471bf_ActionId">
    <vt:lpwstr>806d30bc-abbd-497c-bc2e-44ca295b75e5</vt:lpwstr>
  </property>
  <property fmtid="{D5CDD505-2E9C-101B-9397-08002B2CF9AE}" pid="8" name="MSIP_Label_a73fd474-4f3c-44ed-88fb-5cc4bd2471bf_ContentBits">
    <vt:lpwstr>0</vt:lpwstr>
  </property>
</Properties>
</file>