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92" r:id="rId4"/>
    <p:sldId id="281" r:id="rId5"/>
    <p:sldId id="282" r:id="rId6"/>
    <p:sldId id="283" r:id="rId7"/>
    <p:sldId id="284" r:id="rId8"/>
    <p:sldId id="285" r:id="rId9"/>
    <p:sldId id="286" r:id="rId10"/>
    <p:sldId id="274" r:id="rId11"/>
    <p:sldId id="287" r:id="rId12"/>
    <p:sldId id="262" r:id="rId13"/>
    <p:sldId id="261" r:id="rId14"/>
    <p:sldId id="271" r:id="rId15"/>
    <p:sldId id="293" r:id="rId16"/>
    <p:sldId id="277" r:id="rId17"/>
    <p:sldId id="278" r:id="rId18"/>
    <p:sldId id="291" r:id="rId19"/>
    <p:sldId id="288" r:id="rId20"/>
    <p:sldId id="289" r:id="rId21"/>
    <p:sldId id="290" r:id="rId22"/>
    <p:sldId id="265" r:id="rId23"/>
    <p:sldId id="266" r:id="rId24"/>
    <p:sldId id="267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C97F9-4935-4366-BA84-D6AE4B9A6A6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ACE181-AE54-44A4-AC8E-CB2A2928671D}">
      <dgm:prSet/>
      <dgm:spPr/>
      <dgm:t>
        <a:bodyPr/>
        <a:lstStyle/>
        <a:p>
          <a:r>
            <a:rPr lang="en-US" dirty="0"/>
            <a:t>1. Data Collection - Import JSON files from FDA databases and store them in Google Cloud Storage.</a:t>
          </a:r>
        </a:p>
      </dgm:t>
    </dgm:pt>
    <dgm:pt modelId="{65477E97-5096-4D96-B410-DB172C983E60}" type="parTrans" cxnId="{83C3C1AB-71FF-4474-B3DD-F0DBAB8E3B17}">
      <dgm:prSet/>
      <dgm:spPr/>
      <dgm:t>
        <a:bodyPr/>
        <a:lstStyle/>
        <a:p>
          <a:endParaRPr lang="en-US"/>
        </a:p>
      </dgm:t>
    </dgm:pt>
    <dgm:pt modelId="{5487E45A-053A-4FAB-8DDD-047E0769358F}" type="sibTrans" cxnId="{83C3C1AB-71FF-4474-B3DD-F0DBAB8E3B17}">
      <dgm:prSet/>
      <dgm:spPr/>
      <dgm:t>
        <a:bodyPr/>
        <a:lstStyle/>
        <a:p>
          <a:endParaRPr lang="en-US"/>
        </a:p>
      </dgm:t>
    </dgm:pt>
    <dgm:pt modelId="{AAAA5CD1-698C-4F03-BBBD-C3E9A3219F0D}">
      <dgm:prSet/>
      <dgm:spPr/>
      <dgm:t>
        <a:bodyPr/>
        <a:lstStyle/>
        <a:p>
          <a:r>
            <a:rPr lang="en-US" dirty="0"/>
            <a:t>3. Data Processing on Apache Spark</a:t>
          </a:r>
        </a:p>
      </dgm:t>
    </dgm:pt>
    <dgm:pt modelId="{63DA086B-1067-4442-9B46-C840C9A42CDD}" type="parTrans" cxnId="{4AF57FCA-3D09-4BF8-BF08-EC23F599249F}">
      <dgm:prSet/>
      <dgm:spPr/>
      <dgm:t>
        <a:bodyPr/>
        <a:lstStyle/>
        <a:p>
          <a:endParaRPr lang="en-US"/>
        </a:p>
      </dgm:t>
    </dgm:pt>
    <dgm:pt modelId="{1606453B-E8E8-4A32-AC03-0B943D736AC4}" type="sibTrans" cxnId="{4AF57FCA-3D09-4BF8-BF08-EC23F599249F}">
      <dgm:prSet/>
      <dgm:spPr/>
      <dgm:t>
        <a:bodyPr/>
        <a:lstStyle/>
        <a:p>
          <a:endParaRPr lang="en-US"/>
        </a:p>
      </dgm:t>
    </dgm:pt>
    <dgm:pt modelId="{C132E536-796E-4BB3-991B-988314E18939}">
      <dgm:prSet/>
      <dgm:spPr/>
      <dgm:t>
        <a:bodyPr/>
        <a:lstStyle/>
        <a:p>
          <a:r>
            <a:rPr lang="en-US" dirty="0"/>
            <a:t>4. Exploratory Data Analysis (EDA)</a:t>
          </a:r>
        </a:p>
      </dgm:t>
    </dgm:pt>
    <dgm:pt modelId="{16F04A46-C3E9-4253-BBF7-B23B4F133D71}" type="parTrans" cxnId="{9BB3EA6B-58B5-41C3-B565-331EF29ED6A0}">
      <dgm:prSet/>
      <dgm:spPr/>
      <dgm:t>
        <a:bodyPr/>
        <a:lstStyle/>
        <a:p>
          <a:endParaRPr lang="en-US"/>
        </a:p>
      </dgm:t>
    </dgm:pt>
    <dgm:pt modelId="{EFBC3DD3-3A20-4965-87D0-198AF6CDD1FF}" type="sibTrans" cxnId="{9BB3EA6B-58B5-41C3-B565-331EF29ED6A0}">
      <dgm:prSet/>
      <dgm:spPr/>
      <dgm:t>
        <a:bodyPr/>
        <a:lstStyle/>
        <a:p>
          <a:endParaRPr lang="en-US"/>
        </a:p>
      </dgm:t>
    </dgm:pt>
    <dgm:pt modelId="{D504CF84-DCC4-4089-837A-BF3FDE8792AF}">
      <dgm:prSet/>
      <dgm:spPr/>
      <dgm:t>
        <a:bodyPr/>
        <a:lstStyle/>
        <a:p>
          <a:r>
            <a:rPr lang="en-US" dirty="0"/>
            <a:t>5. ML Classification Model Implementation.</a:t>
          </a:r>
        </a:p>
      </dgm:t>
    </dgm:pt>
    <dgm:pt modelId="{17AEC231-DC13-4D61-91F3-7EEEF3A6ADEB}" type="parTrans" cxnId="{12D9E701-FC19-423E-92E5-25B01B16AF1D}">
      <dgm:prSet/>
      <dgm:spPr/>
      <dgm:t>
        <a:bodyPr/>
        <a:lstStyle/>
        <a:p>
          <a:endParaRPr lang="en-US"/>
        </a:p>
      </dgm:t>
    </dgm:pt>
    <dgm:pt modelId="{DAB58D35-310D-49FD-89D3-45DBF12F2D82}" type="sibTrans" cxnId="{12D9E701-FC19-423E-92E5-25B01B16AF1D}">
      <dgm:prSet/>
      <dgm:spPr/>
      <dgm:t>
        <a:bodyPr/>
        <a:lstStyle/>
        <a:p>
          <a:endParaRPr lang="en-US"/>
        </a:p>
      </dgm:t>
    </dgm:pt>
    <dgm:pt modelId="{2BD10A1F-25F4-4A11-9135-CBA324580991}">
      <dgm:prSet/>
      <dgm:spPr/>
      <dgm:t>
        <a:bodyPr/>
        <a:lstStyle/>
        <a:p>
          <a:r>
            <a:rPr lang="en-US" dirty="0"/>
            <a:t>5. Interpretation and Reporting</a:t>
          </a:r>
        </a:p>
      </dgm:t>
    </dgm:pt>
    <dgm:pt modelId="{EF37AE84-2702-4D58-9898-63241428E6B8}" type="parTrans" cxnId="{D0F9049B-8687-40B4-B34B-4D06F9474E8A}">
      <dgm:prSet/>
      <dgm:spPr/>
      <dgm:t>
        <a:bodyPr/>
        <a:lstStyle/>
        <a:p>
          <a:endParaRPr lang="en-US"/>
        </a:p>
      </dgm:t>
    </dgm:pt>
    <dgm:pt modelId="{347B7102-1401-4C00-99FB-D21CDE8BFC64}" type="sibTrans" cxnId="{D0F9049B-8687-40B4-B34B-4D06F9474E8A}">
      <dgm:prSet/>
      <dgm:spPr/>
      <dgm:t>
        <a:bodyPr/>
        <a:lstStyle/>
        <a:p>
          <a:endParaRPr lang="en-US"/>
        </a:p>
      </dgm:t>
    </dgm:pt>
    <dgm:pt modelId="{86A2AC54-F250-49A2-A162-D57A8F3C9297}" type="pres">
      <dgm:prSet presAssocID="{E95C97F9-4935-4366-BA84-D6AE4B9A6A6A}" presName="Name0" presStyleCnt="0">
        <dgm:presLayoutVars>
          <dgm:dir/>
          <dgm:resizeHandles val="exact"/>
        </dgm:presLayoutVars>
      </dgm:prSet>
      <dgm:spPr/>
    </dgm:pt>
    <dgm:pt modelId="{E4D114D9-5AB3-40F0-A669-EB4E0FBA8F52}" type="pres">
      <dgm:prSet presAssocID="{52ACE181-AE54-44A4-AC8E-CB2A2928671D}" presName="node" presStyleLbl="node1" presStyleIdx="0" presStyleCnt="5">
        <dgm:presLayoutVars>
          <dgm:bulletEnabled val="1"/>
        </dgm:presLayoutVars>
      </dgm:prSet>
      <dgm:spPr/>
    </dgm:pt>
    <dgm:pt modelId="{E8854AF6-4EE6-42A1-9C96-C46885C5D3A0}" type="pres">
      <dgm:prSet presAssocID="{5487E45A-053A-4FAB-8DDD-047E0769358F}" presName="sibTrans" presStyleLbl="sibTrans1D1" presStyleIdx="0" presStyleCnt="4"/>
      <dgm:spPr/>
    </dgm:pt>
    <dgm:pt modelId="{EAFF0705-78B0-4C62-9B41-D3562799DCD8}" type="pres">
      <dgm:prSet presAssocID="{5487E45A-053A-4FAB-8DDD-047E0769358F}" presName="connectorText" presStyleLbl="sibTrans1D1" presStyleIdx="0" presStyleCnt="4"/>
      <dgm:spPr/>
    </dgm:pt>
    <dgm:pt modelId="{19A14A44-E312-4AAF-B0D1-28333EA59E6D}" type="pres">
      <dgm:prSet presAssocID="{AAAA5CD1-698C-4F03-BBBD-C3E9A3219F0D}" presName="node" presStyleLbl="node1" presStyleIdx="1" presStyleCnt="5" custLinFactNeighborX="266" custLinFactNeighborY="25">
        <dgm:presLayoutVars>
          <dgm:bulletEnabled val="1"/>
        </dgm:presLayoutVars>
      </dgm:prSet>
      <dgm:spPr/>
    </dgm:pt>
    <dgm:pt modelId="{06661423-C89D-4361-B777-BB92A8135440}" type="pres">
      <dgm:prSet presAssocID="{1606453B-E8E8-4A32-AC03-0B943D736AC4}" presName="sibTrans" presStyleLbl="sibTrans1D1" presStyleIdx="1" presStyleCnt="4"/>
      <dgm:spPr/>
    </dgm:pt>
    <dgm:pt modelId="{921EF9A7-26F4-4FAF-B9A7-3B34D5AA1F19}" type="pres">
      <dgm:prSet presAssocID="{1606453B-E8E8-4A32-AC03-0B943D736AC4}" presName="connectorText" presStyleLbl="sibTrans1D1" presStyleIdx="1" presStyleCnt="4"/>
      <dgm:spPr/>
    </dgm:pt>
    <dgm:pt modelId="{280F876A-F0F4-482A-9F06-6EC96F9F197C}" type="pres">
      <dgm:prSet presAssocID="{C132E536-796E-4BB3-991B-988314E18939}" presName="node" presStyleLbl="node1" presStyleIdx="2" presStyleCnt="5">
        <dgm:presLayoutVars>
          <dgm:bulletEnabled val="1"/>
        </dgm:presLayoutVars>
      </dgm:prSet>
      <dgm:spPr/>
    </dgm:pt>
    <dgm:pt modelId="{C081B14C-7547-4EFF-B5B3-984E7C6337C3}" type="pres">
      <dgm:prSet presAssocID="{EFBC3DD3-3A20-4965-87D0-198AF6CDD1FF}" presName="sibTrans" presStyleLbl="sibTrans1D1" presStyleIdx="2" presStyleCnt="4"/>
      <dgm:spPr/>
    </dgm:pt>
    <dgm:pt modelId="{3F8AF5B5-2387-416C-BF1A-802CDE5BF66C}" type="pres">
      <dgm:prSet presAssocID="{EFBC3DD3-3A20-4965-87D0-198AF6CDD1FF}" presName="connectorText" presStyleLbl="sibTrans1D1" presStyleIdx="2" presStyleCnt="4"/>
      <dgm:spPr/>
    </dgm:pt>
    <dgm:pt modelId="{33985DEA-3459-43AD-8FA4-6DC553DDDB23}" type="pres">
      <dgm:prSet presAssocID="{D504CF84-DCC4-4089-837A-BF3FDE8792AF}" presName="node" presStyleLbl="node1" presStyleIdx="3" presStyleCnt="5">
        <dgm:presLayoutVars>
          <dgm:bulletEnabled val="1"/>
        </dgm:presLayoutVars>
      </dgm:prSet>
      <dgm:spPr/>
    </dgm:pt>
    <dgm:pt modelId="{62A3D7D3-DFE7-4ACA-BE64-E4CD64F299E4}" type="pres">
      <dgm:prSet presAssocID="{DAB58D35-310D-49FD-89D3-45DBF12F2D82}" presName="sibTrans" presStyleLbl="sibTrans1D1" presStyleIdx="3" presStyleCnt="4"/>
      <dgm:spPr/>
    </dgm:pt>
    <dgm:pt modelId="{7C599553-CB4B-4B32-A8B5-C22E8D596A6D}" type="pres">
      <dgm:prSet presAssocID="{DAB58D35-310D-49FD-89D3-45DBF12F2D82}" presName="connectorText" presStyleLbl="sibTrans1D1" presStyleIdx="3" presStyleCnt="4"/>
      <dgm:spPr/>
    </dgm:pt>
    <dgm:pt modelId="{ED916C42-DC2D-4A1E-A2A4-158C4367DC13}" type="pres">
      <dgm:prSet presAssocID="{2BD10A1F-25F4-4A11-9135-CBA324580991}" presName="node" presStyleLbl="node1" presStyleIdx="4" presStyleCnt="5">
        <dgm:presLayoutVars>
          <dgm:bulletEnabled val="1"/>
        </dgm:presLayoutVars>
      </dgm:prSet>
      <dgm:spPr/>
    </dgm:pt>
  </dgm:ptLst>
  <dgm:cxnLst>
    <dgm:cxn modelId="{12D9E701-FC19-423E-92E5-25B01B16AF1D}" srcId="{E95C97F9-4935-4366-BA84-D6AE4B9A6A6A}" destId="{D504CF84-DCC4-4089-837A-BF3FDE8792AF}" srcOrd="3" destOrd="0" parTransId="{17AEC231-DC13-4D61-91F3-7EEEF3A6ADEB}" sibTransId="{DAB58D35-310D-49FD-89D3-45DBF12F2D82}"/>
    <dgm:cxn modelId="{8A083314-7A4B-4F2C-BE37-44CF5325D34A}" type="presOf" srcId="{D504CF84-DCC4-4089-837A-BF3FDE8792AF}" destId="{33985DEA-3459-43AD-8FA4-6DC553DDDB23}" srcOrd="0" destOrd="0" presId="urn:microsoft.com/office/officeart/2016/7/layout/RepeatingBendingProcessNew"/>
    <dgm:cxn modelId="{463CB325-F4DA-4182-BE75-4C1228DD788D}" type="presOf" srcId="{52ACE181-AE54-44A4-AC8E-CB2A2928671D}" destId="{E4D114D9-5AB3-40F0-A669-EB4E0FBA8F52}" srcOrd="0" destOrd="0" presId="urn:microsoft.com/office/officeart/2016/7/layout/RepeatingBendingProcessNew"/>
    <dgm:cxn modelId="{F292585C-107E-4D11-A859-D00B65CBBA73}" type="presOf" srcId="{E95C97F9-4935-4366-BA84-D6AE4B9A6A6A}" destId="{86A2AC54-F250-49A2-A162-D57A8F3C9297}" srcOrd="0" destOrd="0" presId="urn:microsoft.com/office/officeart/2016/7/layout/RepeatingBendingProcessNew"/>
    <dgm:cxn modelId="{9BB3EA6B-58B5-41C3-B565-331EF29ED6A0}" srcId="{E95C97F9-4935-4366-BA84-D6AE4B9A6A6A}" destId="{C132E536-796E-4BB3-991B-988314E18939}" srcOrd="2" destOrd="0" parTransId="{16F04A46-C3E9-4253-BBF7-B23B4F133D71}" sibTransId="{EFBC3DD3-3A20-4965-87D0-198AF6CDD1FF}"/>
    <dgm:cxn modelId="{B649FB76-E3C7-401E-96E2-7412F8AE6C46}" type="presOf" srcId="{C132E536-796E-4BB3-991B-988314E18939}" destId="{280F876A-F0F4-482A-9F06-6EC96F9F197C}" srcOrd="0" destOrd="0" presId="urn:microsoft.com/office/officeart/2016/7/layout/RepeatingBendingProcessNew"/>
    <dgm:cxn modelId="{B6A92257-A33B-4B69-843A-14B9327FDC68}" type="presOf" srcId="{5487E45A-053A-4FAB-8DDD-047E0769358F}" destId="{EAFF0705-78B0-4C62-9B41-D3562799DCD8}" srcOrd="1" destOrd="0" presId="urn:microsoft.com/office/officeart/2016/7/layout/RepeatingBendingProcessNew"/>
    <dgm:cxn modelId="{5D681C81-A623-4B5C-A422-D008FD33166A}" type="presOf" srcId="{1606453B-E8E8-4A32-AC03-0B943D736AC4}" destId="{921EF9A7-26F4-4FAF-B9A7-3B34D5AA1F19}" srcOrd="1" destOrd="0" presId="urn:microsoft.com/office/officeart/2016/7/layout/RepeatingBendingProcessNew"/>
    <dgm:cxn modelId="{FF586582-1C92-4D47-BCA8-58729E68A352}" type="presOf" srcId="{2BD10A1F-25F4-4A11-9135-CBA324580991}" destId="{ED916C42-DC2D-4A1E-A2A4-158C4367DC13}" srcOrd="0" destOrd="0" presId="urn:microsoft.com/office/officeart/2016/7/layout/RepeatingBendingProcessNew"/>
    <dgm:cxn modelId="{CCCDAC8E-9A6E-47BE-A2BE-1B5B474652AE}" type="presOf" srcId="{AAAA5CD1-698C-4F03-BBBD-C3E9A3219F0D}" destId="{19A14A44-E312-4AAF-B0D1-28333EA59E6D}" srcOrd="0" destOrd="0" presId="urn:microsoft.com/office/officeart/2016/7/layout/RepeatingBendingProcessNew"/>
    <dgm:cxn modelId="{D0F9049B-8687-40B4-B34B-4D06F9474E8A}" srcId="{E95C97F9-4935-4366-BA84-D6AE4B9A6A6A}" destId="{2BD10A1F-25F4-4A11-9135-CBA324580991}" srcOrd="4" destOrd="0" parTransId="{EF37AE84-2702-4D58-9898-63241428E6B8}" sibTransId="{347B7102-1401-4C00-99FB-D21CDE8BFC64}"/>
    <dgm:cxn modelId="{83C3C1AB-71FF-4474-B3DD-F0DBAB8E3B17}" srcId="{E95C97F9-4935-4366-BA84-D6AE4B9A6A6A}" destId="{52ACE181-AE54-44A4-AC8E-CB2A2928671D}" srcOrd="0" destOrd="0" parTransId="{65477E97-5096-4D96-B410-DB172C983E60}" sibTransId="{5487E45A-053A-4FAB-8DDD-047E0769358F}"/>
    <dgm:cxn modelId="{361B20B0-29F7-423C-9E71-955DE7F7B26D}" type="presOf" srcId="{EFBC3DD3-3A20-4965-87D0-198AF6CDD1FF}" destId="{C081B14C-7547-4EFF-B5B3-984E7C6337C3}" srcOrd="0" destOrd="0" presId="urn:microsoft.com/office/officeart/2016/7/layout/RepeatingBendingProcessNew"/>
    <dgm:cxn modelId="{41E401B4-077D-46BD-B6F5-6FBE6E0364F8}" type="presOf" srcId="{DAB58D35-310D-49FD-89D3-45DBF12F2D82}" destId="{62A3D7D3-DFE7-4ACA-BE64-E4CD64F299E4}" srcOrd="0" destOrd="0" presId="urn:microsoft.com/office/officeart/2016/7/layout/RepeatingBendingProcessNew"/>
    <dgm:cxn modelId="{AAC675BC-A17F-40CF-8CD3-A298114B2110}" type="presOf" srcId="{5487E45A-053A-4FAB-8DDD-047E0769358F}" destId="{E8854AF6-4EE6-42A1-9C96-C46885C5D3A0}" srcOrd="0" destOrd="0" presId="urn:microsoft.com/office/officeart/2016/7/layout/RepeatingBendingProcessNew"/>
    <dgm:cxn modelId="{4AF57FCA-3D09-4BF8-BF08-EC23F599249F}" srcId="{E95C97F9-4935-4366-BA84-D6AE4B9A6A6A}" destId="{AAAA5CD1-698C-4F03-BBBD-C3E9A3219F0D}" srcOrd="1" destOrd="0" parTransId="{63DA086B-1067-4442-9B46-C840C9A42CDD}" sibTransId="{1606453B-E8E8-4A32-AC03-0B943D736AC4}"/>
    <dgm:cxn modelId="{B80284CF-4B99-4008-A618-DA359C95C0E1}" type="presOf" srcId="{DAB58D35-310D-49FD-89D3-45DBF12F2D82}" destId="{7C599553-CB4B-4B32-A8B5-C22E8D596A6D}" srcOrd="1" destOrd="0" presId="urn:microsoft.com/office/officeart/2016/7/layout/RepeatingBendingProcessNew"/>
    <dgm:cxn modelId="{83EBFAD1-5EE4-4A8C-BE8C-ADF1A044A81B}" type="presOf" srcId="{EFBC3DD3-3A20-4965-87D0-198AF6CDD1FF}" destId="{3F8AF5B5-2387-416C-BF1A-802CDE5BF66C}" srcOrd="1" destOrd="0" presId="urn:microsoft.com/office/officeart/2016/7/layout/RepeatingBendingProcessNew"/>
    <dgm:cxn modelId="{13949BE0-3FC9-41D4-A405-E6DA57BBD5E5}" type="presOf" srcId="{1606453B-E8E8-4A32-AC03-0B943D736AC4}" destId="{06661423-C89D-4361-B777-BB92A8135440}" srcOrd="0" destOrd="0" presId="urn:microsoft.com/office/officeart/2016/7/layout/RepeatingBendingProcessNew"/>
    <dgm:cxn modelId="{6E714F6E-5E22-465A-9252-82B475423F28}" type="presParOf" srcId="{86A2AC54-F250-49A2-A162-D57A8F3C9297}" destId="{E4D114D9-5AB3-40F0-A669-EB4E0FBA8F52}" srcOrd="0" destOrd="0" presId="urn:microsoft.com/office/officeart/2016/7/layout/RepeatingBendingProcessNew"/>
    <dgm:cxn modelId="{3634F9C4-0344-4B51-8619-DB3325C0478A}" type="presParOf" srcId="{86A2AC54-F250-49A2-A162-D57A8F3C9297}" destId="{E8854AF6-4EE6-42A1-9C96-C46885C5D3A0}" srcOrd="1" destOrd="0" presId="urn:microsoft.com/office/officeart/2016/7/layout/RepeatingBendingProcessNew"/>
    <dgm:cxn modelId="{CA97A333-1F4C-4653-9B1E-609629285864}" type="presParOf" srcId="{E8854AF6-4EE6-42A1-9C96-C46885C5D3A0}" destId="{EAFF0705-78B0-4C62-9B41-D3562799DCD8}" srcOrd="0" destOrd="0" presId="urn:microsoft.com/office/officeart/2016/7/layout/RepeatingBendingProcessNew"/>
    <dgm:cxn modelId="{79CC0285-5640-4F79-83F3-A764FAE09787}" type="presParOf" srcId="{86A2AC54-F250-49A2-A162-D57A8F3C9297}" destId="{19A14A44-E312-4AAF-B0D1-28333EA59E6D}" srcOrd="2" destOrd="0" presId="urn:microsoft.com/office/officeart/2016/7/layout/RepeatingBendingProcessNew"/>
    <dgm:cxn modelId="{C9BD9FBC-5AE5-4FF5-A336-75525D12260E}" type="presParOf" srcId="{86A2AC54-F250-49A2-A162-D57A8F3C9297}" destId="{06661423-C89D-4361-B777-BB92A8135440}" srcOrd="3" destOrd="0" presId="urn:microsoft.com/office/officeart/2016/7/layout/RepeatingBendingProcessNew"/>
    <dgm:cxn modelId="{B3EECAC0-C5A0-4F26-BE78-C51617573DBC}" type="presParOf" srcId="{06661423-C89D-4361-B777-BB92A8135440}" destId="{921EF9A7-26F4-4FAF-B9A7-3B34D5AA1F19}" srcOrd="0" destOrd="0" presId="urn:microsoft.com/office/officeart/2016/7/layout/RepeatingBendingProcessNew"/>
    <dgm:cxn modelId="{8CE269F3-607E-4523-AC30-E69A86478058}" type="presParOf" srcId="{86A2AC54-F250-49A2-A162-D57A8F3C9297}" destId="{280F876A-F0F4-482A-9F06-6EC96F9F197C}" srcOrd="4" destOrd="0" presId="urn:microsoft.com/office/officeart/2016/7/layout/RepeatingBendingProcessNew"/>
    <dgm:cxn modelId="{E68F4A3E-84B7-4A9A-A405-DE19BCCCD053}" type="presParOf" srcId="{86A2AC54-F250-49A2-A162-D57A8F3C9297}" destId="{C081B14C-7547-4EFF-B5B3-984E7C6337C3}" srcOrd="5" destOrd="0" presId="urn:microsoft.com/office/officeart/2016/7/layout/RepeatingBendingProcessNew"/>
    <dgm:cxn modelId="{246A9169-0BEB-4D0A-B412-8B6A19420645}" type="presParOf" srcId="{C081B14C-7547-4EFF-B5B3-984E7C6337C3}" destId="{3F8AF5B5-2387-416C-BF1A-802CDE5BF66C}" srcOrd="0" destOrd="0" presId="urn:microsoft.com/office/officeart/2016/7/layout/RepeatingBendingProcessNew"/>
    <dgm:cxn modelId="{BF4E2B64-2D1D-4803-9654-169B248A9FB6}" type="presParOf" srcId="{86A2AC54-F250-49A2-A162-D57A8F3C9297}" destId="{33985DEA-3459-43AD-8FA4-6DC553DDDB23}" srcOrd="6" destOrd="0" presId="urn:microsoft.com/office/officeart/2016/7/layout/RepeatingBendingProcessNew"/>
    <dgm:cxn modelId="{485589F4-26E4-4CFF-BF25-8EE1E1025C5E}" type="presParOf" srcId="{86A2AC54-F250-49A2-A162-D57A8F3C9297}" destId="{62A3D7D3-DFE7-4ACA-BE64-E4CD64F299E4}" srcOrd="7" destOrd="0" presId="urn:microsoft.com/office/officeart/2016/7/layout/RepeatingBendingProcessNew"/>
    <dgm:cxn modelId="{278BD431-D951-41EC-8A0E-BE9B39BDF83D}" type="presParOf" srcId="{62A3D7D3-DFE7-4ACA-BE64-E4CD64F299E4}" destId="{7C599553-CB4B-4B32-A8B5-C22E8D596A6D}" srcOrd="0" destOrd="0" presId="urn:microsoft.com/office/officeart/2016/7/layout/RepeatingBendingProcessNew"/>
    <dgm:cxn modelId="{633211BA-BC4C-4057-A6A9-8B99D11C7F9D}" type="presParOf" srcId="{86A2AC54-F250-49A2-A162-D57A8F3C9297}" destId="{ED916C42-DC2D-4A1E-A2A4-158C4367DC13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3962E-C4B9-4673-9684-56A5B2485B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984590-93B0-4430-92F4-884E82DFB5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Real-Time ADR Analysis: Integrate real-time data feeds for dynamic monitoring of drug safety profiles.</a:t>
          </a:r>
        </a:p>
      </dgm:t>
    </dgm:pt>
    <dgm:pt modelId="{104DAEE0-0F87-43FD-A380-D7FEB23479C7}" type="parTrans" cxnId="{E5E6D7AC-A8D5-40DF-B018-53DAD09D8AC7}">
      <dgm:prSet/>
      <dgm:spPr/>
      <dgm:t>
        <a:bodyPr/>
        <a:lstStyle/>
        <a:p>
          <a:endParaRPr lang="en-US"/>
        </a:p>
      </dgm:t>
    </dgm:pt>
    <dgm:pt modelId="{75807EDB-86EE-4653-A68F-FB8BECDC0E8A}" type="sibTrans" cxnId="{E5E6D7AC-A8D5-40DF-B018-53DAD09D8AC7}">
      <dgm:prSet/>
      <dgm:spPr/>
      <dgm:t>
        <a:bodyPr/>
        <a:lstStyle/>
        <a:p>
          <a:endParaRPr lang="en-US"/>
        </a:p>
      </dgm:t>
    </dgm:pt>
    <dgm:pt modelId="{34DBB134-A37D-451E-9F47-936C7081A0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Advanced Machine Learning Models: Explore classification models to predict high-risk cases.</a:t>
          </a:r>
        </a:p>
      </dgm:t>
    </dgm:pt>
    <dgm:pt modelId="{C0A8E2E2-344D-4F62-BEDA-51EAC8AD0CED}" type="parTrans" cxnId="{E37FBC9E-4D39-4DAF-8BA6-42104E3D665F}">
      <dgm:prSet/>
      <dgm:spPr/>
      <dgm:t>
        <a:bodyPr/>
        <a:lstStyle/>
        <a:p>
          <a:endParaRPr lang="en-US"/>
        </a:p>
      </dgm:t>
    </dgm:pt>
    <dgm:pt modelId="{3751699B-6456-46D7-BDAC-522D66DCD452}" type="sibTrans" cxnId="{E37FBC9E-4D39-4DAF-8BA6-42104E3D665F}">
      <dgm:prSet/>
      <dgm:spPr/>
      <dgm:t>
        <a:bodyPr/>
        <a:lstStyle/>
        <a:p>
          <a:endParaRPr lang="en-US"/>
        </a:p>
      </dgm:t>
    </dgm:pt>
    <dgm:pt modelId="{E883D285-180B-40EC-B7EF-558F21E0C1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Broader Dataset Integration: Incorporate additional data sources like lifestyle or co-morbidity information for a holistic view of ADRs.</a:t>
          </a:r>
        </a:p>
      </dgm:t>
    </dgm:pt>
    <dgm:pt modelId="{7ED22E9B-71F2-4955-9299-444885F3492D}" type="parTrans" cxnId="{9B495344-8DB0-483D-BF74-F6ADF2ACE705}">
      <dgm:prSet/>
      <dgm:spPr/>
      <dgm:t>
        <a:bodyPr/>
        <a:lstStyle/>
        <a:p>
          <a:endParaRPr lang="en-US"/>
        </a:p>
      </dgm:t>
    </dgm:pt>
    <dgm:pt modelId="{9E5E1A7E-B25D-4393-ABF3-5A10676FE056}" type="sibTrans" cxnId="{9B495344-8DB0-483D-BF74-F6ADF2ACE705}">
      <dgm:prSet/>
      <dgm:spPr/>
      <dgm:t>
        <a:bodyPr/>
        <a:lstStyle/>
        <a:p>
          <a:endParaRPr lang="en-US"/>
        </a:p>
      </dgm:t>
    </dgm:pt>
    <dgm:pt modelId="{98498E90-75BB-4853-A701-514EEFC37662}" type="pres">
      <dgm:prSet presAssocID="{1023962E-C4B9-4673-9684-56A5B2485B64}" presName="root" presStyleCnt="0">
        <dgm:presLayoutVars>
          <dgm:dir/>
          <dgm:resizeHandles val="exact"/>
        </dgm:presLayoutVars>
      </dgm:prSet>
      <dgm:spPr/>
    </dgm:pt>
    <dgm:pt modelId="{575A31DD-03A9-487E-BAC5-01DA4DA08E5E}" type="pres">
      <dgm:prSet presAssocID="{B2984590-93B0-4430-92F4-884E82DFB552}" presName="compNode" presStyleCnt="0"/>
      <dgm:spPr/>
    </dgm:pt>
    <dgm:pt modelId="{FF6791C3-3534-4509-8895-CFEA1D0097BF}" type="pres">
      <dgm:prSet presAssocID="{B2984590-93B0-4430-92F4-884E82DFB552}" presName="bgRect" presStyleLbl="bgShp" presStyleIdx="0" presStyleCnt="3"/>
      <dgm:spPr/>
    </dgm:pt>
    <dgm:pt modelId="{13187C1C-AC49-4B7A-BAE7-0A1DC83663EB}" type="pres">
      <dgm:prSet presAssocID="{B2984590-93B0-4430-92F4-884E82DFB5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99B9E4-3B07-4A43-A7CE-E04C563BA44F}" type="pres">
      <dgm:prSet presAssocID="{B2984590-93B0-4430-92F4-884E82DFB552}" presName="spaceRect" presStyleCnt="0"/>
      <dgm:spPr/>
    </dgm:pt>
    <dgm:pt modelId="{A97ACDCC-40E9-4273-9674-755F7C5FA797}" type="pres">
      <dgm:prSet presAssocID="{B2984590-93B0-4430-92F4-884E82DFB552}" presName="parTx" presStyleLbl="revTx" presStyleIdx="0" presStyleCnt="3">
        <dgm:presLayoutVars>
          <dgm:chMax val="0"/>
          <dgm:chPref val="0"/>
        </dgm:presLayoutVars>
      </dgm:prSet>
      <dgm:spPr/>
    </dgm:pt>
    <dgm:pt modelId="{27EA9ECC-596E-4AE2-964A-2B3959A0DFE2}" type="pres">
      <dgm:prSet presAssocID="{75807EDB-86EE-4653-A68F-FB8BECDC0E8A}" presName="sibTrans" presStyleCnt="0"/>
      <dgm:spPr/>
    </dgm:pt>
    <dgm:pt modelId="{DC013704-2FD4-4BFF-BFD2-4F976D325650}" type="pres">
      <dgm:prSet presAssocID="{34DBB134-A37D-451E-9F47-936C7081A0B7}" presName="compNode" presStyleCnt="0"/>
      <dgm:spPr/>
    </dgm:pt>
    <dgm:pt modelId="{40F9FF4A-7D51-4CD5-B47F-0EDCA71AC051}" type="pres">
      <dgm:prSet presAssocID="{34DBB134-A37D-451E-9F47-936C7081A0B7}" presName="bgRect" presStyleLbl="bgShp" presStyleIdx="1" presStyleCnt="3"/>
      <dgm:spPr/>
    </dgm:pt>
    <dgm:pt modelId="{98228F15-6563-4CA5-A0F1-C644FEAECA5F}" type="pres">
      <dgm:prSet presAssocID="{34DBB134-A37D-451E-9F47-936C7081A0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65CCBA5-BAA0-43EA-993B-6C68FFDE92AA}" type="pres">
      <dgm:prSet presAssocID="{34DBB134-A37D-451E-9F47-936C7081A0B7}" presName="spaceRect" presStyleCnt="0"/>
      <dgm:spPr/>
    </dgm:pt>
    <dgm:pt modelId="{AA903B7A-1DBA-48C0-A79F-A497393FA6EF}" type="pres">
      <dgm:prSet presAssocID="{34DBB134-A37D-451E-9F47-936C7081A0B7}" presName="parTx" presStyleLbl="revTx" presStyleIdx="1" presStyleCnt="3">
        <dgm:presLayoutVars>
          <dgm:chMax val="0"/>
          <dgm:chPref val="0"/>
        </dgm:presLayoutVars>
      </dgm:prSet>
      <dgm:spPr/>
    </dgm:pt>
    <dgm:pt modelId="{D9C4DDBE-F9E3-46BF-86F8-9A46EC88EC09}" type="pres">
      <dgm:prSet presAssocID="{3751699B-6456-46D7-BDAC-522D66DCD452}" presName="sibTrans" presStyleCnt="0"/>
      <dgm:spPr/>
    </dgm:pt>
    <dgm:pt modelId="{90D2DEB2-9F1B-4389-8685-A403D6BB4989}" type="pres">
      <dgm:prSet presAssocID="{E883D285-180B-40EC-B7EF-558F21E0C150}" presName="compNode" presStyleCnt="0"/>
      <dgm:spPr/>
    </dgm:pt>
    <dgm:pt modelId="{943F9F90-D1B5-462B-B264-48B7F251D621}" type="pres">
      <dgm:prSet presAssocID="{E883D285-180B-40EC-B7EF-558F21E0C150}" presName="bgRect" presStyleLbl="bgShp" presStyleIdx="2" presStyleCnt="3"/>
      <dgm:spPr/>
    </dgm:pt>
    <dgm:pt modelId="{1458DCA8-EFE7-4065-89E5-76A51B7CDBDA}" type="pres">
      <dgm:prSet presAssocID="{E883D285-180B-40EC-B7EF-558F21E0C1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EE42E8-06C5-45A7-84EC-3B8599C327A2}" type="pres">
      <dgm:prSet presAssocID="{E883D285-180B-40EC-B7EF-558F21E0C150}" presName="spaceRect" presStyleCnt="0"/>
      <dgm:spPr/>
    </dgm:pt>
    <dgm:pt modelId="{20C62C2B-0934-43F5-ABFD-F10E0F0FC557}" type="pres">
      <dgm:prSet presAssocID="{E883D285-180B-40EC-B7EF-558F21E0C1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214B22-A3AF-45AB-BC7B-D760D0A7B62A}" type="presOf" srcId="{E883D285-180B-40EC-B7EF-558F21E0C150}" destId="{20C62C2B-0934-43F5-ABFD-F10E0F0FC557}" srcOrd="0" destOrd="0" presId="urn:microsoft.com/office/officeart/2018/2/layout/IconVerticalSolidList"/>
    <dgm:cxn modelId="{9B495344-8DB0-483D-BF74-F6ADF2ACE705}" srcId="{1023962E-C4B9-4673-9684-56A5B2485B64}" destId="{E883D285-180B-40EC-B7EF-558F21E0C150}" srcOrd="2" destOrd="0" parTransId="{7ED22E9B-71F2-4955-9299-444885F3492D}" sibTransId="{9E5E1A7E-B25D-4393-ABF3-5A10676FE056}"/>
    <dgm:cxn modelId="{B4F04169-F204-404F-AAC0-F2B790ACCCDA}" type="presOf" srcId="{1023962E-C4B9-4673-9684-56A5B2485B64}" destId="{98498E90-75BB-4853-A701-514EEFC37662}" srcOrd="0" destOrd="0" presId="urn:microsoft.com/office/officeart/2018/2/layout/IconVerticalSolidList"/>
    <dgm:cxn modelId="{09EF9E8A-5CF3-4D8B-B495-1342A8E715B7}" type="presOf" srcId="{34DBB134-A37D-451E-9F47-936C7081A0B7}" destId="{AA903B7A-1DBA-48C0-A79F-A497393FA6EF}" srcOrd="0" destOrd="0" presId="urn:microsoft.com/office/officeart/2018/2/layout/IconVerticalSolidList"/>
    <dgm:cxn modelId="{E37FBC9E-4D39-4DAF-8BA6-42104E3D665F}" srcId="{1023962E-C4B9-4673-9684-56A5B2485B64}" destId="{34DBB134-A37D-451E-9F47-936C7081A0B7}" srcOrd="1" destOrd="0" parTransId="{C0A8E2E2-344D-4F62-BEDA-51EAC8AD0CED}" sibTransId="{3751699B-6456-46D7-BDAC-522D66DCD452}"/>
    <dgm:cxn modelId="{E5E6D7AC-A8D5-40DF-B018-53DAD09D8AC7}" srcId="{1023962E-C4B9-4673-9684-56A5B2485B64}" destId="{B2984590-93B0-4430-92F4-884E82DFB552}" srcOrd="0" destOrd="0" parTransId="{104DAEE0-0F87-43FD-A380-D7FEB23479C7}" sibTransId="{75807EDB-86EE-4653-A68F-FB8BECDC0E8A}"/>
    <dgm:cxn modelId="{E0ADB7BB-0F4F-4303-8DCD-191DE619275D}" type="presOf" srcId="{B2984590-93B0-4430-92F4-884E82DFB552}" destId="{A97ACDCC-40E9-4273-9674-755F7C5FA797}" srcOrd="0" destOrd="0" presId="urn:microsoft.com/office/officeart/2018/2/layout/IconVerticalSolidList"/>
    <dgm:cxn modelId="{EDF29BAF-4D9C-4E07-82D2-C3F2333CE8AA}" type="presParOf" srcId="{98498E90-75BB-4853-A701-514EEFC37662}" destId="{575A31DD-03A9-487E-BAC5-01DA4DA08E5E}" srcOrd="0" destOrd="0" presId="urn:microsoft.com/office/officeart/2018/2/layout/IconVerticalSolidList"/>
    <dgm:cxn modelId="{74CF4238-DAB8-4D1E-BEBC-7840A1AD8E84}" type="presParOf" srcId="{575A31DD-03A9-487E-BAC5-01DA4DA08E5E}" destId="{FF6791C3-3534-4509-8895-CFEA1D0097BF}" srcOrd="0" destOrd="0" presId="urn:microsoft.com/office/officeart/2018/2/layout/IconVerticalSolidList"/>
    <dgm:cxn modelId="{1A89EB5B-EA98-4FB7-B641-2E779F57F385}" type="presParOf" srcId="{575A31DD-03A9-487E-BAC5-01DA4DA08E5E}" destId="{13187C1C-AC49-4B7A-BAE7-0A1DC83663EB}" srcOrd="1" destOrd="0" presId="urn:microsoft.com/office/officeart/2018/2/layout/IconVerticalSolidList"/>
    <dgm:cxn modelId="{C060A599-965B-48C1-92D6-0843A859DC3C}" type="presParOf" srcId="{575A31DD-03A9-487E-BAC5-01DA4DA08E5E}" destId="{3099B9E4-3B07-4A43-A7CE-E04C563BA44F}" srcOrd="2" destOrd="0" presId="urn:microsoft.com/office/officeart/2018/2/layout/IconVerticalSolidList"/>
    <dgm:cxn modelId="{44B10E2C-17AF-4186-BD5C-0E3572AB711C}" type="presParOf" srcId="{575A31DD-03A9-487E-BAC5-01DA4DA08E5E}" destId="{A97ACDCC-40E9-4273-9674-755F7C5FA797}" srcOrd="3" destOrd="0" presId="urn:microsoft.com/office/officeart/2018/2/layout/IconVerticalSolidList"/>
    <dgm:cxn modelId="{125EEB9E-9548-401F-81AB-4A399587CD04}" type="presParOf" srcId="{98498E90-75BB-4853-A701-514EEFC37662}" destId="{27EA9ECC-596E-4AE2-964A-2B3959A0DFE2}" srcOrd="1" destOrd="0" presId="urn:microsoft.com/office/officeart/2018/2/layout/IconVerticalSolidList"/>
    <dgm:cxn modelId="{A2836705-1087-480B-ADE1-79256F723978}" type="presParOf" srcId="{98498E90-75BB-4853-A701-514EEFC37662}" destId="{DC013704-2FD4-4BFF-BFD2-4F976D325650}" srcOrd="2" destOrd="0" presId="urn:microsoft.com/office/officeart/2018/2/layout/IconVerticalSolidList"/>
    <dgm:cxn modelId="{4D7D9AF1-F526-48A0-BC1B-C40FDB97C13E}" type="presParOf" srcId="{DC013704-2FD4-4BFF-BFD2-4F976D325650}" destId="{40F9FF4A-7D51-4CD5-B47F-0EDCA71AC051}" srcOrd="0" destOrd="0" presId="urn:microsoft.com/office/officeart/2018/2/layout/IconVerticalSolidList"/>
    <dgm:cxn modelId="{CA65ECF0-4CED-436A-82A4-20689112DEA1}" type="presParOf" srcId="{DC013704-2FD4-4BFF-BFD2-4F976D325650}" destId="{98228F15-6563-4CA5-A0F1-C644FEAECA5F}" srcOrd="1" destOrd="0" presId="urn:microsoft.com/office/officeart/2018/2/layout/IconVerticalSolidList"/>
    <dgm:cxn modelId="{8E93AEE5-72D0-4E59-906E-0C66D871BF22}" type="presParOf" srcId="{DC013704-2FD4-4BFF-BFD2-4F976D325650}" destId="{E65CCBA5-BAA0-43EA-993B-6C68FFDE92AA}" srcOrd="2" destOrd="0" presId="urn:microsoft.com/office/officeart/2018/2/layout/IconVerticalSolidList"/>
    <dgm:cxn modelId="{B143DC34-0049-442A-BFDC-7CE39BA49040}" type="presParOf" srcId="{DC013704-2FD4-4BFF-BFD2-4F976D325650}" destId="{AA903B7A-1DBA-48C0-A79F-A497393FA6EF}" srcOrd="3" destOrd="0" presId="urn:microsoft.com/office/officeart/2018/2/layout/IconVerticalSolidList"/>
    <dgm:cxn modelId="{836F2570-C761-45A0-A197-665353359485}" type="presParOf" srcId="{98498E90-75BB-4853-A701-514EEFC37662}" destId="{D9C4DDBE-F9E3-46BF-86F8-9A46EC88EC09}" srcOrd="3" destOrd="0" presId="urn:microsoft.com/office/officeart/2018/2/layout/IconVerticalSolidList"/>
    <dgm:cxn modelId="{1B0C3292-F295-4272-9B22-BCA43F5EFE14}" type="presParOf" srcId="{98498E90-75BB-4853-A701-514EEFC37662}" destId="{90D2DEB2-9F1B-4389-8685-A403D6BB4989}" srcOrd="4" destOrd="0" presId="urn:microsoft.com/office/officeart/2018/2/layout/IconVerticalSolidList"/>
    <dgm:cxn modelId="{0BCB57B4-06FC-43FD-B618-69C36ABE2161}" type="presParOf" srcId="{90D2DEB2-9F1B-4389-8685-A403D6BB4989}" destId="{943F9F90-D1B5-462B-B264-48B7F251D621}" srcOrd="0" destOrd="0" presId="urn:microsoft.com/office/officeart/2018/2/layout/IconVerticalSolidList"/>
    <dgm:cxn modelId="{E06FF4B4-FE5D-408A-B528-F2890A9D801C}" type="presParOf" srcId="{90D2DEB2-9F1B-4389-8685-A403D6BB4989}" destId="{1458DCA8-EFE7-4065-89E5-76A51B7CDBDA}" srcOrd="1" destOrd="0" presId="urn:microsoft.com/office/officeart/2018/2/layout/IconVerticalSolidList"/>
    <dgm:cxn modelId="{2B922E8E-C2F8-47B7-9EEF-4D215110F43B}" type="presParOf" srcId="{90D2DEB2-9F1B-4389-8685-A403D6BB4989}" destId="{00EE42E8-06C5-45A7-84EC-3B8599C327A2}" srcOrd="2" destOrd="0" presId="urn:microsoft.com/office/officeart/2018/2/layout/IconVerticalSolidList"/>
    <dgm:cxn modelId="{425F637E-907E-402F-8A1C-EA0AABD2C4ED}" type="presParOf" srcId="{90D2DEB2-9F1B-4389-8685-A403D6BB4989}" destId="{20C62C2B-0934-43F5-ABFD-F10E0F0FC5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4AF6-4EE6-42A1-9C96-C46885C5D3A0}">
      <dsp:nvSpPr>
        <dsp:cNvPr id="0" name=""/>
        <dsp:cNvSpPr/>
      </dsp:nvSpPr>
      <dsp:spPr>
        <a:xfrm>
          <a:off x="3040792" y="870618"/>
          <a:ext cx="675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806" y="45720"/>
              </a:lnTo>
              <a:lnTo>
                <a:pt x="354806" y="46175"/>
              </a:lnTo>
              <a:lnTo>
                <a:pt x="675413" y="461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0848" y="912848"/>
        <a:ext cx="35300" cy="6979"/>
      </dsp:txXfrm>
    </dsp:sp>
    <dsp:sp modelId="{E4D114D9-5AB3-40F0-A669-EB4E0FBA8F5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Data Collection - Import JSON files from FDA databases and store them in Google Cloud Storage.</a:t>
          </a:r>
        </a:p>
      </dsp:txBody>
      <dsp:txXfrm>
        <a:off x="8061" y="5979"/>
        <a:ext cx="3034531" cy="1820718"/>
      </dsp:txXfrm>
    </dsp:sp>
    <dsp:sp modelId="{06661423-C89D-4361-B777-BB92A8135440}">
      <dsp:nvSpPr>
        <dsp:cNvPr id="0" name=""/>
        <dsp:cNvSpPr/>
      </dsp:nvSpPr>
      <dsp:spPr>
        <a:xfrm>
          <a:off x="6781337" y="870618"/>
          <a:ext cx="659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175"/>
              </a:moveTo>
              <a:lnTo>
                <a:pt x="346735" y="46175"/>
              </a:lnTo>
              <a:lnTo>
                <a:pt x="346735" y="45720"/>
              </a:lnTo>
              <a:lnTo>
                <a:pt x="65927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3725" y="912848"/>
        <a:ext cx="34493" cy="6979"/>
      </dsp:txXfrm>
    </dsp:sp>
    <dsp:sp modelId="{19A14A44-E312-4AAF-B0D1-28333EA59E6D}">
      <dsp:nvSpPr>
        <dsp:cNvPr id="0" name=""/>
        <dsp:cNvSpPr/>
      </dsp:nvSpPr>
      <dsp:spPr>
        <a:xfrm>
          <a:off x="3748606" y="6434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Data Processing on Apache Spark</a:t>
          </a:r>
        </a:p>
      </dsp:txBody>
      <dsp:txXfrm>
        <a:off x="3748606" y="6434"/>
        <a:ext cx="3034531" cy="1820718"/>
      </dsp:txXfrm>
    </dsp:sp>
    <dsp:sp modelId="{C081B14C-7547-4EFF-B5B3-984E7C6337C3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280F876A-F0F4-482A-9F06-6EC96F9F197C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4. Exploratory Data Analysis (EDA)</a:t>
          </a:r>
        </a:p>
      </dsp:txBody>
      <dsp:txXfrm>
        <a:off x="7473007" y="5979"/>
        <a:ext cx="3034531" cy="1820718"/>
      </dsp:txXfrm>
    </dsp:sp>
    <dsp:sp modelId="{62A3D7D3-DFE7-4ACA-BE64-E4CD64F299E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33985DEA-3459-43AD-8FA4-6DC553DDDB23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5. ML Classification Model Implementation.</a:t>
          </a:r>
        </a:p>
      </dsp:txBody>
      <dsp:txXfrm>
        <a:off x="8061" y="2524640"/>
        <a:ext cx="3034531" cy="1820718"/>
      </dsp:txXfrm>
    </dsp:sp>
    <dsp:sp modelId="{ED916C42-DC2D-4A1E-A2A4-158C4367DC13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5. Interpretation and Reporting</a:t>
          </a:r>
        </a:p>
      </dsp:txBody>
      <dsp:txXfrm>
        <a:off x="3740534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791C3-3534-4509-8895-CFEA1D0097BF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87C1C-AC49-4B7A-BAE7-0A1DC83663EB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ACDCC-40E9-4273-9674-755F7C5FA797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Real-Time ADR Analysis: Integrate real-time data feeds for dynamic monitoring of drug safety profiles.</a:t>
          </a:r>
        </a:p>
      </dsp:txBody>
      <dsp:txXfrm>
        <a:off x="1844034" y="682"/>
        <a:ext cx="4401230" cy="1596566"/>
      </dsp:txXfrm>
    </dsp:sp>
    <dsp:sp modelId="{40F9FF4A-7D51-4CD5-B47F-0EDCA71AC05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28F15-6563-4CA5-A0F1-C644FEAECA5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03B7A-1DBA-48C0-A79F-A497393FA6EF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Advanced Machine Learning Models: Explore classification models to predict high-risk cases.</a:t>
          </a:r>
        </a:p>
      </dsp:txBody>
      <dsp:txXfrm>
        <a:off x="1844034" y="1996390"/>
        <a:ext cx="4401230" cy="1596566"/>
      </dsp:txXfrm>
    </dsp:sp>
    <dsp:sp modelId="{943F9F90-D1B5-462B-B264-48B7F251D62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8DCA8-EFE7-4065-89E5-76A51B7CDBD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62C2B-0934-43F5-ABFD-F10E0F0FC557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Broader Dataset Integration: Incorporate additional data sources like lifestyle or co-morbidity information for a holistic view of ADRs.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8DE0E-9F74-4BD0-82FE-15CFCD1FD1C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202B1-2F95-4347-96EF-979B145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Objective: To identify and analyze patterns in adverse drug reactions to support safer prescription practices and patient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202B1-2F95-4347-96EF-979B145C1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EE10-C178-5ADF-82AF-562CA7239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7E737-9B83-44BE-FD71-B1C578E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D061-3E54-8658-1436-5F9A77A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068D5-EC98-F1D8-C4C3-9EE017F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C5E6-2529-6898-C88F-7B45FBEC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B5F9-7A23-36E7-97F6-0DC0799B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A422A-F251-F6E7-0B2F-68AB0F26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3083-A359-4806-4E99-D554CBB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EFC0-065F-CC62-F4AB-9487DB8B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3A7B-3347-0B03-ADBB-674A3EB9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8DCB7-4A5A-5335-DFB7-4499A152F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D51E6-9EC5-8A3E-F4C6-15883338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B8C9-6A6B-CACA-9529-9EB0177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62CE-73F1-91D7-F3F9-448A0522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A43F-4E88-6973-2F96-EC03519A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C224-2682-9376-083C-F33308DE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BDD1-72C8-8887-300E-507FEDE40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E313-8033-579B-019B-B49CD968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1EEA-5D46-7C5F-E7F2-A05892F3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BF58-9E2A-F1CD-3EE0-03EC93B9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18A0-AF1B-D073-18E4-37612F98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B6F3-B02E-3399-85DE-E3FC8678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3A30-8E38-2209-6491-4EA39A48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4777-EAF3-2258-210D-127B9009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9D9F-272C-AE3C-F11D-E5AEFF0F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7DA-C30A-312D-0D44-9D7163EC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9202-4DF0-B81D-D256-AADA154F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0960-288D-5096-D6B0-D59E40AB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D865-D281-24A3-743F-094F9B82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B13-C862-C641-66A3-D57D1874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020F-33B5-031A-8D58-C4CDC9B8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DFEB-899A-7287-F991-82AA9DE8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D8ECB-CCDB-298E-6BEE-E6AC02E7F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936D-A397-D895-9EE5-4A109AFF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BC12-1D08-2E9C-0592-322F7A34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6496F-5641-7BB3-ED0A-7FE1CA9E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F902-360F-C91C-2E40-F9582EC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0C03-729E-97DB-F144-392B3F4F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63CB-E5C3-51F3-058D-AA2CFB157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6B4CA-9253-F106-1109-C56C5D9A3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14A5-AC35-D457-8CD7-56E2D78C1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7F72F-2A37-D20E-56F2-169603CB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D44C2-B074-9AFB-D500-87FBABEA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EFA46-86B5-BC21-B388-51E0A5C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F334-3298-F4FB-5232-091E0326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66C8-6002-EF41-375B-B627BA35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99190-FE0B-DAAB-8F42-675D27DC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3FC7-10BC-D20F-E26C-161B3F8C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00D24-AE26-A6D9-470F-E60D1276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C5B1-877A-5A1F-BC46-99A93D1D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3C09-30A9-70F3-B310-A10C6C35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454C-CEAD-82D3-C769-77E5C378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5890-2728-1669-0846-4B997AD5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558EC-F512-5D77-DEB5-438B5185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7FDF-3440-D5F6-8F9C-4EC82A18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42B01-0765-96BD-E40A-8BCE880E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90DE-EEA0-5A22-748D-3A9940A1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DE23-A966-5D22-6317-319E5411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60C0A-114E-F75E-C3A9-7583A83FD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8EEB-BB08-73B2-75A9-83683C58D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003E2-E3DC-349D-3170-47A8091E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46D7E-F50D-93AB-D3C5-07C48A0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EA2C-F204-A095-AEC8-A6B6AD8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4D4AB-14F9-31A8-DB40-37F37992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C915-9F8E-D689-5A11-E758F565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8682-B95C-4191-2EDB-5CBDE10A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42BE-8E88-F07E-2D22-F5326448F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5529-3B7A-B18D-32A9-D800E6D86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roplets on a glass surface with a needle">
            <a:extLst>
              <a:ext uri="{FF2B5EF4-FFF2-40B4-BE49-F238E27FC236}">
                <a16:creationId xmlns:a16="http://schemas.microsoft.com/office/drawing/2014/main" id="{154941A0-6689-1F19-2009-64A2EB76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00"/>
          <a:stretch/>
        </p:blipFill>
        <p:spPr>
          <a:xfrm>
            <a:off x="20" y="10"/>
            <a:ext cx="738833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41BAB-E6A0-05CB-3135-C776AF4EC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Analysis of Adverse Drug Effects Using Big Data and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7915D-D315-B724-4BC8-FE16C2EBA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Leveraging data to enhance drug safety and protect patients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68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EEE78-6001-5FFC-CF3C-0236DF7C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3EB94-F174-09E6-976B-92822DC9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 dirty="0"/>
              <a:t>High Medication Usage</a:t>
            </a:r>
            <a:r>
              <a:rPr lang="en-US" sz="1500" dirty="0"/>
              <a:t>:</a:t>
            </a:r>
          </a:p>
          <a:p>
            <a:pPr lvl="1"/>
            <a:r>
              <a:rPr lang="en-US" sz="1100" dirty="0"/>
              <a:t>Approximately </a:t>
            </a:r>
            <a:r>
              <a:rPr lang="en-US" sz="1100" b="1" dirty="0"/>
              <a:t>70% of adults in the U.S.</a:t>
            </a:r>
            <a:r>
              <a:rPr lang="en-US" sz="1100" dirty="0"/>
              <a:t> take at least one prescription medication.</a:t>
            </a:r>
          </a:p>
          <a:p>
            <a:pPr lvl="1"/>
            <a:r>
              <a:rPr lang="en-US" sz="1100" dirty="0"/>
              <a:t>Nearly </a:t>
            </a:r>
            <a:r>
              <a:rPr lang="en-US" sz="1100" b="1" dirty="0"/>
              <a:t>50% of adults</a:t>
            </a:r>
            <a:r>
              <a:rPr lang="en-US" sz="1100" dirty="0"/>
              <a:t> take two or more medications.</a:t>
            </a:r>
          </a:p>
          <a:p>
            <a:r>
              <a:rPr lang="en-US" sz="1500" b="1" dirty="0"/>
              <a:t>Prevalence of Chronic Conditions</a:t>
            </a:r>
            <a:r>
              <a:rPr lang="en-US" sz="1500" dirty="0"/>
              <a:t>:</a:t>
            </a:r>
          </a:p>
          <a:p>
            <a:pPr lvl="1"/>
            <a:r>
              <a:rPr lang="en-US" sz="1100" b="1" dirty="0"/>
              <a:t>Diabetes</a:t>
            </a:r>
            <a:r>
              <a:rPr lang="en-US" sz="1100" dirty="0"/>
              <a:t>: Over </a:t>
            </a:r>
            <a:r>
              <a:rPr lang="en-US" sz="1100" b="1" dirty="0"/>
              <a:t>34 million Americans</a:t>
            </a:r>
            <a:r>
              <a:rPr lang="en-US" sz="1100" dirty="0"/>
              <a:t> have diabetes, requiring ongoing medication management.</a:t>
            </a:r>
            <a:endParaRPr lang="en-US" sz="1100" b="1" dirty="0"/>
          </a:p>
          <a:p>
            <a:pPr lvl="1"/>
            <a:r>
              <a:rPr lang="en-US" sz="1100" b="1" dirty="0"/>
              <a:t>Hypertension</a:t>
            </a:r>
            <a:r>
              <a:rPr lang="en-US" sz="1100" dirty="0"/>
              <a:t>: Nearly </a:t>
            </a:r>
            <a:r>
              <a:rPr lang="en-US" sz="1100" b="1" dirty="0"/>
              <a:t>116 million adults</a:t>
            </a:r>
            <a:r>
              <a:rPr lang="en-US" sz="1100" dirty="0"/>
              <a:t> in the U.S. suffer from high blood pressure, often necessitating multiple medications.</a:t>
            </a:r>
          </a:p>
          <a:p>
            <a:r>
              <a:rPr lang="en-US" sz="1500" b="1" dirty="0"/>
              <a:t>Autoimmune Disorders</a:t>
            </a:r>
            <a:r>
              <a:rPr lang="en-US" sz="1500" dirty="0"/>
              <a:t>: Conditions like thyroid disease affect approximately </a:t>
            </a:r>
            <a:r>
              <a:rPr lang="en-US" sz="1500" b="1" dirty="0"/>
              <a:t>20 million Americans</a:t>
            </a:r>
            <a:r>
              <a:rPr lang="en-US" sz="1500" dirty="0"/>
              <a:t>.</a:t>
            </a:r>
          </a:p>
          <a:p>
            <a:endParaRPr lang="en-US" sz="1500" b="1" dirty="0"/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80C19DC9-0AEB-513C-1F38-3719A324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02358"/>
            <a:ext cx="5458968" cy="405328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EBAE42-F57B-6EC0-0FD1-F981E34F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1" r="863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C2C03-5CAE-B6B0-64E2-47079BA4D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D5F6-C402-7815-12AA-CA3003DE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7"/>
            <a:ext cx="10515600" cy="1152143"/>
          </a:xfrm>
        </p:spPr>
        <p:txBody>
          <a:bodyPr/>
          <a:lstStyle/>
          <a:p>
            <a:r>
              <a:rPr lang="en-US" b="1" dirty="0"/>
              <a:t>Key Columns and Their Definitions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0256-87C8-1F44-8198-D061DAE0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</a:t>
            </a:r>
            <a:r>
              <a:rPr lang="en-US" dirty="0"/>
              <a:t>S</a:t>
            </a:r>
            <a:r>
              <a:rPr lang="en-US" sz="2800" dirty="0"/>
              <a:t>afetyreportid - Unique identifier for each report.</a:t>
            </a:r>
          </a:p>
          <a:p>
            <a:pPr marL="0" indent="0">
              <a:buNone/>
            </a:pPr>
            <a:r>
              <a:rPr lang="en-US" sz="2800" dirty="0"/>
              <a:t>2. Reactionmeddrapt  - Type of adverse reaction (target column).</a:t>
            </a:r>
          </a:p>
          <a:p>
            <a:pPr marL="0" indent="0">
              <a:buNone/>
            </a:pPr>
            <a:r>
              <a:rPr lang="en-US" sz="2800" dirty="0"/>
              <a:t>3. Reactionoutcome - Type of adverse reaction (target column)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sz="2800" dirty="0"/>
              <a:t>. Drugdosagetext  - Information on the prescribed drug dosage.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sz="2800" dirty="0"/>
              <a:t>. </a:t>
            </a:r>
            <a:r>
              <a:rPr lang="en-US" sz="2800" dirty="0" err="1"/>
              <a:t>Seriousnessdeath</a:t>
            </a:r>
            <a:r>
              <a:rPr lang="en-US" sz="2800" dirty="0"/>
              <a:t> - Indicates if the reaction is classified as serious.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6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431B5-6920-55C7-7756-613B28C5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10704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Data Pre-Processing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986F181-125F-9AE5-857F-619E995D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7904"/>
            <a:ext cx="6047232" cy="46590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Drop Columns with More Than 30% Null Values: </a:t>
            </a:r>
            <a:r>
              <a:rPr lang="en-US" sz="2000" dirty="0"/>
              <a:t>improve dataset quality and analysis accuracy</a:t>
            </a:r>
          </a:p>
          <a:p>
            <a:endParaRPr lang="en-US" sz="2000" b="1" dirty="0"/>
          </a:p>
          <a:p>
            <a:r>
              <a:rPr lang="en-US" sz="2000" b="1" dirty="0"/>
              <a:t>Drug Treatment Duration: </a:t>
            </a:r>
            <a:r>
              <a:rPr lang="en-US" sz="2000" dirty="0"/>
              <a:t>Calculate the duration between '</a:t>
            </a:r>
            <a:r>
              <a:rPr lang="en-US" sz="2000" dirty="0" err="1"/>
              <a:t>drugstartdate</a:t>
            </a:r>
            <a:r>
              <a:rPr lang="en-US" sz="2000" dirty="0"/>
              <a:t>' and '</a:t>
            </a:r>
            <a:r>
              <a:rPr lang="en-US" sz="2000" dirty="0" err="1"/>
              <a:t>drugenddate</a:t>
            </a:r>
            <a:r>
              <a:rPr lang="en-US" sz="2000" dirty="0"/>
              <a:t>' to quantify the treatment period for ADE forecasting.</a:t>
            </a:r>
          </a:p>
          <a:p>
            <a:endParaRPr lang="en-US" sz="2000" dirty="0"/>
          </a:p>
          <a:p>
            <a:r>
              <a:rPr lang="en-US" sz="2000" b="1" dirty="0"/>
              <a:t>Feature Reduction: </a:t>
            </a:r>
            <a:r>
              <a:rPr lang="en-US" sz="2000" dirty="0"/>
              <a:t>Initially, 43 features were present. After removing the columns with more than 30% null values and feature engineering, we are left with 12 columns.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5176E-DE49-8EC7-FB5A-9A09828F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72" y="1435608"/>
            <a:ext cx="4982150" cy="44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CED1-004E-4F31-5634-149D812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and Workflow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5D2C336-ACB7-5979-FBD9-4356E570A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37768"/>
              </p:ext>
            </p:extLst>
          </p:nvPr>
        </p:nvGraphicFramePr>
        <p:xfrm>
          <a:off x="676275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6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A508-E594-552A-718E-511B9CDD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63"/>
            <a:ext cx="10513646" cy="889979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5AAD22A-1DA8-62C3-0C98-E3D6B968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04" y="353402"/>
            <a:ext cx="929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3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3413A-F582-8CED-1117-8CCC35C2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11" y="643466"/>
            <a:ext cx="4241777" cy="55710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293AEF-9D69-2F20-9801-5FF3F767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63"/>
            <a:ext cx="10513646" cy="889979"/>
          </a:xfrm>
        </p:spPr>
        <p:txBody>
          <a:bodyPr/>
          <a:lstStyle/>
          <a:p>
            <a:r>
              <a:rPr lang="en-US" dirty="0"/>
              <a:t>Data Schema</a:t>
            </a:r>
          </a:p>
        </p:txBody>
      </p:sp>
    </p:spTree>
    <p:extLst>
      <p:ext uri="{BB962C8B-B14F-4D97-AF65-F5344CB8AC3E}">
        <p14:creationId xmlns:p14="http://schemas.microsoft.com/office/powerpoint/2010/main" val="169557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CED1-004E-4F31-5634-149D812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83" y="0"/>
            <a:ext cx="7394543" cy="1325563"/>
          </a:xfrm>
        </p:spPr>
        <p:txBody>
          <a:bodyPr/>
          <a:lstStyle/>
          <a:p>
            <a:r>
              <a:rPr lang="en-US" dirty="0"/>
              <a:t>Data Cleaning &amp; Preprocessing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689440-6ADD-2BCB-215F-6AA3C907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83" y="1009826"/>
            <a:ext cx="9756742" cy="536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6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2FAB-9CA7-967A-B8B8-407AA2D1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102"/>
            <a:ext cx="10515600" cy="986929"/>
          </a:xfrm>
        </p:spPr>
        <p:txBody>
          <a:bodyPr>
            <a:normAutofit/>
          </a:bodyPr>
          <a:lstStyle/>
          <a:p>
            <a:r>
              <a:rPr lang="en-US" dirty="0"/>
              <a:t>Data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10055-83E0-8AC3-55BF-92DBA19C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851"/>
            <a:ext cx="3631723" cy="434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7E47A-829E-AA76-5C49-A6DA2A05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12" y="1376851"/>
            <a:ext cx="4215384" cy="5255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A74D3B-F28D-C6AC-C380-331A2CE6C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1376851"/>
            <a:ext cx="4753927" cy="40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8298-3A9C-2DCD-7A9D-AD7BFAF0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72498-4EA2-0E12-923A-0D273E1A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547813"/>
            <a:ext cx="5858693" cy="4163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A79571-FE81-F473-CE67-5553C689D703}"/>
              </a:ext>
            </a:extLst>
          </p:cNvPr>
          <p:cNvSpPr txBox="1"/>
          <p:nvPr/>
        </p:nvSpPr>
        <p:spPr>
          <a:xfrm>
            <a:off x="6419850" y="746204"/>
            <a:ext cx="568642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'Abdominal abscess', 'Abdominal adhesions', 'Abdominal bruit', 'Abdominal compartment syndrome', 'Abdominal discomfort’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'Adenocarcinoma', 'Adenocarcinoma of colon', 'Adenoma benign', 'Adenotonsillectomy', 'Adenoviral encephalitis', 'Adenovirus infection', 'Adhesion</a:t>
            </a:r>
            <a:r>
              <a:rPr lang="en-US" altLang="en-US" sz="1600" dirty="0">
                <a:latin typeface="var(--jp-code-font-family)"/>
              </a:rPr>
              <a:t>’.</a:t>
            </a:r>
          </a:p>
          <a:p>
            <a:endParaRPr lang="en-US" altLang="en-US" sz="1600" dirty="0">
              <a:latin typeface="var(--jp-code-font-family)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'Adenocarcinoma of colon', 'Adenocarcinoma pancreas', 'Adenoma benign', 'Adenomyosis', 'Adenovirus infection', 'Adhesion', 'Adjusted calcium increased', 'Adjustment disorder', 'Adjustment disorder with depressed mood'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'Vomiting', 'Vulval cancer metastatic', 'Vulvovaginal dryness', 'Walled-off pancreatic necrosis', 'Weight decreased', 'Weight increased’,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Wound dehiscence', 'Wound infection', 'Wound infection staphylococcal', 'Wound sepsis', 'Wrong patient received product', 'Wrong product administered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'Xanthelasma', 'Xeroderma', 'Xerophthalmia', 'Xerosis', 'Yawning', 'Yellow skin', 'Yersinia infection</a:t>
            </a:r>
          </a:p>
          <a:p>
            <a:pPr marL="342900" indent="-342900">
              <a:buFont typeface="+mj-lt"/>
              <a:buAutoNum type="arabicPeriod" startAt="6"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EE26FAB-A1D5-3FDE-511C-35FEF5834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3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CD11-5426-5AF2-09DF-462D0298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5" y="69038"/>
            <a:ext cx="10515600" cy="1325563"/>
          </a:xfrm>
        </p:spPr>
        <p:txBody>
          <a:bodyPr/>
          <a:lstStyle/>
          <a:p>
            <a:r>
              <a:rPr lang="en-US" b="1" dirty="0"/>
              <a:t>Develop Predictive Models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A6B15-0E4D-159F-4631-4A86CEC1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30" y="1484598"/>
            <a:ext cx="5953125" cy="5033391"/>
          </a:xfrm>
          <a:prstGeom prst="rect">
            <a:avLst/>
          </a:prstGeom>
        </p:spPr>
      </p:pic>
      <p:pic>
        <p:nvPicPr>
          <p:cNvPr id="3074" name="Picture 2" descr="Naive Bayes Algorithm. “Probability theory is nothing but… | by KDAG IIT  KGP | Medium">
            <a:extLst>
              <a:ext uri="{FF2B5EF4-FFF2-40B4-BE49-F238E27FC236}">
                <a16:creationId xmlns:a16="http://schemas.microsoft.com/office/drawing/2014/main" id="{CAD7EB0F-B5C7-9D26-7931-B4519512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2" y="1484598"/>
            <a:ext cx="5613718" cy="50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97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0E3D-FA62-92E3-AF4D-817CAD49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description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277C3-A10E-2A18-46F6-46338C07392F}"/>
              </a:ext>
            </a:extLst>
          </p:cNvPr>
          <p:cNvSpPr txBox="1"/>
          <p:nvPr/>
        </p:nvSpPr>
        <p:spPr>
          <a:xfrm>
            <a:off x="649224" y="1399032"/>
            <a:ext cx="46451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Adverse Drug Effects (ADEs)?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Undesirable and harmful reactions resulting from medications.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ADE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detection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Traditional methods are time-consuming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 of Big Data and Cloud Computing: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analysis of vast amounts of drug and patient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Scalable, fast, and cost-efficient solutions</a:t>
            </a:r>
            <a:endParaRPr lang="en-IN" dirty="0"/>
          </a:p>
        </p:txBody>
      </p:sp>
      <p:pic>
        <p:nvPicPr>
          <p:cNvPr id="15" name="Picture 14" descr="A white rectangular object with a hexagon and black text&#10;&#10;Description automatically generated">
            <a:extLst>
              <a:ext uri="{FF2B5EF4-FFF2-40B4-BE49-F238E27FC236}">
                <a16:creationId xmlns:a16="http://schemas.microsoft.com/office/drawing/2014/main" id="{F599D820-3C9F-03B3-9FF5-4AFEECF08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1636776"/>
            <a:ext cx="6720840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FE5FE-9022-DF95-22E9-B85D176B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F8C84-1219-6AA5-4FC1-63E187A40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1690688"/>
            <a:ext cx="6181344" cy="4582636"/>
          </a:xfrm>
          <a:prstGeom prst="rect">
            <a:avLst/>
          </a:prstGeom>
        </p:spPr>
      </p:pic>
      <p:pic>
        <p:nvPicPr>
          <p:cNvPr id="4098" name="Picture 2" descr="Random Forests: Consolidating Decision Trees | Paperspace Blog">
            <a:extLst>
              <a:ext uri="{FF2B5EF4-FFF2-40B4-BE49-F238E27FC236}">
                <a16:creationId xmlns:a16="http://schemas.microsoft.com/office/drawing/2014/main" id="{9A7AAC3F-B63E-26BE-D4B3-E10DC443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19" y="1690688"/>
            <a:ext cx="3670406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84431A1-2FEA-3FC6-4ADF-872186FF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5" y="69038"/>
            <a:ext cx="10515600" cy="1325563"/>
          </a:xfrm>
        </p:spPr>
        <p:txBody>
          <a:bodyPr/>
          <a:lstStyle/>
          <a:p>
            <a:r>
              <a:rPr lang="en-US" b="1" dirty="0"/>
              <a:t>Develop Predictive Models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C8B01-49E0-76CF-1CAA-A46134E4ED53}"/>
              </a:ext>
            </a:extLst>
          </p:cNvPr>
          <p:cNvSpPr txBox="1"/>
          <p:nvPr/>
        </p:nvSpPr>
        <p:spPr>
          <a:xfrm>
            <a:off x="322220" y="1394601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44023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EBC7D-B223-722D-62CC-3696CC93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44E49C-BC44-C5B0-AC05-F66E9CE3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4" y="1700212"/>
            <a:ext cx="6225540" cy="4792663"/>
          </a:xfrm>
          <a:prstGeom prst="rect">
            <a:avLst/>
          </a:prstGeom>
        </p:spPr>
      </p:pic>
      <p:pic>
        <p:nvPicPr>
          <p:cNvPr id="5122" name="Picture 2" descr="The 5 Variants of Multi-Layer Perceptron for Collaborative Filtering —  James Le">
            <a:extLst>
              <a:ext uri="{FF2B5EF4-FFF2-40B4-BE49-F238E27FC236}">
                <a16:creationId xmlns:a16="http://schemas.microsoft.com/office/drawing/2014/main" id="{3AB30D90-8154-C17E-52A2-D253CA39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4" y="1922001"/>
            <a:ext cx="5010150" cy="405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45FA33-C67B-2719-A847-DF77F8BF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5" y="69038"/>
            <a:ext cx="10515600" cy="1325563"/>
          </a:xfrm>
        </p:spPr>
        <p:txBody>
          <a:bodyPr/>
          <a:lstStyle/>
          <a:p>
            <a:r>
              <a:rPr lang="en-US" b="1" dirty="0"/>
              <a:t>Develop Predictive Models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097C33-89D3-BF39-E4FC-083949BA7F2D}"/>
              </a:ext>
            </a:extLst>
          </p:cNvPr>
          <p:cNvSpPr txBox="1"/>
          <p:nvPr/>
        </p:nvSpPr>
        <p:spPr>
          <a:xfrm>
            <a:off x="638175" y="15049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1463812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352FD-279D-FD7D-33DC-5121D489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Importance and Impact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3DD0-2E09-8704-CC1C-6F01A716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Contribution to Drug Safety: Provides insights to healthcare on drug risks, highlighting high-risk drugs and potential demographic susceptibilities.</a:t>
            </a:r>
          </a:p>
          <a:p>
            <a:r>
              <a:rPr lang="en-US" sz="2000"/>
              <a:t>Support for Regulatory Bodies: Assists FDA and others in refining drug approval processes.</a:t>
            </a:r>
          </a:p>
          <a:p>
            <a:r>
              <a:rPr lang="en-US" sz="2000"/>
              <a:t>Public Health Impact: Potentially reduces ADR-related hospitalizations, improving patient safety and therapeutic effectiveness.</a:t>
            </a:r>
          </a:p>
        </p:txBody>
      </p:sp>
      <p:pic>
        <p:nvPicPr>
          <p:cNvPr id="14" name="Picture 13" descr="Close-up unopened pill packets">
            <a:extLst>
              <a:ext uri="{FF2B5EF4-FFF2-40B4-BE49-F238E27FC236}">
                <a16:creationId xmlns:a16="http://schemas.microsoft.com/office/drawing/2014/main" id="{E4FEE9E9-4C0F-338F-1476-229FC6C3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43" r="183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901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AA18A-E81D-1E2B-4F48-BC45595F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Expected Outcomes and Insights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5A884-6E8F-1D78-6546-EECF57F7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1. Adverse Reaction Profiles - Summary of common adverse effects per drug.</a:t>
            </a:r>
          </a:p>
          <a:p>
            <a:r>
              <a:rPr lang="en-US" sz="1700"/>
              <a:t>2. Demographic-Based Insights - Patterns in reactions based on age and gender.</a:t>
            </a:r>
          </a:p>
          <a:p>
            <a:r>
              <a:rPr lang="en-US" sz="1700"/>
              <a:t>3. Risk Identification - List of high-risk drugs and doses.</a:t>
            </a:r>
          </a:p>
          <a:p>
            <a:r>
              <a:rPr lang="en-US" sz="1700"/>
              <a:t>4. Geographic Analysis - ADR trends by region.</a:t>
            </a:r>
          </a:p>
          <a:p>
            <a:r>
              <a:rPr lang="en-US" sz="1700"/>
              <a:t>5. Recommendations - Best practices for healthcare providers.</a:t>
            </a:r>
          </a:p>
        </p:txBody>
      </p:sp>
      <p:pic>
        <p:nvPicPr>
          <p:cNvPr id="5" name="Picture 4" descr="Pharmaceutical research lab">
            <a:extLst>
              <a:ext uri="{FF2B5EF4-FFF2-40B4-BE49-F238E27FC236}">
                <a16:creationId xmlns:a16="http://schemas.microsoft.com/office/drawing/2014/main" id="{30299E65-1387-A34B-E417-70AE4067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49" r="722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674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99D2832-68E5-77BF-3F48-BD7B1FF1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A37A-ECEA-AEBE-AAA2-7679DA92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 and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B8ED-E719-78FE-C057-F18F3F8E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Data Complexity and Volume: Addressed by Apache Spark and GCP.</a:t>
            </a:r>
          </a:p>
          <a:p>
            <a:r>
              <a:rPr lang="en-US" sz="2000" dirty="0"/>
              <a:t>Data Inconsistencies and Missing Values: Will be resolved through rigorous data cleaning.</a:t>
            </a:r>
          </a:p>
          <a:p>
            <a:r>
              <a:rPr lang="en-US" sz="2000" dirty="0"/>
              <a:t>Interpretability of Results: Clear visualizations and summary statistics to convey insights.</a:t>
            </a:r>
          </a:p>
        </p:txBody>
      </p:sp>
    </p:spTree>
    <p:extLst>
      <p:ext uri="{BB962C8B-B14F-4D97-AF65-F5344CB8AC3E}">
        <p14:creationId xmlns:p14="http://schemas.microsoft.com/office/powerpoint/2010/main" val="2081592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F9CC5-A1CC-8951-3F34-05B9449F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Enhancements and Scalability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1A7D092-2E93-9098-2457-6AF61E92A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0968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19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02E10-4037-EB01-5CE5-D8FE69D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 and 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26473-6BE1-1E4C-B9B3-BFC60DD4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Summary of Key Points: Comprehensive ADR analysis using big data, cloud infrastructure, and scalable processing.</a:t>
            </a:r>
          </a:p>
          <a:p>
            <a:r>
              <a:rPr lang="en-US" sz="2000"/>
              <a:t>Identified crucial insights on drug safety to aid clinical decision-making.</a:t>
            </a:r>
          </a:p>
          <a:p>
            <a:r>
              <a:rPr lang="en-US" sz="2000"/>
              <a:t>Final Thought: This project demonstrates the power of data-driven insights in enhancing drug safety, with potential to save lives and reduce healthcare costs.</a:t>
            </a:r>
          </a:p>
        </p:txBody>
      </p:sp>
      <p:pic>
        <p:nvPicPr>
          <p:cNvPr id="14" name="Picture 13" descr="Capsules and pills inside a glass bowl">
            <a:extLst>
              <a:ext uri="{FF2B5EF4-FFF2-40B4-BE49-F238E27FC236}">
                <a16:creationId xmlns:a16="http://schemas.microsoft.com/office/drawing/2014/main" id="{A3FC60AC-5439-8F23-A39A-A04DE04B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44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5281-6DBB-5912-D4D0-90A71190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2091" y="2927823"/>
            <a:ext cx="3040046" cy="807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796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D7661-4BA9-0776-5CF0-A6BD41356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8046-3DAE-BB16-3392-C56EDD60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description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CBCF-CD6E-13C9-4B74-9742B50AA093}"/>
              </a:ext>
            </a:extLst>
          </p:cNvPr>
          <p:cNvSpPr txBox="1"/>
          <p:nvPr/>
        </p:nvSpPr>
        <p:spPr>
          <a:xfrm>
            <a:off x="649224" y="1399032"/>
            <a:ext cx="5715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Patient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Seriousness of the disease.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Hospitalization status (whether the patient is hospitalized or not).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Life-threatening condition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Patient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Drug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Drug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active substances in the drug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Medicinal product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Prediction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input data, the project will predict the reaction outcome.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outcome is serious, a recommendation can be made to consult the doctor for alternative drugs.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7A527C-2695-9869-CE98-234475548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76" y="882078"/>
            <a:ext cx="5949950" cy="579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4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C955-B170-E193-2CFC-A8490156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19"/>
          </a:xfrm>
        </p:spPr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00F04-1824-4A84-9D73-A77C0196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5111"/>
            <a:ext cx="5562600" cy="4521852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Data Integration</a:t>
            </a:r>
            <a:r>
              <a:rPr lang="en-US" sz="2800" dirty="0"/>
              <a:t>: Integrate diverse data sources</a:t>
            </a:r>
            <a:endParaRPr lang="en-IN" dirty="0"/>
          </a:p>
          <a:p>
            <a:r>
              <a:rPr lang="en-IN" b="1" dirty="0"/>
              <a:t>Pattern Detection: </a:t>
            </a:r>
            <a:r>
              <a:rPr lang="en-IN" dirty="0"/>
              <a:t>Identify correlations and trends </a:t>
            </a:r>
          </a:p>
          <a:p>
            <a:r>
              <a:rPr lang="en-US" b="1" dirty="0"/>
              <a:t>Develop Predictive Models: </a:t>
            </a:r>
            <a:r>
              <a:rPr lang="en-US" sz="2400" dirty="0"/>
              <a:t>Create and validate predictive models to forecast ADEs </a:t>
            </a:r>
          </a:p>
          <a:p>
            <a:pPr lvl="1"/>
            <a:r>
              <a:rPr lang="en-IN" sz="2000" dirty="0"/>
              <a:t>Random Forest</a:t>
            </a:r>
          </a:p>
          <a:p>
            <a:pPr lvl="1"/>
            <a:r>
              <a:rPr lang="en-IN" sz="2000" dirty="0"/>
              <a:t>Multilayer Perceptron (MLP)</a:t>
            </a:r>
          </a:p>
          <a:p>
            <a:endParaRPr lang="en-IN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45C43E1-BFE8-2E67-8A76-516DC6A5A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36" y="713231"/>
            <a:ext cx="5310378" cy="577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8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3B2D-3CF3-1EF2-DD1A-BD649C45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938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B429-0A26-B9FF-0FDE-A870223D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4480"/>
            <a:ext cx="5681472" cy="493839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High Medication Usage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70% of adults in the U.S. take one prescription medication.</a:t>
            </a:r>
          </a:p>
          <a:p>
            <a:pPr lvl="1"/>
            <a:r>
              <a:rPr lang="en-US" dirty="0"/>
              <a:t>50% of adults take two or more medications.</a:t>
            </a:r>
          </a:p>
          <a:p>
            <a:r>
              <a:rPr lang="en-US" sz="2800" b="1" dirty="0"/>
              <a:t>Prevalence of Chronic Conditions</a:t>
            </a:r>
            <a:r>
              <a:rPr lang="en-US" sz="2800" dirty="0"/>
              <a:t>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Over </a:t>
            </a:r>
            <a:r>
              <a:rPr lang="en-US" b="1" dirty="0"/>
              <a:t>34 million Americans</a:t>
            </a:r>
            <a:r>
              <a:rPr lang="en-US" dirty="0"/>
              <a:t> have diabetes, requiring ongoing medication management.</a:t>
            </a:r>
            <a:endParaRPr lang="en-US" b="1" dirty="0"/>
          </a:p>
          <a:p>
            <a:pPr lvl="1"/>
            <a:r>
              <a:rPr lang="en-US" b="1" dirty="0"/>
              <a:t>Hypertension</a:t>
            </a:r>
            <a:r>
              <a:rPr lang="en-US" dirty="0"/>
              <a:t>: Nearly </a:t>
            </a:r>
            <a:r>
              <a:rPr lang="en-US" b="1" dirty="0"/>
              <a:t>116 million adults</a:t>
            </a:r>
            <a:r>
              <a:rPr lang="en-US" dirty="0"/>
              <a:t> in the U.S. suffer from high blood pressure.</a:t>
            </a:r>
          </a:p>
          <a:p>
            <a:pPr lvl="1"/>
            <a:r>
              <a:rPr lang="en-US" b="1" dirty="0"/>
              <a:t>Autoimmune Disorders</a:t>
            </a:r>
            <a:r>
              <a:rPr lang="en-US" dirty="0"/>
              <a:t>: Approximately </a:t>
            </a:r>
            <a:r>
              <a:rPr lang="en-US" b="1" dirty="0"/>
              <a:t>20 million Americans</a:t>
            </a:r>
            <a:r>
              <a:rPr lang="en-US" dirty="0"/>
              <a:t> are affected by conditions like thyroid disease.</a:t>
            </a:r>
          </a:p>
          <a:p>
            <a:pPr lvl="1"/>
            <a:endParaRPr lang="en-IN" dirty="0"/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593AA4E-F0A9-6730-771F-56B5C942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52" y="1484654"/>
            <a:ext cx="4956048" cy="40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8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D6F6A-C1AA-9E2D-9BDF-A93C497E3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E633-1EBE-0270-FFA0-0D881140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938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76FD6-80DC-4C4F-EEF6-274742B2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792" y="1484654"/>
            <a:ext cx="5681472" cy="493839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b="1" dirty="0"/>
              <a:t>Growing Concern of Adverse Drug Effects (ADEs)</a:t>
            </a:r>
          </a:p>
          <a:p>
            <a:pPr marL="228600" lvl="1">
              <a:spcBef>
                <a:spcPts val="1000"/>
              </a:spcBef>
            </a:pPr>
            <a:r>
              <a:rPr lang="en-IN" sz="2600" b="1" dirty="0"/>
              <a:t>Limitations of Traditional Methods</a:t>
            </a:r>
            <a:endParaRPr lang="en-US" sz="2600" b="1" dirty="0"/>
          </a:p>
          <a:p>
            <a:pPr marL="228600" lvl="1">
              <a:spcBef>
                <a:spcPts val="1000"/>
              </a:spcBef>
            </a:pPr>
            <a:r>
              <a:rPr lang="en-US" sz="2600" b="1" dirty="0"/>
              <a:t>Impact on Healthcare and Patient Safety</a:t>
            </a:r>
          </a:p>
          <a:p>
            <a:r>
              <a:rPr lang="en-US" sz="2600" b="1" dirty="0"/>
              <a:t>Personal Interest in the Topic:</a:t>
            </a:r>
          </a:p>
          <a:p>
            <a:pPr lvl="1"/>
            <a:r>
              <a:rPr lang="en-US" dirty="0"/>
              <a:t>Aiming to leverage advanced technologies to solve real-world healthcare challenges.</a:t>
            </a:r>
          </a:p>
          <a:p>
            <a:pPr lvl="1"/>
            <a:r>
              <a:rPr lang="en-US" dirty="0"/>
              <a:t>Contributing to a critical area where technology can directly impact human well-being.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6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AA2D4-C851-626D-CF4A-09FE27AB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9C8E-CDE3-DE78-C736-5C2C4DC2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938"/>
          </a:xfrm>
        </p:spPr>
        <p:txBody>
          <a:bodyPr/>
          <a:lstStyle/>
          <a:p>
            <a:r>
              <a:rPr lang="en-US" b="1" dirty="0"/>
              <a:t>Business Goal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84A81-F36A-6AFF-ED8F-487DD870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792" y="1554480"/>
            <a:ext cx="4035552" cy="4868569"/>
          </a:xfrm>
        </p:spPr>
        <p:txBody>
          <a:bodyPr>
            <a:normAutofit/>
          </a:bodyPr>
          <a:lstStyle/>
          <a:p>
            <a:r>
              <a:rPr lang="en-US" sz="2400" b="1" dirty="0"/>
              <a:t>Reduce Healthcare Costs</a:t>
            </a:r>
            <a:endParaRPr lang="en-US" sz="2400" dirty="0"/>
          </a:p>
          <a:p>
            <a:r>
              <a:rPr lang="en-US" sz="2400" b="1" dirty="0"/>
              <a:t>Support Insurance Companies</a:t>
            </a:r>
            <a:r>
              <a:rPr lang="en-US" sz="2400" dirty="0"/>
              <a:t>: Help insurance companies reduce claims related to ADEs, ultimately lowering their overall expenditure on patient care.</a:t>
            </a:r>
          </a:p>
          <a:p>
            <a:r>
              <a:rPr lang="en-US" sz="2400" b="1" dirty="0"/>
              <a:t>Foster Informed Decision-Making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D69F49-0728-BAE2-E111-F2040F8D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04" y="1387233"/>
            <a:ext cx="6687312" cy="408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A3D8-8BEB-7D7D-AAED-14ABD72C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7"/>
            <a:ext cx="7601712" cy="1471232"/>
          </a:xfrm>
        </p:spPr>
        <p:txBody>
          <a:bodyPr/>
          <a:lstStyle/>
          <a:p>
            <a:r>
              <a:rPr lang="en-US" b="1" dirty="0"/>
              <a:t>Dataset Description &amp; Collection Process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CC01-84F1-18B7-85B6-45AF9841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26224" cy="4351338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Source of Data</a:t>
            </a:r>
          </a:p>
          <a:p>
            <a:pPr marL="0" indent="0">
              <a:buNone/>
            </a:pPr>
            <a:r>
              <a:rPr lang="en-IN" b="1" dirty="0"/>
              <a:t>FDA Adverse Event Reporting System (FAERS):</a:t>
            </a:r>
            <a:endParaRPr lang="en-IN" dirty="0"/>
          </a:p>
          <a:p>
            <a:pPr lvl="1"/>
            <a:r>
              <a:rPr lang="en-US" dirty="0"/>
              <a:t>The dataset contains </a:t>
            </a:r>
            <a:r>
              <a:rPr lang="en-US" b="1" dirty="0"/>
              <a:t>4 million rows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Includes a wide range of drugs, patient demographics, and reaction descriptions.</a:t>
            </a:r>
          </a:p>
        </p:txBody>
      </p:sp>
      <p:pic>
        <p:nvPicPr>
          <p:cNvPr id="4" name="Picture 3" descr="Chemical formulas are written on paper">
            <a:extLst>
              <a:ext uri="{FF2B5EF4-FFF2-40B4-BE49-F238E27FC236}">
                <a16:creationId xmlns:a16="http://schemas.microsoft.com/office/drawing/2014/main" id="{5836FC89-1549-48DA-CCA2-54E0949B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57" r="24123"/>
          <a:stretch/>
        </p:blipFill>
        <p:spPr>
          <a:xfrm>
            <a:off x="8924544" y="0"/>
            <a:ext cx="3265933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467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0A06-ACD1-83F0-C4C5-BA4442260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0DEE-1121-CD29-3AA1-199AC3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7"/>
            <a:ext cx="10515600" cy="1179575"/>
          </a:xfrm>
        </p:spPr>
        <p:txBody>
          <a:bodyPr/>
          <a:lstStyle/>
          <a:p>
            <a:r>
              <a:rPr lang="en-US" b="1" dirty="0"/>
              <a:t>Dataset Description &amp; Collection Process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1B26-FCC5-9897-DF60-D6AD2B7E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5864352" cy="4713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Dataset Format and Structure</a:t>
            </a:r>
          </a:p>
          <a:p>
            <a:r>
              <a:rPr lang="en-IN" b="1" dirty="0"/>
              <a:t>Format: </a:t>
            </a:r>
            <a:r>
              <a:rPr lang="en-IN" dirty="0"/>
              <a:t>Initially in JSON format.</a:t>
            </a:r>
          </a:p>
          <a:p>
            <a:r>
              <a:rPr lang="en-IN" b="1" dirty="0"/>
              <a:t>Structure: </a:t>
            </a:r>
            <a:r>
              <a:rPr lang="en-IN" dirty="0"/>
              <a:t>Structured fields including:</a:t>
            </a:r>
          </a:p>
          <a:p>
            <a:pPr lvl="1"/>
            <a:r>
              <a:rPr lang="en-IN" dirty="0"/>
              <a:t>Patient demographics (age, gender, weight, etc.)</a:t>
            </a:r>
          </a:p>
          <a:p>
            <a:pPr lvl="1"/>
            <a:r>
              <a:rPr lang="en-IN" dirty="0"/>
              <a:t>Drug information (drug name, dosage, duration)</a:t>
            </a:r>
          </a:p>
          <a:p>
            <a:pPr lvl="1"/>
            <a:r>
              <a:rPr lang="en-IN" dirty="0"/>
              <a:t>Reaction types (symptoms, severity, outcomes)</a:t>
            </a:r>
          </a:p>
          <a:p>
            <a:r>
              <a:rPr lang="en-US" b="1" dirty="0"/>
              <a:t>Conversion to CSV</a:t>
            </a:r>
          </a:p>
          <a:p>
            <a:pPr lvl="1"/>
            <a:r>
              <a:rPr lang="en-US" dirty="0"/>
              <a:t>Parsing JSON using Python to extract relevant columns.</a:t>
            </a:r>
            <a:endParaRPr lang="en-IN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8D266BC9-527B-7CC1-6AD1-E8B48776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89" y="1463040"/>
            <a:ext cx="4600575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9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1172</Words>
  <Application>Microsoft Office PowerPoint</Application>
  <PresentationFormat>Widescreen</PresentationFormat>
  <Paragraphs>145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var(--jp-code-font-family)</vt:lpstr>
      <vt:lpstr>Office Theme</vt:lpstr>
      <vt:lpstr>Analysis of Adverse Drug Effects Using Big Data and Cloud Computing</vt:lpstr>
      <vt:lpstr>General description</vt:lpstr>
      <vt:lpstr>General description</vt:lpstr>
      <vt:lpstr>Objectives</vt:lpstr>
      <vt:lpstr>Motivation</vt:lpstr>
      <vt:lpstr>Motivation</vt:lpstr>
      <vt:lpstr>Business Goal</vt:lpstr>
      <vt:lpstr>Dataset Description &amp; Collection Process</vt:lpstr>
      <vt:lpstr>Dataset Description &amp; Collection Process</vt:lpstr>
      <vt:lpstr>Motivation</vt:lpstr>
      <vt:lpstr>Key Columns and Their Definitions</vt:lpstr>
      <vt:lpstr>Data Pre-Processing</vt:lpstr>
      <vt:lpstr>Data Pipeline and Workflow</vt:lpstr>
      <vt:lpstr>Data Collection</vt:lpstr>
      <vt:lpstr>Data Schema</vt:lpstr>
      <vt:lpstr>Data Cleaning &amp; Preprocessing</vt:lpstr>
      <vt:lpstr>Data Visuals</vt:lpstr>
      <vt:lpstr>Clustering</vt:lpstr>
      <vt:lpstr>Develop Predictive Models</vt:lpstr>
      <vt:lpstr>Develop Predictive Models</vt:lpstr>
      <vt:lpstr>Develop Predictive Models</vt:lpstr>
      <vt:lpstr>Importance and Impact of the Project</vt:lpstr>
      <vt:lpstr>Expected Outcomes and Insights</vt:lpstr>
      <vt:lpstr>Challenges and Solutions</vt:lpstr>
      <vt:lpstr>Future Enhancements and Scalability</vt:lpstr>
      <vt:lpstr>Conclusion and 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Akshay Kamlakar Parate</cp:lastModifiedBy>
  <cp:revision>15</cp:revision>
  <dcterms:created xsi:type="dcterms:W3CDTF">2024-11-03T19:33:52Z</dcterms:created>
  <dcterms:modified xsi:type="dcterms:W3CDTF">2024-12-17T22:09:42Z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2024-12-17T21:47:14Z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806d30bc-abbd-497c-bc2e-44ca295b75e5</vt:lpwstr>
  </property>
  <property fmtid="{D5CDD505-2E9C-101B-9397-08002B2CF9AE}" pid="8" name="MSIP_Label_a73fd474-4f3c-44ed-88fb-5cc4bd2471bf_ContentBits">
    <vt:lpwstr>0</vt:lpwstr>
  </property>
</Properties>
</file>