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72" r:id="rId4"/>
    <p:sldId id="273" r:id="rId5"/>
    <p:sldId id="261" r:id="rId6"/>
    <p:sldId id="258" r:id="rId7"/>
    <p:sldId id="279" r:id="rId8"/>
    <p:sldId id="260" r:id="rId9"/>
    <p:sldId id="262" r:id="rId10"/>
    <p:sldId id="278" r:id="rId11"/>
    <p:sldId id="281" r:id="rId12"/>
    <p:sldId id="28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C97F9-4935-4366-BA84-D6AE4B9A6A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CE181-AE54-44A4-AC8E-CB2A2928671D}">
      <dgm:prSet/>
      <dgm:spPr/>
      <dgm:t>
        <a:bodyPr/>
        <a:lstStyle/>
        <a:p>
          <a:r>
            <a:rPr lang="en-US" dirty="0"/>
            <a:t>1. Data Collection - Import JSON files from FDA databases and store them in Google Cloud Storage.</a:t>
          </a:r>
        </a:p>
      </dgm:t>
    </dgm:pt>
    <dgm:pt modelId="{65477E97-5096-4D96-B410-DB172C983E60}" type="parTrans" cxnId="{83C3C1AB-71FF-4474-B3DD-F0DBAB8E3B17}">
      <dgm:prSet/>
      <dgm:spPr/>
      <dgm:t>
        <a:bodyPr/>
        <a:lstStyle/>
        <a:p>
          <a:endParaRPr lang="en-US"/>
        </a:p>
      </dgm:t>
    </dgm:pt>
    <dgm:pt modelId="{5487E45A-053A-4FAB-8DDD-047E0769358F}" type="sibTrans" cxnId="{83C3C1AB-71FF-4474-B3DD-F0DBAB8E3B17}">
      <dgm:prSet/>
      <dgm:spPr/>
      <dgm:t>
        <a:bodyPr/>
        <a:lstStyle/>
        <a:p>
          <a:endParaRPr lang="en-US"/>
        </a:p>
      </dgm:t>
    </dgm:pt>
    <dgm:pt modelId="{AAAA5CD1-698C-4F03-BBBD-C3E9A3219F0D}">
      <dgm:prSet/>
      <dgm:spPr/>
      <dgm:t>
        <a:bodyPr/>
        <a:lstStyle/>
        <a:p>
          <a:r>
            <a:rPr lang="en-US" dirty="0"/>
            <a:t>3. Data Processing on Apache Spark - Utilize Spark on Google Cloud for scalable data processing and to handle the extensive size of the dataset.</a:t>
          </a:r>
        </a:p>
      </dgm:t>
    </dgm:pt>
    <dgm:pt modelId="{63DA086B-1067-4442-9B46-C840C9A42CDD}" type="parTrans" cxnId="{4AF57FCA-3D09-4BF8-BF08-EC23F599249F}">
      <dgm:prSet/>
      <dgm:spPr/>
      <dgm:t>
        <a:bodyPr/>
        <a:lstStyle/>
        <a:p>
          <a:endParaRPr lang="en-US"/>
        </a:p>
      </dgm:t>
    </dgm:pt>
    <dgm:pt modelId="{1606453B-E8E8-4A32-AC03-0B943D736AC4}" type="sibTrans" cxnId="{4AF57FCA-3D09-4BF8-BF08-EC23F599249F}">
      <dgm:prSet/>
      <dgm:spPr/>
      <dgm:t>
        <a:bodyPr/>
        <a:lstStyle/>
        <a:p>
          <a:endParaRPr lang="en-US"/>
        </a:p>
      </dgm:t>
    </dgm:pt>
    <dgm:pt modelId="{C132E536-796E-4BB3-991B-988314E18939}">
      <dgm:prSet/>
      <dgm:spPr/>
      <dgm:t>
        <a:bodyPr/>
        <a:lstStyle/>
        <a:p>
          <a:r>
            <a:rPr lang="en-US" dirty="0"/>
            <a:t>4. Exploratory Data Analysis (EDA) - Analyze trends in adverse reactions by patient demographics, drug types, and dosage.</a:t>
          </a:r>
        </a:p>
      </dgm:t>
    </dgm:pt>
    <dgm:pt modelId="{16F04A46-C3E9-4253-BBF7-B23B4F133D71}" type="parTrans" cxnId="{9BB3EA6B-58B5-41C3-B565-331EF29ED6A0}">
      <dgm:prSet/>
      <dgm:spPr/>
      <dgm:t>
        <a:bodyPr/>
        <a:lstStyle/>
        <a:p>
          <a:endParaRPr lang="en-US"/>
        </a:p>
      </dgm:t>
    </dgm:pt>
    <dgm:pt modelId="{EFBC3DD3-3A20-4965-87D0-198AF6CDD1FF}" type="sibTrans" cxnId="{9BB3EA6B-58B5-41C3-B565-331EF29ED6A0}">
      <dgm:prSet/>
      <dgm:spPr/>
      <dgm:t>
        <a:bodyPr/>
        <a:lstStyle/>
        <a:p>
          <a:endParaRPr lang="en-US"/>
        </a:p>
      </dgm:t>
    </dgm:pt>
    <dgm:pt modelId="{D504CF84-DCC4-4089-837A-BF3FDE8792AF}">
      <dgm:prSet/>
      <dgm:spPr/>
      <dgm:t>
        <a:bodyPr/>
        <a:lstStyle/>
        <a:p>
          <a:r>
            <a:rPr lang="en-US" dirty="0"/>
            <a:t>5. ML Classification Model Implementation.</a:t>
          </a:r>
        </a:p>
      </dgm:t>
    </dgm:pt>
    <dgm:pt modelId="{17AEC231-DC13-4D61-91F3-7EEEF3A6ADEB}" type="parTrans" cxnId="{12D9E701-FC19-423E-92E5-25B01B16AF1D}">
      <dgm:prSet/>
      <dgm:spPr/>
      <dgm:t>
        <a:bodyPr/>
        <a:lstStyle/>
        <a:p>
          <a:endParaRPr lang="en-US"/>
        </a:p>
      </dgm:t>
    </dgm:pt>
    <dgm:pt modelId="{DAB58D35-310D-49FD-89D3-45DBF12F2D82}" type="sibTrans" cxnId="{12D9E701-FC19-423E-92E5-25B01B16AF1D}">
      <dgm:prSet/>
      <dgm:spPr/>
      <dgm:t>
        <a:bodyPr/>
        <a:lstStyle/>
        <a:p>
          <a:endParaRPr lang="en-US"/>
        </a:p>
      </dgm:t>
    </dgm:pt>
    <dgm:pt modelId="{2BD10A1F-25F4-4A11-9135-CBA324580991}">
      <dgm:prSet/>
      <dgm:spPr/>
      <dgm:t>
        <a:bodyPr/>
        <a:lstStyle/>
        <a:p>
          <a:r>
            <a:rPr lang="en-US" dirty="0"/>
            <a:t>5. Interpretation and Reporting - Document key findings and recommend safety measures based on observed patterns.</a:t>
          </a:r>
        </a:p>
      </dgm:t>
    </dgm:pt>
    <dgm:pt modelId="{EF37AE84-2702-4D58-9898-63241428E6B8}" type="parTrans" cxnId="{D0F9049B-8687-40B4-B34B-4D06F9474E8A}">
      <dgm:prSet/>
      <dgm:spPr/>
      <dgm:t>
        <a:bodyPr/>
        <a:lstStyle/>
        <a:p>
          <a:endParaRPr lang="en-US"/>
        </a:p>
      </dgm:t>
    </dgm:pt>
    <dgm:pt modelId="{347B7102-1401-4C00-99FB-D21CDE8BFC64}" type="sibTrans" cxnId="{D0F9049B-8687-40B4-B34B-4D06F9474E8A}">
      <dgm:prSet/>
      <dgm:spPr/>
      <dgm:t>
        <a:bodyPr/>
        <a:lstStyle/>
        <a:p>
          <a:endParaRPr lang="en-US"/>
        </a:p>
      </dgm:t>
    </dgm:pt>
    <dgm:pt modelId="{86A2AC54-F250-49A2-A162-D57A8F3C9297}" type="pres">
      <dgm:prSet presAssocID="{E95C97F9-4935-4366-BA84-D6AE4B9A6A6A}" presName="Name0" presStyleCnt="0">
        <dgm:presLayoutVars>
          <dgm:dir/>
          <dgm:resizeHandles val="exact"/>
        </dgm:presLayoutVars>
      </dgm:prSet>
      <dgm:spPr/>
    </dgm:pt>
    <dgm:pt modelId="{E4D114D9-5AB3-40F0-A669-EB4E0FBA8F52}" type="pres">
      <dgm:prSet presAssocID="{52ACE181-AE54-44A4-AC8E-CB2A2928671D}" presName="node" presStyleLbl="node1" presStyleIdx="0" presStyleCnt="5">
        <dgm:presLayoutVars>
          <dgm:bulletEnabled val="1"/>
        </dgm:presLayoutVars>
      </dgm:prSet>
      <dgm:spPr/>
    </dgm:pt>
    <dgm:pt modelId="{E8854AF6-4EE6-42A1-9C96-C46885C5D3A0}" type="pres">
      <dgm:prSet presAssocID="{5487E45A-053A-4FAB-8DDD-047E0769358F}" presName="sibTrans" presStyleLbl="sibTrans1D1" presStyleIdx="0" presStyleCnt="4"/>
      <dgm:spPr/>
    </dgm:pt>
    <dgm:pt modelId="{EAFF0705-78B0-4C62-9B41-D3562799DCD8}" type="pres">
      <dgm:prSet presAssocID="{5487E45A-053A-4FAB-8DDD-047E0769358F}" presName="connectorText" presStyleLbl="sibTrans1D1" presStyleIdx="0" presStyleCnt="4"/>
      <dgm:spPr/>
    </dgm:pt>
    <dgm:pt modelId="{19A14A44-E312-4AAF-B0D1-28333EA59E6D}" type="pres">
      <dgm:prSet presAssocID="{AAAA5CD1-698C-4F03-BBBD-C3E9A3219F0D}" presName="node" presStyleLbl="node1" presStyleIdx="1" presStyleCnt="5" custLinFactNeighborX="266" custLinFactNeighborY="25">
        <dgm:presLayoutVars>
          <dgm:bulletEnabled val="1"/>
        </dgm:presLayoutVars>
      </dgm:prSet>
      <dgm:spPr/>
    </dgm:pt>
    <dgm:pt modelId="{06661423-C89D-4361-B777-BB92A8135440}" type="pres">
      <dgm:prSet presAssocID="{1606453B-E8E8-4A32-AC03-0B943D736AC4}" presName="sibTrans" presStyleLbl="sibTrans1D1" presStyleIdx="1" presStyleCnt="4"/>
      <dgm:spPr/>
    </dgm:pt>
    <dgm:pt modelId="{921EF9A7-26F4-4FAF-B9A7-3B34D5AA1F19}" type="pres">
      <dgm:prSet presAssocID="{1606453B-E8E8-4A32-AC03-0B943D736AC4}" presName="connectorText" presStyleLbl="sibTrans1D1" presStyleIdx="1" presStyleCnt="4"/>
      <dgm:spPr/>
    </dgm:pt>
    <dgm:pt modelId="{280F876A-F0F4-482A-9F06-6EC96F9F197C}" type="pres">
      <dgm:prSet presAssocID="{C132E536-796E-4BB3-991B-988314E18939}" presName="node" presStyleLbl="node1" presStyleIdx="2" presStyleCnt="5">
        <dgm:presLayoutVars>
          <dgm:bulletEnabled val="1"/>
        </dgm:presLayoutVars>
      </dgm:prSet>
      <dgm:spPr/>
    </dgm:pt>
    <dgm:pt modelId="{C081B14C-7547-4EFF-B5B3-984E7C6337C3}" type="pres">
      <dgm:prSet presAssocID="{EFBC3DD3-3A20-4965-87D0-198AF6CDD1FF}" presName="sibTrans" presStyleLbl="sibTrans1D1" presStyleIdx="2" presStyleCnt="4"/>
      <dgm:spPr/>
    </dgm:pt>
    <dgm:pt modelId="{3F8AF5B5-2387-416C-BF1A-802CDE5BF66C}" type="pres">
      <dgm:prSet presAssocID="{EFBC3DD3-3A20-4965-87D0-198AF6CDD1FF}" presName="connectorText" presStyleLbl="sibTrans1D1" presStyleIdx="2" presStyleCnt="4"/>
      <dgm:spPr/>
    </dgm:pt>
    <dgm:pt modelId="{33985DEA-3459-43AD-8FA4-6DC553DDDB23}" type="pres">
      <dgm:prSet presAssocID="{D504CF84-DCC4-4089-837A-BF3FDE8792AF}" presName="node" presStyleLbl="node1" presStyleIdx="3" presStyleCnt="5">
        <dgm:presLayoutVars>
          <dgm:bulletEnabled val="1"/>
        </dgm:presLayoutVars>
      </dgm:prSet>
      <dgm:spPr/>
    </dgm:pt>
    <dgm:pt modelId="{62A3D7D3-DFE7-4ACA-BE64-E4CD64F299E4}" type="pres">
      <dgm:prSet presAssocID="{DAB58D35-310D-49FD-89D3-45DBF12F2D82}" presName="sibTrans" presStyleLbl="sibTrans1D1" presStyleIdx="3" presStyleCnt="4"/>
      <dgm:spPr/>
    </dgm:pt>
    <dgm:pt modelId="{7C599553-CB4B-4B32-A8B5-C22E8D596A6D}" type="pres">
      <dgm:prSet presAssocID="{DAB58D35-310D-49FD-89D3-45DBF12F2D82}" presName="connectorText" presStyleLbl="sibTrans1D1" presStyleIdx="3" presStyleCnt="4"/>
      <dgm:spPr/>
    </dgm:pt>
    <dgm:pt modelId="{ED916C42-DC2D-4A1E-A2A4-158C4367DC13}" type="pres">
      <dgm:prSet presAssocID="{2BD10A1F-25F4-4A11-9135-CBA324580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12D9E701-FC19-423E-92E5-25B01B16AF1D}" srcId="{E95C97F9-4935-4366-BA84-D6AE4B9A6A6A}" destId="{D504CF84-DCC4-4089-837A-BF3FDE8792AF}" srcOrd="3" destOrd="0" parTransId="{17AEC231-DC13-4D61-91F3-7EEEF3A6ADEB}" sibTransId="{DAB58D35-310D-49FD-89D3-45DBF12F2D82}"/>
    <dgm:cxn modelId="{8A083314-7A4B-4F2C-BE37-44CF5325D34A}" type="presOf" srcId="{D504CF84-DCC4-4089-837A-BF3FDE8792AF}" destId="{33985DEA-3459-43AD-8FA4-6DC553DDDB23}" srcOrd="0" destOrd="0" presId="urn:microsoft.com/office/officeart/2016/7/layout/RepeatingBendingProcessNew"/>
    <dgm:cxn modelId="{463CB325-F4DA-4182-BE75-4C1228DD788D}" type="presOf" srcId="{52ACE181-AE54-44A4-AC8E-CB2A2928671D}" destId="{E4D114D9-5AB3-40F0-A669-EB4E0FBA8F52}" srcOrd="0" destOrd="0" presId="urn:microsoft.com/office/officeart/2016/7/layout/RepeatingBendingProcessNew"/>
    <dgm:cxn modelId="{F292585C-107E-4D11-A859-D00B65CBBA73}" type="presOf" srcId="{E95C97F9-4935-4366-BA84-D6AE4B9A6A6A}" destId="{86A2AC54-F250-49A2-A162-D57A8F3C9297}" srcOrd="0" destOrd="0" presId="urn:microsoft.com/office/officeart/2016/7/layout/RepeatingBendingProcessNew"/>
    <dgm:cxn modelId="{9BB3EA6B-58B5-41C3-B565-331EF29ED6A0}" srcId="{E95C97F9-4935-4366-BA84-D6AE4B9A6A6A}" destId="{C132E536-796E-4BB3-991B-988314E18939}" srcOrd="2" destOrd="0" parTransId="{16F04A46-C3E9-4253-BBF7-B23B4F133D71}" sibTransId="{EFBC3DD3-3A20-4965-87D0-198AF6CDD1FF}"/>
    <dgm:cxn modelId="{B649FB76-E3C7-401E-96E2-7412F8AE6C46}" type="presOf" srcId="{C132E536-796E-4BB3-991B-988314E18939}" destId="{280F876A-F0F4-482A-9F06-6EC96F9F197C}" srcOrd="0" destOrd="0" presId="urn:microsoft.com/office/officeart/2016/7/layout/RepeatingBendingProcessNew"/>
    <dgm:cxn modelId="{B6A92257-A33B-4B69-843A-14B9327FDC68}" type="presOf" srcId="{5487E45A-053A-4FAB-8DDD-047E0769358F}" destId="{EAFF0705-78B0-4C62-9B41-D3562799DCD8}" srcOrd="1" destOrd="0" presId="urn:microsoft.com/office/officeart/2016/7/layout/RepeatingBendingProcessNew"/>
    <dgm:cxn modelId="{5D681C81-A623-4B5C-A422-D008FD33166A}" type="presOf" srcId="{1606453B-E8E8-4A32-AC03-0B943D736AC4}" destId="{921EF9A7-26F4-4FAF-B9A7-3B34D5AA1F19}" srcOrd="1" destOrd="0" presId="urn:microsoft.com/office/officeart/2016/7/layout/RepeatingBendingProcessNew"/>
    <dgm:cxn modelId="{FF586582-1C92-4D47-BCA8-58729E68A352}" type="presOf" srcId="{2BD10A1F-25F4-4A11-9135-CBA324580991}" destId="{ED916C42-DC2D-4A1E-A2A4-158C4367DC13}" srcOrd="0" destOrd="0" presId="urn:microsoft.com/office/officeart/2016/7/layout/RepeatingBendingProcessNew"/>
    <dgm:cxn modelId="{CCCDAC8E-9A6E-47BE-A2BE-1B5B474652AE}" type="presOf" srcId="{AAAA5CD1-698C-4F03-BBBD-C3E9A3219F0D}" destId="{19A14A44-E312-4AAF-B0D1-28333EA59E6D}" srcOrd="0" destOrd="0" presId="urn:microsoft.com/office/officeart/2016/7/layout/RepeatingBendingProcessNew"/>
    <dgm:cxn modelId="{D0F9049B-8687-40B4-B34B-4D06F9474E8A}" srcId="{E95C97F9-4935-4366-BA84-D6AE4B9A6A6A}" destId="{2BD10A1F-25F4-4A11-9135-CBA324580991}" srcOrd="4" destOrd="0" parTransId="{EF37AE84-2702-4D58-9898-63241428E6B8}" sibTransId="{347B7102-1401-4C00-99FB-D21CDE8BFC64}"/>
    <dgm:cxn modelId="{83C3C1AB-71FF-4474-B3DD-F0DBAB8E3B17}" srcId="{E95C97F9-4935-4366-BA84-D6AE4B9A6A6A}" destId="{52ACE181-AE54-44A4-AC8E-CB2A2928671D}" srcOrd="0" destOrd="0" parTransId="{65477E97-5096-4D96-B410-DB172C983E60}" sibTransId="{5487E45A-053A-4FAB-8DDD-047E0769358F}"/>
    <dgm:cxn modelId="{361B20B0-29F7-423C-9E71-955DE7F7B26D}" type="presOf" srcId="{EFBC3DD3-3A20-4965-87D0-198AF6CDD1FF}" destId="{C081B14C-7547-4EFF-B5B3-984E7C6337C3}" srcOrd="0" destOrd="0" presId="urn:microsoft.com/office/officeart/2016/7/layout/RepeatingBendingProcessNew"/>
    <dgm:cxn modelId="{41E401B4-077D-46BD-B6F5-6FBE6E0364F8}" type="presOf" srcId="{DAB58D35-310D-49FD-89D3-45DBF12F2D82}" destId="{62A3D7D3-DFE7-4ACA-BE64-E4CD64F299E4}" srcOrd="0" destOrd="0" presId="urn:microsoft.com/office/officeart/2016/7/layout/RepeatingBendingProcessNew"/>
    <dgm:cxn modelId="{AAC675BC-A17F-40CF-8CD3-A298114B2110}" type="presOf" srcId="{5487E45A-053A-4FAB-8DDD-047E0769358F}" destId="{E8854AF6-4EE6-42A1-9C96-C46885C5D3A0}" srcOrd="0" destOrd="0" presId="urn:microsoft.com/office/officeart/2016/7/layout/RepeatingBendingProcessNew"/>
    <dgm:cxn modelId="{4AF57FCA-3D09-4BF8-BF08-EC23F599249F}" srcId="{E95C97F9-4935-4366-BA84-D6AE4B9A6A6A}" destId="{AAAA5CD1-698C-4F03-BBBD-C3E9A3219F0D}" srcOrd="1" destOrd="0" parTransId="{63DA086B-1067-4442-9B46-C840C9A42CDD}" sibTransId="{1606453B-E8E8-4A32-AC03-0B943D736AC4}"/>
    <dgm:cxn modelId="{B80284CF-4B99-4008-A618-DA359C95C0E1}" type="presOf" srcId="{DAB58D35-310D-49FD-89D3-45DBF12F2D82}" destId="{7C599553-CB4B-4B32-A8B5-C22E8D596A6D}" srcOrd="1" destOrd="0" presId="urn:microsoft.com/office/officeart/2016/7/layout/RepeatingBendingProcessNew"/>
    <dgm:cxn modelId="{83EBFAD1-5EE4-4A8C-BE8C-ADF1A044A81B}" type="presOf" srcId="{EFBC3DD3-3A20-4965-87D0-198AF6CDD1FF}" destId="{3F8AF5B5-2387-416C-BF1A-802CDE5BF66C}" srcOrd="1" destOrd="0" presId="urn:microsoft.com/office/officeart/2016/7/layout/RepeatingBendingProcessNew"/>
    <dgm:cxn modelId="{13949BE0-3FC9-41D4-A405-E6DA57BBD5E5}" type="presOf" srcId="{1606453B-E8E8-4A32-AC03-0B943D736AC4}" destId="{06661423-C89D-4361-B777-BB92A8135440}" srcOrd="0" destOrd="0" presId="urn:microsoft.com/office/officeart/2016/7/layout/RepeatingBendingProcessNew"/>
    <dgm:cxn modelId="{6E714F6E-5E22-465A-9252-82B475423F28}" type="presParOf" srcId="{86A2AC54-F250-49A2-A162-D57A8F3C9297}" destId="{E4D114D9-5AB3-40F0-A669-EB4E0FBA8F52}" srcOrd="0" destOrd="0" presId="urn:microsoft.com/office/officeart/2016/7/layout/RepeatingBendingProcessNew"/>
    <dgm:cxn modelId="{3634F9C4-0344-4B51-8619-DB3325C0478A}" type="presParOf" srcId="{86A2AC54-F250-49A2-A162-D57A8F3C9297}" destId="{E8854AF6-4EE6-42A1-9C96-C46885C5D3A0}" srcOrd="1" destOrd="0" presId="urn:microsoft.com/office/officeart/2016/7/layout/RepeatingBendingProcessNew"/>
    <dgm:cxn modelId="{CA97A333-1F4C-4653-9B1E-609629285864}" type="presParOf" srcId="{E8854AF6-4EE6-42A1-9C96-C46885C5D3A0}" destId="{EAFF0705-78B0-4C62-9B41-D3562799DCD8}" srcOrd="0" destOrd="0" presId="urn:microsoft.com/office/officeart/2016/7/layout/RepeatingBendingProcessNew"/>
    <dgm:cxn modelId="{79CC0285-5640-4F79-83F3-A764FAE09787}" type="presParOf" srcId="{86A2AC54-F250-49A2-A162-D57A8F3C9297}" destId="{19A14A44-E312-4AAF-B0D1-28333EA59E6D}" srcOrd="2" destOrd="0" presId="urn:microsoft.com/office/officeart/2016/7/layout/RepeatingBendingProcessNew"/>
    <dgm:cxn modelId="{C9BD9FBC-5AE5-4FF5-A336-75525D12260E}" type="presParOf" srcId="{86A2AC54-F250-49A2-A162-D57A8F3C9297}" destId="{06661423-C89D-4361-B777-BB92A8135440}" srcOrd="3" destOrd="0" presId="urn:microsoft.com/office/officeart/2016/7/layout/RepeatingBendingProcessNew"/>
    <dgm:cxn modelId="{B3EECAC0-C5A0-4F26-BE78-C51617573DBC}" type="presParOf" srcId="{06661423-C89D-4361-B777-BB92A8135440}" destId="{921EF9A7-26F4-4FAF-B9A7-3B34D5AA1F19}" srcOrd="0" destOrd="0" presId="urn:microsoft.com/office/officeart/2016/7/layout/RepeatingBendingProcessNew"/>
    <dgm:cxn modelId="{8CE269F3-607E-4523-AC30-E69A86478058}" type="presParOf" srcId="{86A2AC54-F250-49A2-A162-D57A8F3C9297}" destId="{280F876A-F0F4-482A-9F06-6EC96F9F197C}" srcOrd="4" destOrd="0" presId="urn:microsoft.com/office/officeart/2016/7/layout/RepeatingBendingProcessNew"/>
    <dgm:cxn modelId="{E68F4A3E-84B7-4A9A-A405-DE19BCCCD053}" type="presParOf" srcId="{86A2AC54-F250-49A2-A162-D57A8F3C9297}" destId="{C081B14C-7547-4EFF-B5B3-984E7C6337C3}" srcOrd="5" destOrd="0" presId="urn:microsoft.com/office/officeart/2016/7/layout/RepeatingBendingProcessNew"/>
    <dgm:cxn modelId="{246A9169-0BEB-4D0A-B412-8B6A19420645}" type="presParOf" srcId="{C081B14C-7547-4EFF-B5B3-984E7C6337C3}" destId="{3F8AF5B5-2387-416C-BF1A-802CDE5BF66C}" srcOrd="0" destOrd="0" presId="urn:microsoft.com/office/officeart/2016/7/layout/RepeatingBendingProcessNew"/>
    <dgm:cxn modelId="{BF4E2B64-2D1D-4803-9654-169B248A9FB6}" type="presParOf" srcId="{86A2AC54-F250-49A2-A162-D57A8F3C9297}" destId="{33985DEA-3459-43AD-8FA4-6DC553DDDB23}" srcOrd="6" destOrd="0" presId="urn:microsoft.com/office/officeart/2016/7/layout/RepeatingBendingProcessNew"/>
    <dgm:cxn modelId="{485589F4-26E4-4CFF-BF25-8EE1E1025C5E}" type="presParOf" srcId="{86A2AC54-F250-49A2-A162-D57A8F3C9297}" destId="{62A3D7D3-DFE7-4ACA-BE64-E4CD64F299E4}" srcOrd="7" destOrd="0" presId="urn:microsoft.com/office/officeart/2016/7/layout/RepeatingBendingProcessNew"/>
    <dgm:cxn modelId="{278BD431-D951-41EC-8A0E-BE9B39BDF83D}" type="presParOf" srcId="{62A3D7D3-DFE7-4ACA-BE64-E4CD64F299E4}" destId="{7C599553-CB4B-4B32-A8B5-C22E8D596A6D}" srcOrd="0" destOrd="0" presId="urn:microsoft.com/office/officeart/2016/7/layout/RepeatingBendingProcessNew"/>
    <dgm:cxn modelId="{633211BA-BC4C-4057-A6A9-8B99D11C7F9D}" type="presParOf" srcId="{86A2AC54-F250-49A2-A162-D57A8F3C9297}" destId="{ED916C42-DC2D-4A1E-A2A4-158C4367DC1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4AF6-4EE6-42A1-9C96-C46885C5D3A0}">
      <dsp:nvSpPr>
        <dsp:cNvPr id="0" name=""/>
        <dsp:cNvSpPr/>
      </dsp:nvSpPr>
      <dsp:spPr>
        <a:xfrm>
          <a:off x="3040792" y="870618"/>
          <a:ext cx="675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806" y="45720"/>
              </a:lnTo>
              <a:lnTo>
                <a:pt x="354806" y="46175"/>
              </a:lnTo>
              <a:lnTo>
                <a:pt x="675413" y="461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848" y="912848"/>
        <a:ext cx="35300" cy="6979"/>
      </dsp:txXfrm>
    </dsp:sp>
    <dsp:sp modelId="{E4D114D9-5AB3-40F0-A669-EB4E0FBA8F5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Data Collection - Import JSON files from FDA databases and store them in Google Cloud Storage.</a:t>
          </a:r>
        </a:p>
      </dsp:txBody>
      <dsp:txXfrm>
        <a:off x="8061" y="5979"/>
        <a:ext cx="3034531" cy="1820718"/>
      </dsp:txXfrm>
    </dsp:sp>
    <dsp:sp modelId="{06661423-C89D-4361-B777-BB92A8135440}">
      <dsp:nvSpPr>
        <dsp:cNvPr id="0" name=""/>
        <dsp:cNvSpPr/>
      </dsp:nvSpPr>
      <dsp:spPr>
        <a:xfrm>
          <a:off x="6781337" y="870618"/>
          <a:ext cx="65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75"/>
              </a:moveTo>
              <a:lnTo>
                <a:pt x="346735" y="46175"/>
              </a:lnTo>
              <a:lnTo>
                <a:pt x="346735" y="45720"/>
              </a:lnTo>
              <a:lnTo>
                <a:pt x="6592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3725" y="912848"/>
        <a:ext cx="34493" cy="6979"/>
      </dsp:txXfrm>
    </dsp:sp>
    <dsp:sp modelId="{19A14A44-E312-4AAF-B0D1-28333EA59E6D}">
      <dsp:nvSpPr>
        <dsp:cNvPr id="0" name=""/>
        <dsp:cNvSpPr/>
      </dsp:nvSpPr>
      <dsp:spPr>
        <a:xfrm>
          <a:off x="3748606" y="6434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Data Processing on Apache Spark - Utilize Spark on Google Cloud for scalable data processing and to handle the extensive size of the dataset.</a:t>
          </a:r>
        </a:p>
      </dsp:txBody>
      <dsp:txXfrm>
        <a:off x="3748606" y="6434"/>
        <a:ext cx="3034531" cy="1820718"/>
      </dsp:txXfrm>
    </dsp:sp>
    <dsp:sp modelId="{C081B14C-7547-4EFF-B5B3-984E7C6337C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80F876A-F0F4-482A-9F06-6EC96F9F197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Exploratory Data Analysis (EDA) - Analyze trends in adverse reactions by patient demographics, drug types, and dosage.</a:t>
          </a:r>
        </a:p>
      </dsp:txBody>
      <dsp:txXfrm>
        <a:off x="7473007" y="5979"/>
        <a:ext cx="3034531" cy="1820718"/>
      </dsp:txXfrm>
    </dsp:sp>
    <dsp:sp modelId="{62A3D7D3-DFE7-4ACA-BE64-E4CD64F299E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33985DEA-3459-43AD-8FA4-6DC553DDDB23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ML Classification Model Implementation.</a:t>
          </a:r>
        </a:p>
      </dsp:txBody>
      <dsp:txXfrm>
        <a:off x="8061" y="2524640"/>
        <a:ext cx="3034531" cy="1820718"/>
      </dsp:txXfrm>
    </dsp:sp>
    <dsp:sp modelId="{ED916C42-DC2D-4A1E-A2A4-158C4367DC1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Interpretation and Reporting - Document key findings and recommend safety measures based on observed patterns.</a:t>
          </a:r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DE0E-9F74-4BD0-82FE-15CFCD1FD1C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02B1-2F95-4347-96EF-979B145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Objective: To identify and analyze patterns in adverse drug reactions to support safer prescription practices and patient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202B1-2F95-4347-96EF-979B145C1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E10-C178-5ADF-82AF-562CA723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E737-9B83-44BE-FD71-B1C578E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061-3E54-8658-1436-5F9A77A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68D5-EC98-F1D8-C4C3-9EE017F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C5E6-2529-6898-C88F-7B45FBE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B5F9-7A23-36E7-97F6-0DC0799B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422A-F251-F6E7-0B2F-68AB0F26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083-A359-4806-4E99-D554CBB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EFC0-065F-CC62-F4AB-9487DB8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3A7B-3347-0B03-ADBB-674A3EB9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8DCB7-4A5A-5335-DFB7-4499A152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51E6-9EC5-8A3E-F4C6-1588333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B8C9-6A6B-CACA-9529-9EB0177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62CE-73F1-91D7-F3F9-448A052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A43F-4E88-6973-2F96-EC03519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224-2682-9376-083C-F33308D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BDD1-72C8-8887-300E-507FEDE4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E313-8033-579B-019B-B49CD96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1EEA-5D46-7C5F-E7F2-A05892F3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BF58-9E2A-F1CD-3EE0-03EC93B9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8A0-AF1B-D073-18E4-37612F9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6F3-B02E-3399-85DE-E3FC8678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3A30-8E38-2209-6491-4EA39A48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4777-EAF3-2258-210D-127B900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9D9F-272C-AE3C-F11D-E5AEFF0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7DA-C30A-312D-0D44-9D7163EC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9202-4DF0-B81D-D256-AADA154F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0960-288D-5096-D6B0-D59E40A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D865-D281-24A3-743F-094F9B8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B13-C862-C641-66A3-D57D187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20F-33B5-031A-8D58-C4CDC9B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FEB-899A-7287-F991-82AA9DE8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8ECB-CCDB-298E-6BEE-E6AC02E7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936D-A397-D895-9EE5-4A109AFF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BC12-1D08-2E9C-0592-322F7A3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496F-5641-7BB3-ED0A-7FE1CA9E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902-360F-C91C-2E40-F9582EC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0C03-729E-97DB-F144-392B3F4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63CB-E5C3-51F3-058D-AA2CFB15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6B4CA-9253-F106-1109-C56C5D9A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14A5-AC35-D457-8CD7-56E2D78C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7F72F-2A37-D20E-56F2-169603C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44C2-B074-9AFB-D500-87FBABE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FA46-86B5-BC21-B388-51E0A5C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F334-3298-F4FB-5232-091E0326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66C8-6002-EF41-375B-B627BA35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99190-FE0B-DAAB-8F42-675D27D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3FC7-10BC-D20F-E26C-161B3F8C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00D24-AE26-A6D9-470F-E60D1276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5B1-877A-5A1F-BC46-99A93D1D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3C09-30A9-70F3-B310-A10C6C3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54C-CEAD-82D3-C769-77E5C378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5890-2728-1669-0846-4B997AD5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58EC-F512-5D77-DEB5-438B5185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FDF-3440-D5F6-8F9C-4EC82A1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2B01-0765-96BD-E40A-8BCE880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90DE-EEA0-5A22-748D-3A9940A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E23-A966-5D22-6317-319E541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0C0A-114E-F75E-C3A9-7583A83FD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8EEB-BB08-73B2-75A9-83683C58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003E2-E3DC-349D-3170-47A8091E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6D7E-F50D-93AB-D3C5-07C48A0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EA2C-F204-A095-AEC8-A6B6AD8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4D4AB-14F9-31A8-DB40-37F3799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C915-9F8E-D689-5A11-E758F565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8682-B95C-4191-2EDB-5CBDE10A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42BE-8E88-F07E-2D22-F5326448F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529-3B7A-B18D-32A9-D800E6D8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roplets on a glass surface with a needle">
            <a:extLst>
              <a:ext uri="{FF2B5EF4-FFF2-40B4-BE49-F238E27FC236}">
                <a16:creationId xmlns:a16="http://schemas.microsoft.com/office/drawing/2014/main" id="{154941A0-6689-1F19-2009-64A2EB7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41BAB-E6A0-05CB-3135-C776AF4E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Analysis of Adverse Drug Effects Using Big Data and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915D-D315-B724-4BC8-FE16C2EB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Leveraging data to enhance drug safety and protect patients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FAB-9CA7-967A-B8B8-407AA2D1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102"/>
            <a:ext cx="10515600" cy="986929"/>
          </a:xfrm>
        </p:spPr>
        <p:txBody>
          <a:bodyPr/>
          <a:lstStyle/>
          <a:p>
            <a:r>
              <a:rPr lang="en-US" dirty="0"/>
              <a:t>Data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10055-83E0-8AC3-55BF-92DBA19C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042956"/>
            <a:ext cx="5672251" cy="4854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7E47A-829E-AA76-5C49-A6DA2A0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1042956"/>
            <a:ext cx="5251704" cy="57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BED-B177-DCBA-8438-943B2D8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ML Models</a:t>
            </a:r>
          </a:p>
        </p:txBody>
      </p:sp>
    </p:spTree>
    <p:extLst>
      <p:ext uri="{BB962C8B-B14F-4D97-AF65-F5344CB8AC3E}">
        <p14:creationId xmlns:p14="http://schemas.microsoft.com/office/powerpoint/2010/main" val="51489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2DC3-F8C6-F84F-FA15-6B7903D0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and </a:t>
            </a:r>
            <a:r>
              <a:rPr lang="en-US" dirty="0" err="1"/>
              <a:t>Comparision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9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02E10-4037-EB01-5CE5-D8FE69D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6473-6BE1-1E4C-B9B3-BFC60DD4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Summary of Key Points: Comprehensive ADR analysis using big data, cloud infrastructure, and scalable processing.</a:t>
            </a:r>
          </a:p>
          <a:p>
            <a:r>
              <a:rPr lang="en-US" sz="2000"/>
              <a:t>Identified crucial insights on drug safety to aid clinical decision-making.</a:t>
            </a:r>
          </a:p>
          <a:p>
            <a:r>
              <a:rPr lang="en-US" sz="2000"/>
              <a:t>Final Thought: This project demonstrates the power of data-driven insights in enhancing drug safety, with potential to save lives and reduce healthcare costs.</a:t>
            </a:r>
          </a:p>
        </p:txBody>
      </p:sp>
      <p:pic>
        <p:nvPicPr>
          <p:cNvPr id="14" name="Picture 13" descr="Capsules and pills inside a glass bowl">
            <a:extLst>
              <a:ext uri="{FF2B5EF4-FFF2-40B4-BE49-F238E27FC236}">
                <a16:creationId xmlns:a16="http://schemas.microsoft.com/office/drawing/2014/main" id="{A3FC60AC-5439-8F23-A39A-A04DE04B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4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5281-6DBB-5912-D4D0-90A7119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091" y="2927823"/>
            <a:ext cx="3040046" cy="8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79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A40F4-0F39-A2AA-3AFB-7C229D4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95442C7F-E98B-4BEC-BDCD-99A59A46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24158-4E15-CBCC-D7F8-514974144FC0}"/>
              </a:ext>
            </a:extLst>
          </p:cNvPr>
          <p:cNvSpPr txBox="1"/>
          <p:nvPr/>
        </p:nvSpPr>
        <p:spPr>
          <a:xfrm>
            <a:off x="6248400" y="2497257"/>
            <a:ext cx="5105398" cy="367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Objectives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Overview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Preprocessing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EDA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Machine Learning 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 performances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198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3FD71-D394-4248-3032-53FECFCF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E11B6-CD46-C2F7-AED3-6C297C87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b="1"/>
              <a:t>Goal</a:t>
            </a:r>
          </a:p>
          <a:p>
            <a:r>
              <a:rPr lang="en-US" sz="2200" b="1"/>
              <a:t>Identify Patterns</a:t>
            </a:r>
            <a:endParaRPr lang="en-US" sz="2200"/>
          </a:p>
          <a:p>
            <a:r>
              <a:rPr lang="en-US" sz="2200" b="1"/>
              <a:t>Enhance Patient Safety</a:t>
            </a:r>
            <a:r>
              <a:rPr lang="en-US" sz="2200"/>
              <a:t>: </a:t>
            </a:r>
          </a:p>
        </p:txBody>
      </p:sp>
      <p:pic>
        <p:nvPicPr>
          <p:cNvPr id="4" name="Picture 3" descr="A white rectangular object with a hexagon and black text&#10;&#10;Description automatically generated">
            <a:extLst>
              <a:ext uri="{FF2B5EF4-FFF2-40B4-BE49-F238E27FC236}">
                <a16:creationId xmlns:a16="http://schemas.microsoft.com/office/drawing/2014/main" id="{2C8908C8-47CD-6326-16DD-CE8D2E71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51281"/>
            <a:ext cx="10917936" cy="28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DB22-FC03-6DA4-F1FB-6EBC23EE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CC55-DD3C-0FEE-817E-A7599B29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/>
              <a:t>Data Integration</a:t>
            </a:r>
            <a:r>
              <a:rPr lang="en-US" sz="1700" dirty="0"/>
              <a:t>: Integrate diverse data sources, such as electronic health records (EHRs), clinical trials, and patient reports, into a unified platform for comprehensive analysis.</a:t>
            </a:r>
          </a:p>
          <a:p>
            <a:r>
              <a:rPr lang="en-US" sz="1700" b="1" dirty="0"/>
              <a:t>Develop Predictive Models</a:t>
            </a:r>
            <a:r>
              <a:rPr lang="en-US" sz="1700" dirty="0"/>
              <a:t>: Create and validate predictive models to forecast ADEs based on patient demographics, drug interactions, and historical data.</a:t>
            </a:r>
          </a:p>
          <a:p>
            <a:r>
              <a:rPr lang="en-US" sz="1700" b="1" dirty="0"/>
              <a:t>Create Visualization Tools</a:t>
            </a:r>
            <a:r>
              <a:rPr lang="en-US" sz="1700" dirty="0"/>
              <a:t>: Develop visualization tools to help healthcare providers easily interpret data on ADEs and their impacts on patient outcomes.</a:t>
            </a:r>
          </a:p>
          <a:p>
            <a:endParaRPr lang="en-US" sz="1700" dirty="0"/>
          </a:p>
        </p:txBody>
      </p:sp>
      <p:pic>
        <p:nvPicPr>
          <p:cNvPr id="4" name="Picture 3" descr="A purple circle with arrows pointing to a graph&#10;&#10;Description automatically generated">
            <a:extLst>
              <a:ext uri="{FF2B5EF4-FFF2-40B4-BE49-F238E27FC236}">
                <a16:creationId xmlns:a16="http://schemas.microsoft.com/office/drawing/2014/main" id="{A8A8388B-6CF1-CABA-7CF0-7F3469C1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2372868"/>
            <a:ext cx="5458968" cy="18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and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D2C336-ACB7-5979-FBD9-4356E570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395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FB921-F431-F804-7B70-6FBAD81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Dataset Overview &amp; Collection Process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B0CB-4593-1F7E-669B-7E265F80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42" y="2910066"/>
            <a:ext cx="4736850" cy="38444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/>
              <a:t>Source of Data: FDA Adverse Event Reporting System (FAERS).</a:t>
            </a:r>
          </a:p>
          <a:p>
            <a:endParaRPr lang="en-US" sz="1400" dirty="0"/>
          </a:p>
          <a:p>
            <a:r>
              <a:rPr lang="en-US" sz="1400" dirty="0"/>
              <a:t>Dataset Format and Structure: Initially in JSON format, containing structured fields that detail patient demographics, drug information, and reaction types. Unique reports are identified by </a:t>
            </a:r>
            <a:r>
              <a:rPr lang="en-US" sz="1400" dirty="0" err="1"/>
              <a:t>safetyreportid</a:t>
            </a:r>
            <a:r>
              <a:rPr lang="en-US" sz="1400" dirty="0"/>
              <a:t>, and each report includes patient data, reaction descriptions, and drug administration details.</a:t>
            </a:r>
          </a:p>
          <a:p>
            <a:endParaRPr lang="en-US" sz="1400" dirty="0"/>
          </a:p>
          <a:p>
            <a:r>
              <a:rPr lang="en-US" sz="1400" dirty="0"/>
              <a:t>Conversion to Parquet: Parsing JSON using Python to extract relevant columns and format them into Parquet for efficient analysis and compatibility with Apache Spark.</a:t>
            </a:r>
          </a:p>
        </p:txBody>
      </p:sp>
      <p:pic>
        <p:nvPicPr>
          <p:cNvPr id="7" name="Picture 6" descr="Chemical formulas are written on paper">
            <a:extLst>
              <a:ext uri="{FF2B5EF4-FFF2-40B4-BE49-F238E27FC236}">
                <a16:creationId xmlns:a16="http://schemas.microsoft.com/office/drawing/2014/main" id="{314F1393-EE80-58E1-C636-C72B5F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7" r="241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7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28394C-E57D-5572-5194-F872688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" r="8635" b="-1"/>
          <a:stretch/>
        </p:blipFill>
        <p:spPr>
          <a:xfrm>
            <a:off x="40256" y="596813"/>
            <a:ext cx="12094235" cy="6646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C95DF1-768F-D3F6-E72D-CDBFC678B5BD}"/>
              </a:ext>
            </a:extLst>
          </p:cNvPr>
          <p:cNvSpPr txBox="1"/>
          <p:nvPr/>
        </p:nvSpPr>
        <p:spPr>
          <a:xfrm>
            <a:off x="149525" y="109268"/>
            <a:ext cx="74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this picture with cleaned dataset table </a:t>
            </a:r>
          </a:p>
        </p:txBody>
      </p:sp>
    </p:spTree>
    <p:extLst>
      <p:ext uri="{BB962C8B-B14F-4D97-AF65-F5344CB8AC3E}">
        <p14:creationId xmlns:p14="http://schemas.microsoft.com/office/powerpoint/2010/main" val="200495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D5073-A536-7D4F-2D4A-BCA8191E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6AEE-92B5-8020-4142-13A217DD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1727947"/>
            <a:ext cx="5257801" cy="441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safetyreportid</a:t>
            </a:r>
            <a:r>
              <a:rPr lang="en-US" sz="2000" dirty="0"/>
              <a:t> - Unique identifier for each report.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reactionmeddrapt</a:t>
            </a:r>
            <a:r>
              <a:rPr lang="en-US" sz="2000" dirty="0"/>
              <a:t> - Type of adverse reaction (target column).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medicinalproduct</a:t>
            </a:r>
            <a:r>
              <a:rPr lang="en-US" sz="2000" dirty="0"/>
              <a:t> - Name of the drug associated with the reaction.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patientsex</a:t>
            </a:r>
            <a:r>
              <a:rPr lang="en-US" sz="2000" dirty="0"/>
              <a:t> and </a:t>
            </a:r>
            <a:r>
              <a:rPr lang="en-US" sz="2000" dirty="0" err="1"/>
              <a:t>patientonsetage</a:t>
            </a:r>
            <a:r>
              <a:rPr lang="en-US" sz="2000" dirty="0"/>
              <a:t> - Patient demographics to help identify any gender- or age-based patterns in reactions.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drugdosagetext</a:t>
            </a:r>
            <a:r>
              <a:rPr lang="en-US" sz="2000" dirty="0"/>
              <a:t> - Information on the prescribed drug dosage.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56634-E8C2-A356-3ED4-02ED9CF4C351}"/>
              </a:ext>
            </a:extLst>
          </p:cNvPr>
          <p:cNvSpPr txBox="1"/>
          <p:nvPr/>
        </p:nvSpPr>
        <p:spPr>
          <a:xfrm>
            <a:off x="6143065" y="591669"/>
            <a:ext cx="5210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Applied Data preprocessing steps in this slide</a:t>
            </a:r>
          </a:p>
        </p:txBody>
      </p:sp>
    </p:spTree>
    <p:extLst>
      <p:ext uri="{BB962C8B-B14F-4D97-AF65-F5344CB8AC3E}">
        <p14:creationId xmlns:p14="http://schemas.microsoft.com/office/powerpoint/2010/main" val="396510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431B5-6920-55C7-7756-613B28C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986F181-125F-9AE5-857F-619E995D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713313"/>
            <a:ext cx="5257801" cy="13171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Visualizations and stuff goes here</a:t>
            </a:r>
          </a:p>
        </p:txBody>
      </p:sp>
    </p:spTree>
    <p:extLst>
      <p:ext uri="{BB962C8B-B14F-4D97-AF65-F5344CB8AC3E}">
        <p14:creationId xmlns:p14="http://schemas.microsoft.com/office/powerpoint/2010/main" val="377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494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Analysis of Adverse Drug Effects Using Big Data and Cloud Computing</vt:lpstr>
      <vt:lpstr>Table of Contents</vt:lpstr>
      <vt:lpstr>General description</vt:lpstr>
      <vt:lpstr>Objectives:</vt:lpstr>
      <vt:lpstr>Data Pipeline and Workflow</vt:lpstr>
      <vt:lpstr>Dataset Overview &amp; Collection Process</vt:lpstr>
      <vt:lpstr>PowerPoint Presentation</vt:lpstr>
      <vt:lpstr>Data Preprocessing</vt:lpstr>
      <vt:lpstr>EDA</vt:lpstr>
      <vt:lpstr>Data Visuals</vt:lpstr>
      <vt:lpstr>Feature Engineering and ML Models</vt:lpstr>
      <vt:lpstr>Model Results and Comparision</vt:lpstr>
      <vt:lpstr>Conclusion and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9</cp:revision>
  <dcterms:created xsi:type="dcterms:W3CDTF">2024-11-03T19:33:52Z</dcterms:created>
  <dcterms:modified xsi:type="dcterms:W3CDTF">2024-12-17T09:17:43Z</dcterms:modified>
</cp:coreProperties>
</file>