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6B8A3-C91C-4DD8-B6A3-06F0EFCF34B3}" type="datetimeFigureOut">
              <a:rPr lang="en-US" smtClean="0"/>
              <a:t>07/10/15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9C547-E388-4FC5-9372-A672D53ED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281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3C448217-19B3-4380-81D2-5F33B28C2ACF}" type="slidenum">
              <a:rPr lang="en-US" smtClean="0"/>
              <a:pPr defTabSz="909638"/>
              <a:t>4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1200-5F0F-4566-AA27-9D72EC845123}" type="datetimeFigureOut">
              <a:rPr lang="en-US" smtClean="0"/>
              <a:t>07/10/15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57C-A629-4DB3-B149-6AAA81D5F26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1200-5F0F-4566-AA27-9D72EC845123}" type="datetimeFigureOut">
              <a:rPr lang="en-US" smtClean="0"/>
              <a:t>07/10/15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57C-A629-4DB3-B149-6AAA81D5F2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1200-5F0F-4566-AA27-9D72EC845123}" type="datetimeFigureOut">
              <a:rPr lang="en-US" smtClean="0"/>
              <a:t>07/10/15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57C-A629-4DB3-B149-6AAA81D5F2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1200-5F0F-4566-AA27-9D72EC845123}" type="datetimeFigureOut">
              <a:rPr lang="en-US" smtClean="0"/>
              <a:t>07/10/15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57C-A629-4DB3-B149-6AAA81D5F2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1200-5F0F-4566-AA27-9D72EC845123}" type="datetimeFigureOut">
              <a:rPr lang="en-US" smtClean="0"/>
              <a:t>07/10/15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57C-A629-4DB3-B149-6AAA81D5F26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1200-5F0F-4566-AA27-9D72EC845123}" type="datetimeFigureOut">
              <a:rPr lang="en-US" smtClean="0"/>
              <a:t>07/10/15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57C-A629-4DB3-B149-6AAA81D5F2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1200-5F0F-4566-AA27-9D72EC845123}" type="datetimeFigureOut">
              <a:rPr lang="en-US" smtClean="0"/>
              <a:t>07/10/15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57C-A629-4DB3-B149-6AAA81D5F2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1200-5F0F-4566-AA27-9D72EC845123}" type="datetimeFigureOut">
              <a:rPr lang="en-US" smtClean="0"/>
              <a:t>07/10/15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57C-A629-4DB3-B149-6AAA81D5F2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1200-5F0F-4566-AA27-9D72EC845123}" type="datetimeFigureOut">
              <a:rPr lang="en-US" smtClean="0"/>
              <a:t>07/10/15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57C-A629-4DB3-B149-6AAA81D5F2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1200-5F0F-4566-AA27-9D72EC845123}" type="datetimeFigureOut">
              <a:rPr lang="en-US" smtClean="0"/>
              <a:t>07/10/15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57C-A629-4DB3-B149-6AAA81D5F2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1200-5F0F-4566-AA27-9D72EC845123}" type="datetimeFigureOut">
              <a:rPr lang="en-US" smtClean="0"/>
              <a:t>07/10/15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E1FB57C-A629-4DB3-B149-6AAA81D5F263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2AE1200-5F0F-4566-AA27-9D72EC845123}" type="datetimeFigureOut">
              <a:rPr lang="en-US" smtClean="0"/>
              <a:t>07/10/15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E1FB57C-A629-4DB3-B149-6AAA81D5F263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6538930" cy="1828800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dirty="0" err="1" smtClean="0"/>
              <a:t>SteganoCrypt</a:t>
            </a:r>
            <a:r>
              <a:rPr lang="en-US" dirty="0" smtClean="0"/>
              <a:t> Tool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Steganography ?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art and science of hiding information in a cover document such as digital images in a way that conceals the existence of </a:t>
            </a:r>
            <a:r>
              <a:rPr lang="en-US" smtClean="0"/>
              <a:t>hidden </a:t>
            </a:r>
            <a:r>
              <a:rPr lang="en-US" smtClean="0"/>
              <a:t>data. </a:t>
            </a:r>
            <a:endParaRPr 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BD8D36-77C1-4738-8961-BC4E9D7B48A6}" type="slidenum">
              <a:rPr lang="en-US" smtClean="0"/>
              <a:pPr/>
              <a:t>2</a:t>
            </a:fld>
            <a:endParaRPr lang="en-US" smtClean="0"/>
          </a:p>
        </p:txBody>
      </p:sp>
      <p:pic>
        <p:nvPicPr>
          <p:cNvPr id="7" name="Picture 6" descr="Balloo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886200"/>
            <a:ext cx="1828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Example 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3886200"/>
            <a:ext cx="1828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urved Up Arrow 14"/>
          <p:cNvSpPr/>
          <p:nvPr/>
        </p:nvSpPr>
        <p:spPr bwMode="auto">
          <a:xfrm>
            <a:off x="2209800" y="5867400"/>
            <a:ext cx="1447800" cy="609600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6" name="Notched Right Arrow 15"/>
          <p:cNvSpPr>
            <a:spLocks noChangeArrowheads="1"/>
          </p:cNvSpPr>
          <p:nvPr/>
        </p:nvSpPr>
        <p:spPr bwMode="auto">
          <a:xfrm>
            <a:off x="5334000" y="4724400"/>
            <a:ext cx="762000" cy="4572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172200" y="6248400"/>
            <a:ext cx="213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/>
              <a:t>Stego Image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048000" y="6248400"/>
            <a:ext cx="213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/>
              <a:t>Cover Image</a:t>
            </a:r>
          </a:p>
        </p:txBody>
      </p:sp>
      <p:sp>
        <p:nvSpPr>
          <p:cNvPr id="4108" name="TextBox 18"/>
          <p:cNvSpPr txBox="1">
            <a:spLocks noChangeArrowheads="1"/>
          </p:cNvSpPr>
          <p:nvPr/>
        </p:nvSpPr>
        <p:spPr bwMode="auto">
          <a:xfrm>
            <a:off x="1214414" y="5445924"/>
            <a:ext cx="2133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400" dirty="0" smtClean="0"/>
              <a:t>Hiding data</a:t>
            </a:r>
            <a:endParaRPr lang="en-US" sz="1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696200" cy="1219200"/>
          </a:xfrm>
        </p:spPr>
        <p:txBody>
          <a:bodyPr/>
          <a:lstStyle/>
          <a:p>
            <a:r>
              <a:rPr lang="en-US" sz="3800" smtClean="0"/>
              <a:t>Historical &amp; Modern-Day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95400"/>
            <a:ext cx="7620000" cy="5410200"/>
          </a:xfrm>
        </p:spPr>
        <p:txBody>
          <a:bodyPr/>
          <a:lstStyle/>
          <a:p>
            <a:r>
              <a:rPr lang="en-IN" dirty="0" err="1" smtClean="0"/>
              <a:t>Steganography</a:t>
            </a:r>
            <a:r>
              <a:rPr lang="en-IN" dirty="0" smtClean="0"/>
              <a:t> comes from the Greek and literally means, "Covered writing</a:t>
            </a:r>
            <a:endParaRPr lang="en-US" dirty="0" smtClean="0"/>
          </a:p>
          <a:p>
            <a:r>
              <a:rPr lang="en-US" dirty="0" smtClean="0"/>
              <a:t>Tattoo on a Shaved Head</a:t>
            </a:r>
          </a:p>
          <a:p>
            <a:r>
              <a:rPr lang="en-US" dirty="0" smtClean="0"/>
              <a:t>Invisible Ink: milk, lemon juice, vinegar</a:t>
            </a:r>
          </a:p>
          <a:p>
            <a:r>
              <a:rPr lang="en-US" dirty="0" smtClean="0"/>
              <a:t>Microdot: a photograph the size of a printed period having the clarity of a type-written page.</a:t>
            </a:r>
          </a:p>
          <a:p>
            <a:r>
              <a:rPr lang="en-US" dirty="0" smtClean="0"/>
              <a:t>Null Ciphers: take the n-</a:t>
            </a:r>
            <a:r>
              <a:rPr lang="en-US" dirty="0" err="1" smtClean="0"/>
              <a:t>th</a:t>
            </a:r>
            <a:r>
              <a:rPr lang="en-US" dirty="0" smtClean="0"/>
              <a:t> letter of each word in a passage in a book, magazine, etc.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3ED1B7-527B-41D4-9D96-91D75ED6AA1A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Image Files?</a:t>
            </a:r>
          </a:p>
        </p:txBody>
      </p:sp>
      <p:sp>
        <p:nvSpPr>
          <p:cNvPr id="890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Digital image data contains a great deal of redundant information (high capacity)</a:t>
            </a:r>
          </a:p>
          <a:p>
            <a:r>
              <a:rPr lang="en-US" smtClean="0"/>
              <a:t>Unlike audio or video, typically no copyright issues to arouse suspicion</a:t>
            </a:r>
          </a:p>
          <a:p>
            <a:pPr lvl="1"/>
            <a:r>
              <a:rPr lang="en-US" smtClean="0"/>
              <a:t>However, audio and video files have greater capacity than digital images</a:t>
            </a:r>
          </a:p>
          <a:p>
            <a:r>
              <a:rPr lang="en-US" smtClean="0"/>
              <a:t>Researchers discourage use of clip art, images with text, few color variations, and/or distinct lines</a:t>
            </a:r>
          </a:p>
          <a:p>
            <a:endParaRPr lang="en-US" smtClean="0"/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35ED16-0200-451B-B8E6-1B92FB8E1B4F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F0C969-1B7F-40F3-8FBE-C12FADAAB36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Mathematics Behind Digital Images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Each image is saved as a MxN matrix </a:t>
            </a:r>
          </a:p>
          <a:p>
            <a:pPr>
              <a:lnSpc>
                <a:spcPct val="90000"/>
              </a:lnSpc>
            </a:pPr>
            <a:r>
              <a:rPr lang="en-US" smtClean="0"/>
              <a:t>Each element in the matrix corresponds to a pixel location in the image</a:t>
            </a:r>
          </a:p>
          <a:p>
            <a:pPr>
              <a:lnSpc>
                <a:spcPct val="90000"/>
              </a:lnSpc>
            </a:pPr>
            <a:r>
              <a:rPr lang="en-US" smtClean="0"/>
              <a:t>Grayscale Image - matrix values are 8-bit integers {0,1,2,…,255}</a:t>
            </a:r>
          </a:p>
          <a:p>
            <a:pPr>
              <a:lnSpc>
                <a:spcPct val="90000"/>
              </a:lnSpc>
            </a:pPr>
            <a:r>
              <a:rPr lang="en-US" smtClean="0"/>
              <a:t>Color Images – matrix values are triples (R, G, B) where R,G,B are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	8-bit integers </a:t>
            </a:r>
            <a:r>
              <a:rPr lang="en-US" smtClean="0">
                <a:sym typeface="Symbol" pitchFamily="18" charset="2"/>
              </a:rPr>
              <a:t>{0,1,2,…,255}</a:t>
            </a:r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(mathematics)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pixel format</a:t>
            </a:r>
            <a:endParaRPr lang="en-IN" dirty="0" smtClean="0"/>
          </a:p>
          <a:p>
            <a:r>
              <a:rPr lang="en-IN" dirty="0" smtClean="0"/>
              <a:t>(r7 r6 r5 r4 r3 r2 r1 r0, g7 g6 g5 g4 g3 g2 g1 g0, b7 b6 b5 b4 b3 b2 b1 b0).</a:t>
            </a:r>
          </a:p>
          <a:p>
            <a:r>
              <a:rPr lang="en-IN" dirty="0" smtClean="0"/>
              <a:t> And our character (byte) as some bits:</a:t>
            </a:r>
          </a:p>
          <a:p>
            <a:r>
              <a:rPr lang="en-IN" dirty="0" smtClean="0"/>
              <a:t> c7 c6 c5 c4 c3 c2 c1 c0.</a:t>
            </a:r>
          </a:p>
          <a:p>
            <a:r>
              <a:rPr lang="en-US" dirty="0" smtClean="0"/>
              <a:t>After </a:t>
            </a:r>
            <a:r>
              <a:rPr lang="en-US" dirty="0" err="1" smtClean="0"/>
              <a:t>Steganography</a:t>
            </a:r>
            <a:r>
              <a:rPr lang="en-US" dirty="0" smtClean="0"/>
              <a:t> change in pixel value</a:t>
            </a:r>
          </a:p>
          <a:p>
            <a:r>
              <a:rPr lang="en-IN" dirty="0" smtClean="0"/>
              <a:t>(r7 r6 r5 r4 r3 c7 c6 c5, g7 g6 g5 g4 g3 c4 c3 c2, b7 b6 b5 b4 b3 b2 c1 c0).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(continue)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If we had done this to the example of pixel (225, 100, 100) with character ”a”,</a:t>
            </a:r>
          </a:p>
          <a:p>
            <a:r>
              <a:rPr lang="en-IN" dirty="0" smtClean="0"/>
              <a:t>we obtain:</a:t>
            </a:r>
          </a:p>
          <a:p>
            <a:r>
              <a:rPr lang="en-IN" dirty="0" smtClean="0"/>
              <a:t> original pixel = ( 11100001, 01100100, 01100100 )</a:t>
            </a:r>
          </a:p>
          <a:p>
            <a:r>
              <a:rPr lang="en-IN" dirty="0" smtClean="0"/>
              <a:t> ”a” = 01100001</a:t>
            </a:r>
          </a:p>
          <a:p>
            <a:r>
              <a:rPr lang="en-IN" dirty="0" smtClean="0"/>
              <a:t> new pixel = ( 11100011, 01100000, 01100101 )</a:t>
            </a:r>
          </a:p>
          <a:p>
            <a:r>
              <a:rPr lang="en-IN" dirty="0" smtClean="0"/>
              <a:t>new pixel = ( 227, 96, 101 )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above </a:t>
            </a:r>
            <a:r>
              <a:rPr lang="en-US" dirty="0" err="1" smtClean="0"/>
              <a:t>eg</a:t>
            </a:r>
            <a:r>
              <a:rPr lang="en-US" dirty="0" smtClean="0"/>
              <a:t> we can see that there is only a slight change in pixel value so </a:t>
            </a:r>
          </a:p>
          <a:p>
            <a:r>
              <a:rPr lang="en-IN" dirty="0" smtClean="0"/>
              <a:t>The two images </a:t>
            </a:r>
            <a:r>
              <a:rPr lang="en-IN" dirty="0" err="1" smtClean="0"/>
              <a:t>i.e</a:t>
            </a:r>
            <a:r>
              <a:rPr lang="en-IN" dirty="0" smtClean="0"/>
              <a:t> the original and the image which contain actual message cannot be differentiated with our eyes.</a:t>
            </a:r>
          </a:p>
          <a:p>
            <a:r>
              <a:rPr lang="en-US" dirty="0" smtClean="0"/>
              <a:t>Hence we cannot decrypt the code in polynomial time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</TotalTime>
  <Words>358</Words>
  <Application>Microsoft Macintosh PowerPoint</Application>
  <PresentationFormat>On-screen Show (4:3)</PresentationFormat>
  <Paragraphs>48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  SteganoCrypt Tool</vt:lpstr>
      <vt:lpstr>What is Steganography ?</vt:lpstr>
      <vt:lpstr>Historical &amp; Modern-Day Examples</vt:lpstr>
      <vt:lpstr>Why Image Files?</vt:lpstr>
      <vt:lpstr>Mathematics Behind Digital Images</vt:lpstr>
      <vt:lpstr>Example (mathematics)</vt:lpstr>
      <vt:lpstr>(continue)</vt:lpstr>
      <vt:lpstr>                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SteganoCrypt Tool</dc:title>
  <dc:creator>NIKHIL</dc:creator>
  <cp:lastModifiedBy>AKSHAY PARDESHI</cp:lastModifiedBy>
  <cp:revision>36</cp:revision>
  <dcterms:created xsi:type="dcterms:W3CDTF">2011-10-20T04:55:52Z</dcterms:created>
  <dcterms:modified xsi:type="dcterms:W3CDTF">2015-10-08T06:09:00Z</dcterms:modified>
</cp:coreProperties>
</file>