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8FC"/>
    <a:srgbClr val="048143"/>
    <a:srgbClr val="95B218"/>
    <a:srgbClr val="068444"/>
    <a:srgbClr val="008141"/>
    <a:srgbClr val="028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paul" userId="ad48fac8c41fef94" providerId="LiveId" clId="{F2916913-5839-491C-94F6-8BCF9D2246AE}"/>
    <pc:docChg chg="delSld modSld">
      <pc:chgData name="akshay paul" userId="ad48fac8c41fef94" providerId="LiveId" clId="{F2916913-5839-491C-94F6-8BCF9D2246AE}" dt="2024-04-05T01:58:26.695" v="55" actId="1076"/>
      <pc:docMkLst>
        <pc:docMk/>
      </pc:docMkLst>
      <pc:sldChg chg="modSp mod">
        <pc:chgData name="akshay paul" userId="ad48fac8c41fef94" providerId="LiveId" clId="{F2916913-5839-491C-94F6-8BCF9D2246AE}" dt="2024-04-05T01:51:01.233" v="0" actId="20577"/>
        <pc:sldMkLst>
          <pc:docMk/>
          <pc:sldMk cId="1612181692" sldId="257"/>
        </pc:sldMkLst>
        <pc:spChg chg="mod">
          <ac:chgData name="akshay paul" userId="ad48fac8c41fef94" providerId="LiveId" clId="{F2916913-5839-491C-94F6-8BCF9D2246AE}" dt="2024-04-05T01:51:01.233" v="0" actId="20577"/>
          <ac:spMkLst>
            <pc:docMk/>
            <pc:sldMk cId="1612181692" sldId="257"/>
            <ac:spMk id="10" creationId="{18B4D86B-69A1-834C-41AB-BFDE362FF6BC}"/>
          </ac:spMkLst>
        </pc:spChg>
      </pc:sldChg>
      <pc:sldChg chg="modSp mod">
        <pc:chgData name="akshay paul" userId="ad48fac8c41fef94" providerId="LiveId" clId="{F2916913-5839-491C-94F6-8BCF9D2246AE}" dt="2024-04-05T01:52:32.731" v="14" actId="20577"/>
        <pc:sldMkLst>
          <pc:docMk/>
          <pc:sldMk cId="3213916531" sldId="258"/>
        </pc:sldMkLst>
        <pc:spChg chg="mod">
          <ac:chgData name="akshay paul" userId="ad48fac8c41fef94" providerId="LiveId" clId="{F2916913-5839-491C-94F6-8BCF9D2246AE}" dt="2024-04-05T01:52:32.731" v="14" actId="20577"/>
          <ac:spMkLst>
            <pc:docMk/>
            <pc:sldMk cId="3213916531" sldId="258"/>
            <ac:spMk id="6" creationId="{324CB5E0-BE2E-CD81-A353-47CD78348E3F}"/>
          </ac:spMkLst>
        </pc:spChg>
      </pc:sldChg>
      <pc:sldChg chg="modSp mod">
        <pc:chgData name="akshay paul" userId="ad48fac8c41fef94" providerId="LiveId" clId="{F2916913-5839-491C-94F6-8BCF9D2246AE}" dt="2024-04-05T01:54:32.659" v="19" actId="20577"/>
        <pc:sldMkLst>
          <pc:docMk/>
          <pc:sldMk cId="3882315988" sldId="260"/>
        </pc:sldMkLst>
        <pc:spChg chg="mod">
          <ac:chgData name="akshay paul" userId="ad48fac8c41fef94" providerId="LiveId" clId="{F2916913-5839-491C-94F6-8BCF9D2246AE}" dt="2024-04-05T01:54:32.659" v="19" actId="20577"/>
          <ac:spMkLst>
            <pc:docMk/>
            <pc:sldMk cId="3882315988" sldId="260"/>
            <ac:spMk id="6" creationId="{0CD969A9-5AE9-9065-5A38-11E9439350D5}"/>
          </ac:spMkLst>
        </pc:spChg>
      </pc:sldChg>
      <pc:sldChg chg="modSp mod">
        <pc:chgData name="akshay paul" userId="ad48fac8c41fef94" providerId="LiveId" clId="{F2916913-5839-491C-94F6-8BCF9D2246AE}" dt="2024-04-05T01:55:57.070" v="52" actId="20577"/>
        <pc:sldMkLst>
          <pc:docMk/>
          <pc:sldMk cId="108338475" sldId="261"/>
        </pc:sldMkLst>
        <pc:spChg chg="mod">
          <ac:chgData name="akshay paul" userId="ad48fac8c41fef94" providerId="LiveId" clId="{F2916913-5839-491C-94F6-8BCF9D2246AE}" dt="2024-04-05T01:55:57.070" v="52" actId="20577"/>
          <ac:spMkLst>
            <pc:docMk/>
            <pc:sldMk cId="108338475" sldId="261"/>
            <ac:spMk id="6" creationId="{3C6D2DF8-798D-1EC1-15DC-8ADC929EF9D8}"/>
          </ac:spMkLst>
        </pc:spChg>
      </pc:sldChg>
      <pc:sldChg chg="del">
        <pc:chgData name="akshay paul" userId="ad48fac8c41fef94" providerId="LiveId" clId="{F2916913-5839-491C-94F6-8BCF9D2246AE}" dt="2024-04-05T01:58:00.102" v="53" actId="2696"/>
        <pc:sldMkLst>
          <pc:docMk/>
          <pc:sldMk cId="2178909842" sldId="266"/>
        </pc:sldMkLst>
      </pc:sldChg>
      <pc:sldChg chg="modSp mod">
        <pc:chgData name="akshay paul" userId="ad48fac8c41fef94" providerId="LiveId" clId="{F2916913-5839-491C-94F6-8BCF9D2246AE}" dt="2024-04-05T01:58:26.695" v="55" actId="1076"/>
        <pc:sldMkLst>
          <pc:docMk/>
          <pc:sldMk cId="3907031088" sldId="269"/>
        </pc:sldMkLst>
        <pc:spChg chg="mod">
          <ac:chgData name="akshay paul" userId="ad48fac8c41fef94" providerId="LiveId" clId="{F2916913-5839-491C-94F6-8BCF9D2246AE}" dt="2024-04-05T01:58:26.695" v="55" actId="1076"/>
          <ac:spMkLst>
            <pc:docMk/>
            <pc:sldMk cId="3907031088" sldId="269"/>
            <ac:spMk id="6" creationId="{0C5F7A36-1A23-5392-6C57-5B3E70E1DC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9AE5D-7357-C9CE-991F-FCF9C3BC9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5E820-15EF-6700-8C1C-D0E62DD8E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31195-335B-3492-FAC7-A1CAACB1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CC1B-50C8-4AEA-869A-33CF419CF922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D3623-431B-2355-43BF-F801ACA1D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33426-4275-C0A5-9847-3D2DCE1E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7369-455D-4BDE-8505-40504A775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05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F5EF-CA2D-E5B7-928D-FB1962AE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DDF3E-7BF9-309F-87A6-95E0436A9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47F55-C4AC-1034-BECD-6CEE709E6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CC1B-50C8-4AEA-869A-33CF419CF922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7D4FA-C77E-5C8E-5822-C2A76BE7F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3C858-A6B4-91E8-B659-6E411590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7369-455D-4BDE-8505-40504A775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75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6B34AE-5946-F1B7-DABD-FCE0D3A62C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B0DF3-7DBE-2980-1EA0-7DAA45737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75B4A-63E0-CDC9-071A-7035719E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CC1B-50C8-4AEA-869A-33CF419CF922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3ECA7-7354-419F-B910-4172D4C50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44B2B-67B4-5929-CD8A-BD016785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7369-455D-4BDE-8505-40504A775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03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A28C3-7087-886D-AFC1-F5264D2EA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41C50-0DFB-6938-577A-7662837C3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C76F2-FDF3-C6D6-E782-DCEDB8F82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CC1B-50C8-4AEA-869A-33CF419CF922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C8EE4-1E3C-6D24-A96B-9CCE5B343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DEBE3-5FF5-0D3E-EA16-A3655BAE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7369-455D-4BDE-8505-40504A775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01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0A996-E949-03DD-ABFB-751B6905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D1A56-D19D-49AF-EDDA-4FDD1C46A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08D12-5E45-3185-331B-031F6C64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CC1B-50C8-4AEA-869A-33CF419CF922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D74EC-160F-E684-52DE-68D815C43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F080F-6C60-3A96-6AD1-F1BE0D8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7369-455D-4BDE-8505-40504A775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07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7F1F9-08A4-2211-725E-FCDB52072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4BF41-A8A1-FCBC-708F-A24C2DD2D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CAE61-1F01-298B-6650-FE028DDB4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DA6A0-ECDA-AF0B-DD2C-11D5867A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CC1B-50C8-4AEA-869A-33CF419CF922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A89EF-4690-4267-DBCF-8432BACE6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8FAFE-9653-D87F-53C4-D4625179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7369-455D-4BDE-8505-40504A775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2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6FF3-1F8F-9A54-DDEA-A3DC854B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EA785-F0AB-CD03-0337-88EC6CF6D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C468A-13E6-A006-B23F-C775A634B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94F8B9-B655-954C-5CB4-FF9567B8A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7E5E50-D589-A87C-B063-B706369DC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8DF534-D22C-A4A4-9C18-5C461E17F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CC1B-50C8-4AEA-869A-33CF419CF922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02826-45BB-EEF0-1849-A4355DFA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4DB5E0-B589-5455-BE0A-94472452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7369-455D-4BDE-8505-40504A775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24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EB12-F98D-C0FF-633B-E12842C6F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25413-8548-0B31-EAD5-71EFF4F4B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CC1B-50C8-4AEA-869A-33CF419CF922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0933-38D9-979B-C757-8AAE3946B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488F6-B85E-FF14-859A-94E923D7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7369-455D-4BDE-8505-40504A775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63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3BA52-5257-D10B-30F5-C41184EC9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CC1B-50C8-4AEA-869A-33CF419CF922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3B07A-8A7E-6244-9125-F9C8A4D1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470CC-09F9-56D8-B47F-8E3F953C7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7369-455D-4BDE-8505-40504A775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54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C899-3EC7-5DDB-1959-CEC9E6AD8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31A82-55F9-ED9A-C412-19E25FB15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F07B0-9A11-BEA2-3FF1-D14E9CE8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09143-C052-729A-7B8C-63893897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CC1B-50C8-4AEA-869A-33CF419CF922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E82D8-21BC-6661-B997-7D41B17D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9F6E6-6F00-124F-8A23-65ADFD12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7369-455D-4BDE-8505-40504A775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3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61464-9930-E8FD-2272-1C30D11D5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9C63B-6B22-721C-EC67-84931203E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8BEF4-5022-2E9C-98DD-E10DFD8FA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88563-5D1C-D3F7-C3A2-0C992785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CC1B-50C8-4AEA-869A-33CF419CF922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44D8E-27EA-64D5-A1A1-236A0E05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B7C15-52BC-44D3-5F4B-09701B67B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7369-455D-4BDE-8505-40504A775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88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0BEB43-8789-0924-6161-7CA43FAE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E8CE8-A972-A4DB-C6E0-4FA8F713A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77718-54F6-56A7-7098-E58FEAF7A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CCC1B-50C8-4AEA-869A-33CF419CF922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330B8-BD48-4CB0-4729-3B9A8E3BA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D32BB-5E42-4679-4426-FD2A1F6D6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B7369-455D-4BDE-8505-40504A775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58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323329-2AC6-CA68-972B-1D64087D9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166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7F54F2-ABA7-B472-AF26-53BCB739A998}"/>
              </a:ext>
            </a:extLst>
          </p:cNvPr>
          <p:cNvSpPr txBox="1"/>
          <p:nvPr/>
        </p:nvSpPr>
        <p:spPr>
          <a:xfrm>
            <a:off x="5732207" y="2674910"/>
            <a:ext cx="6056671" cy="3785652"/>
          </a:xfrm>
          <a:prstGeom prst="rect">
            <a:avLst/>
          </a:prstGeom>
          <a:solidFill>
            <a:srgbClr val="95B218"/>
          </a:solidFill>
          <a:ln w="57150">
            <a:solidFill>
              <a:srgbClr val="048143"/>
            </a:solidFill>
          </a:ln>
        </p:spPr>
        <p:txBody>
          <a:bodyPr wrap="square" rtlCol="0">
            <a:spAutoFit/>
          </a:bodyPr>
          <a:lstStyle/>
          <a:p>
            <a:r>
              <a:rPr lang="en-IN" sz="8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Blockchain Technology in Remittances</a:t>
            </a:r>
            <a:endParaRPr lang="en-IN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51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3686AE-8FFD-E432-D068-5A7719F790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85" b="28733"/>
          <a:stretch/>
        </p:blipFill>
        <p:spPr>
          <a:xfrm>
            <a:off x="0" y="1465006"/>
            <a:ext cx="12192000" cy="16223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B8AEE4-64F8-E1EB-8195-D6D0DA3324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877"/>
            <a:ext cx="1359920" cy="906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1734991-6B17-674E-7866-B698B9BC4F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14007"/>
          <a:stretch/>
        </p:blipFill>
        <p:spPr>
          <a:xfrm>
            <a:off x="10622495" y="1855882"/>
            <a:ext cx="1569505" cy="960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2A46AE-FC38-86E6-BB3A-E1233FB9FD98}"/>
              </a:ext>
            </a:extLst>
          </p:cNvPr>
          <p:cNvSpPr txBox="1"/>
          <p:nvPr/>
        </p:nvSpPr>
        <p:spPr>
          <a:xfrm>
            <a:off x="0" y="21631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Distribution Channels</a:t>
            </a:r>
            <a:endParaRPr lang="en-IN" sz="7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F36C9-3B72-DEC5-ADD7-8949072BBCF5}"/>
              </a:ext>
            </a:extLst>
          </p:cNvPr>
          <p:cNvSpPr txBox="1"/>
          <p:nvPr/>
        </p:nvSpPr>
        <p:spPr>
          <a:xfrm>
            <a:off x="550607" y="3795254"/>
            <a:ext cx="900634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Distribution channels include:</a:t>
            </a:r>
            <a:endParaRPr lang="en-U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Online platforms and mobile applications for seamless user experience.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Partnerships with financial institutions for broader accessibility.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Integration with existing payment networks for interoperability.</a:t>
            </a:r>
          </a:p>
        </p:txBody>
      </p:sp>
    </p:spTree>
    <p:extLst>
      <p:ext uri="{BB962C8B-B14F-4D97-AF65-F5344CB8AC3E}">
        <p14:creationId xmlns:p14="http://schemas.microsoft.com/office/powerpoint/2010/main" val="2192306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ABF8AC-C568-75C8-21F5-CC67B121E2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85" b="28733"/>
          <a:stretch/>
        </p:blipFill>
        <p:spPr>
          <a:xfrm>
            <a:off x="0" y="1465006"/>
            <a:ext cx="12192000" cy="16223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E729DF-EC46-79C0-CC0F-A40EC4C95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877"/>
            <a:ext cx="1359920" cy="906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85B7040-5628-10EE-2D47-965EFAF894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14007"/>
          <a:stretch/>
        </p:blipFill>
        <p:spPr>
          <a:xfrm>
            <a:off x="10622495" y="1855882"/>
            <a:ext cx="1569505" cy="960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EF6B00-F252-F047-BF20-F349D81963C8}"/>
              </a:ext>
            </a:extLst>
          </p:cNvPr>
          <p:cNvSpPr txBox="1"/>
          <p:nvPr/>
        </p:nvSpPr>
        <p:spPr>
          <a:xfrm>
            <a:off x="0" y="141567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Revenue Model</a:t>
            </a:r>
            <a:endParaRPr lang="en-IN" sz="8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FC85E4-3A5D-E0EA-3B9F-63BFAAA0D5B4}"/>
              </a:ext>
            </a:extLst>
          </p:cNvPr>
          <p:cNvSpPr txBox="1"/>
          <p:nvPr/>
        </p:nvSpPr>
        <p:spPr>
          <a:xfrm>
            <a:off x="589936" y="3637935"/>
            <a:ext cx="921282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Revenue streams: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Transaction fees based on volume or flat rates.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Exchange rate markups to generate profit.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Premium services such as faster processing or enhanced security.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Partnerships and collaborations with financial institutions.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Advertising and marketing partnerships for additional income.</a:t>
            </a:r>
          </a:p>
        </p:txBody>
      </p:sp>
    </p:spTree>
    <p:extLst>
      <p:ext uri="{BB962C8B-B14F-4D97-AF65-F5344CB8AC3E}">
        <p14:creationId xmlns:p14="http://schemas.microsoft.com/office/powerpoint/2010/main" val="1267238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49FFCE-46C6-B448-9758-828E4147BB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85" b="28733"/>
          <a:stretch/>
        </p:blipFill>
        <p:spPr>
          <a:xfrm>
            <a:off x="0" y="1465006"/>
            <a:ext cx="12192000" cy="16223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A26E4A-87EC-B880-DB20-9E6C77721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877"/>
            <a:ext cx="1359920" cy="906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186FFD26-44B3-4329-B695-A15EA3453B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14007"/>
          <a:stretch/>
        </p:blipFill>
        <p:spPr>
          <a:xfrm>
            <a:off x="10622495" y="1855882"/>
            <a:ext cx="1569505" cy="960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AF9170-3362-616C-2B37-81007B56A307}"/>
              </a:ext>
            </a:extLst>
          </p:cNvPr>
          <p:cNvSpPr txBox="1"/>
          <p:nvPr/>
        </p:nvSpPr>
        <p:spPr>
          <a:xfrm>
            <a:off x="0" y="264677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Milestones and Roadmap</a:t>
            </a:r>
            <a:endParaRPr lang="en-IN" sz="7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3D8B7A-13CA-C178-B663-109EAB107571}"/>
              </a:ext>
            </a:extLst>
          </p:cNvPr>
          <p:cNvSpPr txBox="1"/>
          <p:nvPr/>
        </p:nvSpPr>
        <p:spPr>
          <a:xfrm>
            <a:off x="679960" y="3770672"/>
            <a:ext cx="1029437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Milestones achieved and planned roadmap: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Technology development: Building and testing blockchain infrastructure.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Regulatory compliance: Obtaining licenses and approvals.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User acquisition: Marketing campaigns and strategic partnerships.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Revenue generation: Increasing transaction volume and expanding services.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Geographic expansion: Entering new markets and regions.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9003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95A793-BBF1-B686-8C67-D2D7B30D7D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85" b="28733"/>
          <a:stretch/>
        </p:blipFill>
        <p:spPr>
          <a:xfrm>
            <a:off x="0" y="1465006"/>
            <a:ext cx="12192000" cy="16223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5FD6B3-0F6D-A78A-8F04-BB5B179EB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877"/>
            <a:ext cx="1359920" cy="906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FD79BA4-839A-9814-37D5-B71CCDE93D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14007"/>
          <a:stretch/>
        </p:blipFill>
        <p:spPr>
          <a:xfrm>
            <a:off x="10622495" y="1855882"/>
            <a:ext cx="1569505" cy="960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AA6C75-CACD-BCB5-48FF-9283B13AF065}"/>
              </a:ext>
            </a:extLst>
          </p:cNvPr>
          <p:cNvSpPr txBox="1"/>
          <p:nvPr/>
        </p:nvSpPr>
        <p:spPr>
          <a:xfrm>
            <a:off x="3190568" y="141567"/>
            <a:ext cx="58108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Conclusion</a:t>
            </a:r>
            <a:endParaRPr lang="en-IN" sz="8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0A2CD-BB1E-9E18-BB86-8473505D743A}"/>
              </a:ext>
            </a:extLst>
          </p:cNvPr>
          <p:cNvSpPr txBox="1"/>
          <p:nvPr/>
        </p:nvSpPr>
        <p:spPr>
          <a:xfrm>
            <a:off x="560439" y="3608439"/>
            <a:ext cx="101567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Blockchain-based remittances offer a transformative solution to the challenges of traditional cross-border payments.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By leveraging blockchain technology, remittance providers can create a more inclusive, efficient, and transparent financial system.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future of blockchain-based remittances is promising, with opportunities for innovation, growth, and positive socioeconomic impact.</a:t>
            </a:r>
          </a:p>
        </p:txBody>
      </p:sp>
    </p:spTree>
    <p:extLst>
      <p:ext uri="{BB962C8B-B14F-4D97-AF65-F5344CB8AC3E}">
        <p14:creationId xmlns:p14="http://schemas.microsoft.com/office/powerpoint/2010/main" val="4281746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356E11-B579-4556-C14A-0F8DABEFE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B769E9-5783-2E0B-FA41-E27C9A4F4559}"/>
              </a:ext>
            </a:extLst>
          </p:cNvPr>
          <p:cNvSpPr txBox="1"/>
          <p:nvPr/>
        </p:nvSpPr>
        <p:spPr>
          <a:xfrm>
            <a:off x="324465" y="580103"/>
            <a:ext cx="2625212" cy="816078"/>
          </a:xfrm>
          <a:prstGeom prst="rect">
            <a:avLst/>
          </a:prstGeom>
          <a:solidFill>
            <a:srgbClr val="F7F8FC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166A70-F470-2C31-8FAF-9B1E79258D62}"/>
              </a:ext>
            </a:extLst>
          </p:cNvPr>
          <p:cNvSpPr txBox="1"/>
          <p:nvPr/>
        </p:nvSpPr>
        <p:spPr>
          <a:xfrm>
            <a:off x="324465" y="4237702"/>
            <a:ext cx="6646607" cy="1754326"/>
          </a:xfrm>
          <a:prstGeom prst="rect">
            <a:avLst/>
          </a:prstGeom>
          <a:solidFill>
            <a:srgbClr val="F7F8FC"/>
          </a:solidFill>
        </p:spPr>
        <p:txBody>
          <a:bodyPr wrap="square" rtlCol="0">
            <a:spAutoFit/>
          </a:bodyPr>
          <a:lstStyle/>
          <a:p>
            <a:r>
              <a:rPr lang="en-US" sz="3600" b="1" dirty="0"/>
              <a:t>Submitted By</a:t>
            </a:r>
            <a:r>
              <a:rPr lang="en-IN" sz="3600" b="1" dirty="0"/>
              <a:t>:</a:t>
            </a:r>
          </a:p>
          <a:p>
            <a:r>
              <a:rPr lang="en-IN" sz="3600" b="1" dirty="0"/>
              <a:t>Nandini Gupta (2320982648)</a:t>
            </a:r>
          </a:p>
          <a:p>
            <a:r>
              <a:rPr lang="en-IN" sz="3600" b="1" dirty="0"/>
              <a:t>Akshay Paul (2320982515)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5F7A36-1A23-5392-6C57-5B3E70E1DCC8}"/>
              </a:ext>
            </a:extLst>
          </p:cNvPr>
          <p:cNvSpPr txBox="1"/>
          <p:nvPr/>
        </p:nvSpPr>
        <p:spPr>
          <a:xfrm>
            <a:off x="324465" y="1010855"/>
            <a:ext cx="48608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THANK YOU !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390703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73F600-8564-CDBC-4133-7B341D0E4C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85" b="28733"/>
          <a:stretch/>
        </p:blipFill>
        <p:spPr>
          <a:xfrm>
            <a:off x="0" y="1465006"/>
            <a:ext cx="12192000" cy="1622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FA0448-54E8-4573-F7B1-163125533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877"/>
            <a:ext cx="1359920" cy="906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2C68C88-013F-099F-1DE9-6F77CD8891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14007"/>
          <a:stretch/>
        </p:blipFill>
        <p:spPr>
          <a:xfrm>
            <a:off x="10622495" y="1855882"/>
            <a:ext cx="1569505" cy="9606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98D0C6-E527-80F8-C799-3DCA1E1604BC}"/>
              </a:ext>
            </a:extLst>
          </p:cNvPr>
          <p:cNvSpPr txBox="1"/>
          <p:nvPr/>
        </p:nvSpPr>
        <p:spPr>
          <a:xfrm>
            <a:off x="2006980" y="0"/>
            <a:ext cx="8527025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8800" b="1" i="0" dirty="0">
                <a:effectLst/>
                <a:highlight>
                  <a:srgbClr val="FFFFFF"/>
                </a:highlight>
              </a:rPr>
              <a:t>Introduction</a:t>
            </a:r>
            <a:endParaRPr lang="en-IN" sz="6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31DBE8-ADAE-0B28-3FF1-36F2B1440C6C}"/>
              </a:ext>
            </a:extLst>
          </p:cNvPr>
          <p:cNvSpPr txBox="1"/>
          <p:nvPr/>
        </p:nvSpPr>
        <p:spPr>
          <a:xfrm>
            <a:off x="344129" y="3649811"/>
            <a:ext cx="115037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The global remittance industry serves as a vital lifeline for millions of individuals and families worldwide, facilitating the transfer of funds across borders to support basic necessities, education, healthcare, and investments.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However, traditional remittance methods are plagued by inefficiencies such as high transaction fees, long processing times, lack of transparency, and limited accessibility.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Blockchain technology emerges as a transformative solution, offering the potential to revolutionize cross-border payments and reshape the remittance landscape.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4319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6123FD1-DEA8-1054-D41D-38D72EB651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85" b="28733"/>
          <a:stretch/>
        </p:blipFill>
        <p:spPr>
          <a:xfrm>
            <a:off x="0" y="1465006"/>
            <a:ext cx="12192000" cy="1622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DFDA2B-416C-14C1-73EC-1EC418986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877"/>
            <a:ext cx="1359920" cy="906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F045383-5A61-9F29-B7F7-E3D584B095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14007"/>
          <a:stretch/>
        </p:blipFill>
        <p:spPr>
          <a:xfrm>
            <a:off x="10622495" y="1855882"/>
            <a:ext cx="1569505" cy="9606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C972DE-15EC-01A1-F7FA-F79EA73640C5}"/>
              </a:ext>
            </a:extLst>
          </p:cNvPr>
          <p:cNvSpPr txBox="1"/>
          <p:nvPr/>
        </p:nvSpPr>
        <p:spPr>
          <a:xfrm>
            <a:off x="0" y="6807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Problem statement</a:t>
            </a:r>
            <a:endParaRPr lang="en-IN" sz="8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4D86B-69A1-834C-41AB-BFDE362FF6BC}"/>
              </a:ext>
            </a:extLst>
          </p:cNvPr>
          <p:cNvSpPr txBox="1"/>
          <p:nvPr/>
        </p:nvSpPr>
        <p:spPr>
          <a:xfrm>
            <a:off x="404657" y="3822540"/>
            <a:ext cx="113826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Challenges in traditional remittance methods</a:t>
            </a:r>
            <a:r>
              <a:rPr lang="en-US" sz="25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5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High fees eat into the value of transfers, particularly affecting smaller amounts.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5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Lengthy processing times delay recipients' access to funds, impacting urgent needs.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5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Lack of transparency leads to distrust and vulnerability to fraud or errors.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5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Limited accessibility excludes unbanked populations from formal financial services.</a:t>
            </a:r>
          </a:p>
        </p:txBody>
      </p:sp>
    </p:spTree>
    <p:extLst>
      <p:ext uri="{BB962C8B-B14F-4D97-AF65-F5344CB8AC3E}">
        <p14:creationId xmlns:p14="http://schemas.microsoft.com/office/powerpoint/2010/main" val="1612181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85C709-9554-74F7-71A3-6B6E0F4535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85" b="28733"/>
          <a:stretch/>
        </p:blipFill>
        <p:spPr>
          <a:xfrm>
            <a:off x="0" y="1465006"/>
            <a:ext cx="12192000" cy="16223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1F9BDA-A11B-45AB-431C-9A57B831C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877"/>
            <a:ext cx="1359920" cy="906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AAD2B25-8377-2EAD-A0B6-6DEB3CA175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14007"/>
          <a:stretch/>
        </p:blipFill>
        <p:spPr>
          <a:xfrm>
            <a:off x="10622495" y="1855882"/>
            <a:ext cx="1569505" cy="960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ADF43-DD65-258F-76D1-ED2067873EC9}"/>
              </a:ext>
            </a:extLst>
          </p:cNvPr>
          <p:cNvSpPr txBox="1"/>
          <p:nvPr/>
        </p:nvSpPr>
        <p:spPr>
          <a:xfrm>
            <a:off x="2723536" y="0"/>
            <a:ext cx="65187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Solution</a:t>
            </a:r>
            <a:endParaRPr lang="en-IN" sz="9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4CB5E0-BE2E-CD81-A353-47CD78348E3F}"/>
              </a:ext>
            </a:extLst>
          </p:cNvPr>
          <p:cNvSpPr txBox="1"/>
          <p:nvPr/>
        </p:nvSpPr>
        <p:spPr>
          <a:xfrm>
            <a:off x="176981" y="3478205"/>
            <a:ext cx="1183803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Blockchain-based remittance solutions address these challenges: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Decentralization removes the need for intermediaries, reducing costs and processing times.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Transparency ensures all transactions are recorded on a tamper-proof ledger, enhancing accountability.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Security measures such as encryption and smart contracts protect users' financial data and transactions.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Accessibility allows anyone with internet access to participate, empowering the unbanked population.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391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FC161D-BE10-1D17-A9A3-117783268A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85" b="28733"/>
          <a:stretch/>
        </p:blipFill>
        <p:spPr>
          <a:xfrm>
            <a:off x="0" y="1465006"/>
            <a:ext cx="12192000" cy="16223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ACC979-598F-006B-BEE7-EAD516E7A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877"/>
            <a:ext cx="1359920" cy="906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26E3DEA6-E550-21EC-7163-666C92198E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14007"/>
          <a:stretch/>
        </p:blipFill>
        <p:spPr>
          <a:xfrm>
            <a:off x="10622495" y="1855882"/>
            <a:ext cx="1569505" cy="9606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FC360C-DF31-A0C9-0C84-2DDA9A765207}"/>
              </a:ext>
            </a:extLst>
          </p:cNvPr>
          <p:cNvSpPr txBox="1"/>
          <p:nvPr/>
        </p:nvSpPr>
        <p:spPr>
          <a:xfrm>
            <a:off x="0" y="141567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Unique Selling Proposition</a:t>
            </a:r>
            <a:endParaRPr lang="en-IN" sz="7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21DF41-912F-B3E5-A7C8-5DFC06663E49}"/>
              </a:ext>
            </a:extLst>
          </p:cNvPr>
          <p:cNvSpPr txBox="1"/>
          <p:nvPr/>
        </p:nvSpPr>
        <p:spPr>
          <a:xfrm>
            <a:off x="314632" y="3598606"/>
            <a:ext cx="1187736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USP of blockchain-based remittance solutions: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Faster transactions: Settlements occur in minutes rather than days.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Lower fees: Reduced costs for users due to elimination of intermediaries.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Enhanced transparency: Real-time tracking and visibility of transactions.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Decentralized architecture: Trustless system without reliance on single entities.</a:t>
            </a:r>
          </a:p>
        </p:txBody>
      </p:sp>
    </p:spTree>
    <p:extLst>
      <p:ext uri="{BB962C8B-B14F-4D97-AF65-F5344CB8AC3E}">
        <p14:creationId xmlns:p14="http://schemas.microsoft.com/office/powerpoint/2010/main" val="2408786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42D882-A950-9855-7462-5BDBE07988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85" b="28733"/>
          <a:stretch/>
        </p:blipFill>
        <p:spPr>
          <a:xfrm>
            <a:off x="0" y="1465006"/>
            <a:ext cx="12192000" cy="16223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E6E0A3-A6B1-4CC0-76D7-8CCC8771C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877"/>
            <a:ext cx="1359920" cy="906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EE54BCA2-E991-8317-B538-C6204B0D76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14007"/>
          <a:stretch/>
        </p:blipFill>
        <p:spPr>
          <a:xfrm>
            <a:off x="10622495" y="1855882"/>
            <a:ext cx="1569505" cy="960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AA70C8-624C-F8AF-906F-7346DC677C7C}"/>
              </a:ext>
            </a:extLst>
          </p:cNvPr>
          <p:cNvSpPr txBox="1"/>
          <p:nvPr/>
        </p:nvSpPr>
        <p:spPr>
          <a:xfrm>
            <a:off x="0" y="234604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Market Overview</a:t>
            </a:r>
            <a:endParaRPr lang="en-IN" sz="8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969A9-5AE9-9065-5A38-11E9439350D5}"/>
              </a:ext>
            </a:extLst>
          </p:cNvPr>
          <p:cNvSpPr txBox="1"/>
          <p:nvPr/>
        </p:nvSpPr>
        <p:spPr>
          <a:xfrm>
            <a:off x="679960" y="3770672"/>
            <a:ext cx="914093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Target market includes: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Migrant workers sending money to families.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anaging financial obligations in home countries.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International students receiving funds for education expenses.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Small and medium-sized enterprises (SMEs) engaged in international trade.</a:t>
            </a:r>
          </a:p>
        </p:txBody>
      </p:sp>
    </p:spTree>
    <p:extLst>
      <p:ext uri="{BB962C8B-B14F-4D97-AF65-F5344CB8AC3E}">
        <p14:creationId xmlns:p14="http://schemas.microsoft.com/office/powerpoint/2010/main" val="3882315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278060-EF4D-2717-E1A3-F77632C9CE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85" b="28733"/>
          <a:stretch/>
        </p:blipFill>
        <p:spPr>
          <a:xfrm>
            <a:off x="0" y="1465006"/>
            <a:ext cx="12192000" cy="16223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7C9511-8674-8EE2-4C8C-2BB2B43B8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877"/>
            <a:ext cx="1359920" cy="906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1B56D541-38D0-81DD-0929-221E3E87A0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14007"/>
          <a:stretch/>
        </p:blipFill>
        <p:spPr>
          <a:xfrm>
            <a:off x="10622495" y="1855882"/>
            <a:ext cx="1569505" cy="960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0D09EF-3166-EFA0-FA28-500EA811723B}"/>
              </a:ext>
            </a:extLst>
          </p:cNvPr>
          <p:cNvSpPr txBox="1"/>
          <p:nvPr/>
        </p:nvSpPr>
        <p:spPr>
          <a:xfrm>
            <a:off x="-68826" y="167148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 Profiling</a:t>
            </a:r>
            <a:endParaRPr lang="en-IN" sz="7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6D2DF8-798D-1EC1-15DC-8ADC929EF9D8}"/>
              </a:ext>
            </a:extLst>
          </p:cNvPr>
          <p:cNvSpPr txBox="1"/>
          <p:nvPr/>
        </p:nvSpPr>
        <p:spPr>
          <a:xfrm>
            <a:off x="609599" y="3770672"/>
            <a:ext cx="1083514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Demographic profiles: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Migrant workers: Seeking affordable and reliable remittance services.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Financial obligations: Needing convenient solutions for cross-border transactions.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International students: Requiring timely access to funds for education.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SMEs: Looking for efficient payment solutions to manage business operations.</a:t>
            </a:r>
          </a:p>
        </p:txBody>
      </p:sp>
    </p:spTree>
    <p:extLst>
      <p:ext uri="{BB962C8B-B14F-4D97-AF65-F5344CB8AC3E}">
        <p14:creationId xmlns:p14="http://schemas.microsoft.com/office/powerpoint/2010/main" val="108338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E48FF9-803C-21D7-5B3F-7C5D354E50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85" b="28733"/>
          <a:stretch/>
        </p:blipFill>
        <p:spPr>
          <a:xfrm>
            <a:off x="0" y="1465006"/>
            <a:ext cx="12192000" cy="16223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E873C5-A946-7B6D-F8FE-CCC85584C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877"/>
            <a:ext cx="1359920" cy="906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AE82AA8-016B-B211-C7B2-6AC119FCA7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14007"/>
          <a:stretch/>
        </p:blipFill>
        <p:spPr>
          <a:xfrm>
            <a:off x="10622495" y="1855882"/>
            <a:ext cx="1569505" cy="960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5FE9F7-F151-47C6-9A5C-65B6B0C64FA4}"/>
              </a:ext>
            </a:extLst>
          </p:cNvPr>
          <p:cNvSpPr txBox="1"/>
          <p:nvPr/>
        </p:nvSpPr>
        <p:spPr>
          <a:xfrm>
            <a:off x="0" y="26547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Competition and Barriers to Entry</a:t>
            </a:r>
            <a:endParaRPr lang="en-IN" sz="6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09C9FB-8CA3-458F-E33C-26BE55573C68}"/>
              </a:ext>
            </a:extLst>
          </p:cNvPr>
          <p:cNvSpPr txBox="1"/>
          <p:nvPr/>
        </p:nvSpPr>
        <p:spPr>
          <a:xfrm>
            <a:off x="298330" y="3478205"/>
            <a:ext cx="117363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Competitive landscape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Established remittance giants like Western Union and MoneyGram.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Emerging fintech startups offering blockchain-based solutions.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Barriers to entry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Regulatory compliance: Complex legal requirements vary across jurisdictions.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Technological expertise: Building and maintaining secure blockchain infrastructure.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Market adoption: Overcoming customer inertia and building trust in new solutions.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2654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62E569-CED0-20D5-293D-57E487E406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85" b="28733"/>
          <a:stretch/>
        </p:blipFill>
        <p:spPr>
          <a:xfrm>
            <a:off x="0" y="1465006"/>
            <a:ext cx="12192000" cy="16223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45623C-1C5A-EE80-C9C3-D4FEF62B9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877"/>
            <a:ext cx="1359920" cy="906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9B0A5CBB-5245-29CE-A524-CFFFFD81C5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14007"/>
          <a:stretch/>
        </p:blipFill>
        <p:spPr>
          <a:xfrm>
            <a:off x="10622495" y="1855882"/>
            <a:ext cx="1569505" cy="960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18825E-F426-069A-20C6-065524FBE2F9}"/>
              </a:ext>
            </a:extLst>
          </p:cNvPr>
          <p:cNvSpPr txBox="1"/>
          <p:nvPr/>
        </p:nvSpPr>
        <p:spPr>
          <a:xfrm>
            <a:off x="0" y="141567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Product and Service </a:t>
            </a:r>
            <a:endParaRPr lang="en-IN" sz="8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09FAFE-BC95-52F6-FF48-5E0BC1EAF428}"/>
              </a:ext>
            </a:extLst>
          </p:cNvPr>
          <p:cNvSpPr txBox="1"/>
          <p:nvPr/>
        </p:nvSpPr>
        <p:spPr>
          <a:xfrm>
            <a:off x="776749" y="3674806"/>
            <a:ext cx="1089414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Features of blockchain-based remittance services: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User-friendly platforms for initiating and tracking transactions.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Multi-currency wallets for storing and managing digital assets.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Additional features such as real-time exchange rate information and instant settlement.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791909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657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paul</dc:creator>
  <cp:lastModifiedBy>akshay paul</cp:lastModifiedBy>
  <cp:revision>1</cp:revision>
  <dcterms:created xsi:type="dcterms:W3CDTF">2024-04-04T17:04:33Z</dcterms:created>
  <dcterms:modified xsi:type="dcterms:W3CDTF">2024-04-05T01:58:34Z</dcterms:modified>
</cp:coreProperties>
</file>