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ECA4F1-052E-4E5D-828F-E6BEDE4A379E}">
          <p14:sldIdLst>
            <p14:sldId id="280"/>
            <p14:sldId id="281"/>
            <p14:sldId id="282"/>
            <p14:sldId id="283"/>
            <p14:sldId id="284"/>
            <p14:sldId id="285"/>
            <p14:sldId id="286"/>
            <p14:sldId id="287"/>
            <p14:sldId id="288"/>
            <p14:sldId id="289"/>
            <p14:sldId id="290"/>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6A1D3-636B-4258-A829-363ACED18146}" v="13" dt="2023-12-03T17:47:18.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paul" userId="ad48fac8c41fef94" providerId="LiveId" clId="{26B6A1D3-636B-4258-A829-363ACED18146}"/>
    <pc:docChg chg="custSel addSld modSld modSection">
      <pc:chgData name="akshay paul" userId="ad48fac8c41fef94" providerId="LiveId" clId="{26B6A1D3-636B-4258-A829-363ACED18146}" dt="2023-12-03T17:50:21.069" v="590" actId="14100"/>
      <pc:docMkLst>
        <pc:docMk/>
      </pc:docMkLst>
      <pc:sldChg chg="addSp modSp mod">
        <pc:chgData name="akshay paul" userId="ad48fac8c41fef94" providerId="LiveId" clId="{26B6A1D3-636B-4258-A829-363ACED18146}" dt="2023-12-03T17:47:46.823" v="575" actId="2165"/>
        <pc:sldMkLst>
          <pc:docMk/>
          <pc:sldMk cId="2215481879" sldId="284"/>
        </pc:sldMkLst>
        <pc:spChg chg="mod">
          <ac:chgData name="akshay paul" userId="ad48fac8c41fef94" providerId="LiveId" clId="{26B6A1D3-636B-4258-A829-363ACED18146}" dt="2023-12-01T08:58:14.994" v="503" actId="207"/>
          <ac:spMkLst>
            <pc:docMk/>
            <pc:sldMk cId="2215481879" sldId="284"/>
            <ac:spMk id="4" creationId="{CDE844E5-9CA5-B791-5D94-7F3C47AA0DEC}"/>
          </ac:spMkLst>
        </pc:spChg>
        <pc:spChg chg="mod">
          <ac:chgData name="akshay paul" userId="ad48fac8c41fef94" providerId="LiveId" clId="{26B6A1D3-636B-4258-A829-363ACED18146}" dt="2023-12-03T17:20:43.806" v="541" actId="1076"/>
          <ac:spMkLst>
            <pc:docMk/>
            <pc:sldMk cId="2215481879" sldId="284"/>
            <ac:spMk id="7" creationId="{0F44A5BB-0B0E-7D91-59A9-CA3833027EFC}"/>
          </ac:spMkLst>
        </pc:spChg>
        <pc:graphicFrameChg chg="add mod modGraphic">
          <ac:chgData name="akshay paul" userId="ad48fac8c41fef94" providerId="LiveId" clId="{26B6A1D3-636B-4258-A829-363ACED18146}" dt="2023-12-03T17:47:46.823" v="575" actId="2165"/>
          <ac:graphicFrameMkLst>
            <pc:docMk/>
            <pc:sldMk cId="2215481879" sldId="284"/>
            <ac:graphicFrameMk id="5" creationId="{E43EC05D-8AE5-5C5C-3321-2B31169CB0BF}"/>
          </ac:graphicFrameMkLst>
        </pc:graphicFrameChg>
      </pc:sldChg>
      <pc:sldChg chg="addSp delSp modSp mod">
        <pc:chgData name="akshay paul" userId="ad48fac8c41fef94" providerId="LiveId" clId="{26B6A1D3-636B-4258-A829-363ACED18146}" dt="2023-12-01T08:59:01.585" v="506" actId="115"/>
        <pc:sldMkLst>
          <pc:docMk/>
          <pc:sldMk cId="1101846015" sldId="285"/>
        </pc:sldMkLst>
        <pc:spChg chg="mod">
          <ac:chgData name="akshay paul" userId="ad48fac8c41fef94" providerId="LiveId" clId="{26B6A1D3-636B-4258-A829-363ACED18146}" dt="2023-12-01T08:57:57.822" v="500" actId="1076"/>
          <ac:spMkLst>
            <pc:docMk/>
            <pc:sldMk cId="1101846015" sldId="285"/>
            <ac:spMk id="2" creationId="{78E28932-F312-316A-5460-78F70615720C}"/>
          </ac:spMkLst>
        </pc:spChg>
        <pc:graphicFrameChg chg="add del mod modGraphic">
          <ac:chgData name="akshay paul" userId="ad48fac8c41fef94" providerId="LiveId" clId="{26B6A1D3-636B-4258-A829-363ACED18146}" dt="2023-12-01T08:56:55.972" v="494" actId="21"/>
          <ac:graphicFrameMkLst>
            <pc:docMk/>
            <pc:sldMk cId="1101846015" sldId="285"/>
            <ac:graphicFrameMk id="3" creationId="{185165F3-A9A0-FEE2-C4FA-6B0C1A54E800}"/>
          </ac:graphicFrameMkLst>
        </pc:graphicFrameChg>
        <pc:graphicFrameChg chg="mod modGraphic">
          <ac:chgData name="akshay paul" userId="ad48fac8c41fef94" providerId="LiveId" clId="{26B6A1D3-636B-4258-A829-363ACED18146}" dt="2023-12-01T08:59:01.585" v="506" actId="115"/>
          <ac:graphicFrameMkLst>
            <pc:docMk/>
            <pc:sldMk cId="1101846015" sldId="285"/>
            <ac:graphicFrameMk id="4" creationId="{68CD5CB8-A68F-A220-124A-1C18EF973349}"/>
          </ac:graphicFrameMkLst>
        </pc:graphicFrameChg>
        <pc:picChg chg="add mod">
          <ac:chgData name="akshay paul" userId="ad48fac8c41fef94" providerId="LiveId" clId="{26B6A1D3-636B-4258-A829-363ACED18146}" dt="2023-12-01T08:57:18.921" v="499" actId="1076"/>
          <ac:picMkLst>
            <pc:docMk/>
            <pc:sldMk cId="1101846015" sldId="285"/>
            <ac:picMk id="6" creationId="{3DC24D85-03C2-EF4D-3DC2-B498A6327909}"/>
          </ac:picMkLst>
        </pc:picChg>
      </pc:sldChg>
      <pc:sldChg chg="modSp mod">
        <pc:chgData name="akshay paul" userId="ad48fac8c41fef94" providerId="LiveId" clId="{26B6A1D3-636B-4258-A829-363ACED18146}" dt="2023-12-03T16:58:48.102" v="532" actId="403"/>
        <pc:sldMkLst>
          <pc:docMk/>
          <pc:sldMk cId="2978479127" sldId="288"/>
        </pc:sldMkLst>
        <pc:spChg chg="mod">
          <ac:chgData name="akshay paul" userId="ad48fac8c41fef94" providerId="LiveId" clId="{26B6A1D3-636B-4258-A829-363ACED18146}" dt="2023-12-03T16:58:48.102" v="532" actId="403"/>
          <ac:spMkLst>
            <pc:docMk/>
            <pc:sldMk cId="2978479127" sldId="288"/>
            <ac:spMk id="3" creationId="{EEC79C7E-1B88-D7E3-2CBC-8777011C76E3}"/>
          </ac:spMkLst>
        </pc:spChg>
        <pc:spChg chg="mod">
          <ac:chgData name="akshay paul" userId="ad48fac8c41fef94" providerId="LiveId" clId="{26B6A1D3-636B-4258-A829-363ACED18146}" dt="2023-12-03T16:58:27.724" v="531" actId="1076"/>
          <ac:spMkLst>
            <pc:docMk/>
            <pc:sldMk cId="2978479127" sldId="288"/>
            <ac:spMk id="4" creationId="{4F835F16-0EEA-6912-D109-73BADE24C6DE}"/>
          </ac:spMkLst>
        </pc:spChg>
      </pc:sldChg>
      <pc:sldChg chg="addSp delSp modSp mod">
        <pc:chgData name="akshay paul" userId="ad48fac8c41fef94" providerId="LiveId" clId="{26B6A1D3-636B-4258-A829-363ACED18146}" dt="2023-12-03T17:40:07.815" v="547" actId="1076"/>
        <pc:sldMkLst>
          <pc:docMk/>
          <pc:sldMk cId="4177579661" sldId="290"/>
        </pc:sldMkLst>
        <pc:spChg chg="del">
          <ac:chgData name="akshay paul" userId="ad48fac8c41fef94" providerId="LiveId" clId="{26B6A1D3-636B-4258-A829-363ACED18146}" dt="2023-12-03T17:10:39.190" v="534" actId="21"/>
          <ac:spMkLst>
            <pc:docMk/>
            <pc:sldMk cId="4177579661" sldId="290"/>
            <ac:spMk id="10" creationId="{BD8328BB-723A-9502-F5AD-B92ED5F474DA}"/>
          </ac:spMkLst>
        </pc:spChg>
        <pc:graphicFrameChg chg="del">
          <ac:chgData name="akshay paul" userId="ad48fac8c41fef94" providerId="LiveId" clId="{26B6A1D3-636B-4258-A829-363ACED18146}" dt="2023-12-03T17:10:31.009" v="533" actId="21"/>
          <ac:graphicFrameMkLst>
            <pc:docMk/>
            <pc:sldMk cId="4177579661" sldId="290"/>
            <ac:graphicFrameMk id="9" creationId="{72A11B8C-9699-3F0A-3D43-90771903430C}"/>
          </ac:graphicFrameMkLst>
        </pc:graphicFrameChg>
        <pc:picChg chg="mod">
          <ac:chgData name="akshay paul" userId="ad48fac8c41fef94" providerId="LiveId" clId="{26B6A1D3-636B-4258-A829-363ACED18146}" dt="2023-12-03T17:11:14.031" v="539" actId="1076"/>
          <ac:picMkLst>
            <pc:docMk/>
            <pc:sldMk cId="4177579661" sldId="290"/>
            <ac:picMk id="6" creationId="{2C919E8C-7584-B4CD-8DB4-3F5044FE0999}"/>
          </ac:picMkLst>
        </pc:picChg>
        <pc:picChg chg="add del mod">
          <ac:chgData name="akshay paul" userId="ad48fac8c41fef94" providerId="LiveId" clId="{26B6A1D3-636B-4258-A829-363ACED18146}" dt="2023-12-03T17:39:43.064" v="542" actId="478"/>
          <ac:picMkLst>
            <pc:docMk/>
            <pc:sldMk cId="4177579661" sldId="290"/>
            <ac:picMk id="7" creationId="{49196E37-03AB-C59C-6B64-601B250E0165}"/>
          </ac:picMkLst>
        </pc:picChg>
        <pc:picChg chg="del">
          <ac:chgData name="akshay paul" userId="ad48fac8c41fef94" providerId="LiveId" clId="{26B6A1D3-636B-4258-A829-363ACED18146}" dt="2023-12-03T17:10:42.252" v="535" actId="21"/>
          <ac:picMkLst>
            <pc:docMk/>
            <pc:sldMk cId="4177579661" sldId="290"/>
            <ac:picMk id="8" creationId="{260570A8-B6BA-5E51-ABAC-6AA4F2FB62F5}"/>
          </ac:picMkLst>
        </pc:picChg>
        <pc:picChg chg="add mod">
          <ac:chgData name="akshay paul" userId="ad48fac8c41fef94" providerId="LiveId" clId="{26B6A1D3-636B-4258-A829-363ACED18146}" dt="2023-12-03T17:40:07.815" v="547" actId="1076"/>
          <ac:picMkLst>
            <pc:docMk/>
            <pc:sldMk cId="4177579661" sldId="290"/>
            <ac:picMk id="12" creationId="{B201CA67-ABA7-5158-67F9-89DFAC623DA4}"/>
          </ac:picMkLst>
        </pc:picChg>
      </pc:sldChg>
      <pc:sldChg chg="modSp new mod">
        <pc:chgData name="akshay paul" userId="ad48fac8c41fef94" providerId="LiveId" clId="{26B6A1D3-636B-4258-A829-363ACED18146}" dt="2023-12-03T17:50:21.069" v="590" actId="14100"/>
        <pc:sldMkLst>
          <pc:docMk/>
          <pc:sldMk cId="2244405244" sldId="292"/>
        </pc:sldMkLst>
        <pc:spChg chg="mod">
          <ac:chgData name="akshay paul" userId="ad48fac8c41fef94" providerId="LiveId" clId="{26B6A1D3-636B-4258-A829-363ACED18146}" dt="2023-12-03T17:50:18.725" v="589" actId="1076"/>
          <ac:spMkLst>
            <pc:docMk/>
            <pc:sldMk cId="2244405244" sldId="292"/>
            <ac:spMk id="2" creationId="{E44EC07F-3BF7-CC68-48FA-C9684320831F}"/>
          </ac:spMkLst>
        </pc:spChg>
        <pc:spChg chg="mod">
          <ac:chgData name="akshay paul" userId="ad48fac8c41fef94" providerId="LiveId" clId="{26B6A1D3-636B-4258-A829-363ACED18146}" dt="2023-12-03T17:50:21.069" v="590" actId="14100"/>
          <ac:spMkLst>
            <pc:docMk/>
            <pc:sldMk cId="2244405244" sldId="292"/>
            <ac:spMk id="3" creationId="{1F260E83-1416-46EA-5AE1-2A4AB07194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3275045"/>
            <a:ext cx="4100418" cy="1679509"/>
          </a:xfrm>
        </p:spPr>
        <p:txBody>
          <a:bodyPr>
            <a:normAutofit/>
          </a:bodyPr>
          <a:lstStyle/>
          <a:p>
            <a:pPr algn="l"/>
            <a:r>
              <a:rPr lang="en-US" b="1" dirty="0"/>
              <a:t>CAPITAL BUDGETING</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251C-D960-DCB8-2891-80B369C1633F}"/>
              </a:ext>
            </a:extLst>
          </p:cNvPr>
          <p:cNvSpPr>
            <a:spLocks noGrp="1"/>
          </p:cNvSpPr>
          <p:nvPr>
            <p:ph type="title"/>
          </p:nvPr>
        </p:nvSpPr>
        <p:spPr>
          <a:xfrm>
            <a:off x="167346" y="110029"/>
            <a:ext cx="9018880" cy="933061"/>
          </a:xfrm>
        </p:spPr>
        <p:txBody>
          <a:bodyPr/>
          <a:lstStyle/>
          <a:p>
            <a:r>
              <a:rPr lang="en-US" b="1" u="sng" dirty="0"/>
              <a:t>NON-DISCOUNTING CASH FLOW</a:t>
            </a:r>
            <a:endParaRPr lang="en-IN" b="1" u="sng" dirty="0"/>
          </a:p>
        </p:txBody>
      </p:sp>
      <p:sp>
        <p:nvSpPr>
          <p:cNvPr id="3" name="Content Placeholder 2">
            <a:extLst>
              <a:ext uri="{FF2B5EF4-FFF2-40B4-BE49-F238E27FC236}">
                <a16:creationId xmlns:a16="http://schemas.microsoft.com/office/drawing/2014/main" id="{F79B1743-EFDB-A32C-835D-AE7FB8E8CAFB}"/>
              </a:ext>
            </a:extLst>
          </p:cNvPr>
          <p:cNvSpPr>
            <a:spLocks noGrp="1"/>
          </p:cNvSpPr>
          <p:nvPr>
            <p:ph idx="1"/>
          </p:nvPr>
        </p:nvSpPr>
        <p:spPr>
          <a:xfrm>
            <a:off x="717853" y="2332296"/>
            <a:ext cx="10353762" cy="1571819"/>
          </a:xfrm>
        </p:spPr>
        <p:txBody>
          <a:bodyPr>
            <a:normAutofit lnSpcReduction="10000"/>
          </a:bodyPr>
          <a:lstStyle/>
          <a:p>
            <a:pPr marL="36900" indent="0">
              <a:buNone/>
            </a:pPr>
            <a:r>
              <a:rPr lang="en-US" dirty="0"/>
              <a:t>Payback is the number of years required to recover the original cash outlay invested in a project. If the project generates constant annual cash inflows, the payback period can be computed by dividing cash outlay by the annual cash inflow.</a:t>
            </a:r>
            <a:endParaRPr lang="en-IN" dirty="0"/>
          </a:p>
        </p:txBody>
      </p:sp>
      <p:sp>
        <p:nvSpPr>
          <p:cNvPr id="4" name="TextBox 3">
            <a:extLst>
              <a:ext uri="{FF2B5EF4-FFF2-40B4-BE49-F238E27FC236}">
                <a16:creationId xmlns:a16="http://schemas.microsoft.com/office/drawing/2014/main" id="{865ED419-1690-A6FB-E873-418DD55B4F5E}"/>
              </a:ext>
            </a:extLst>
          </p:cNvPr>
          <p:cNvSpPr txBox="1"/>
          <p:nvPr/>
        </p:nvSpPr>
        <p:spPr>
          <a:xfrm>
            <a:off x="379929" y="955958"/>
            <a:ext cx="3041779" cy="461665"/>
          </a:xfrm>
          <a:prstGeom prst="rect">
            <a:avLst/>
          </a:prstGeom>
          <a:noFill/>
        </p:spPr>
        <p:txBody>
          <a:bodyPr wrap="square" rtlCol="0">
            <a:spAutoFit/>
          </a:bodyPr>
          <a:lstStyle/>
          <a:p>
            <a:r>
              <a:rPr lang="en-US" sz="2400" b="1" dirty="0"/>
              <a:t>PAY BACK PERIOD</a:t>
            </a:r>
            <a:endParaRPr lang="en-IN" sz="2400" b="1" dirty="0"/>
          </a:p>
        </p:txBody>
      </p:sp>
      <p:pic>
        <p:nvPicPr>
          <p:cNvPr id="6" name="Picture 5">
            <a:extLst>
              <a:ext uri="{FF2B5EF4-FFF2-40B4-BE49-F238E27FC236}">
                <a16:creationId xmlns:a16="http://schemas.microsoft.com/office/drawing/2014/main" id="{98782F35-770C-4C34-EE6D-D61484AB03F7}"/>
              </a:ext>
            </a:extLst>
          </p:cNvPr>
          <p:cNvPicPr>
            <a:picLocks noChangeAspect="1"/>
          </p:cNvPicPr>
          <p:nvPr/>
        </p:nvPicPr>
        <p:blipFill>
          <a:blip r:embed="rId2"/>
          <a:stretch>
            <a:fillRect/>
          </a:stretch>
        </p:blipFill>
        <p:spPr>
          <a:xfrm>
            <a:off x="1900819" y="3564811"/>
            <a:ext cx="3809516" cy="11015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3C771A5-5492-6E08-9DB9-00293A2158E4}"/>
              </a:ext>
            </a:extLst>
          </p:cNvPr>
          <p:cNvSpPr txBox="1"/>
          <p:nvPr/>
        </p:nvSpPr>
        <p:spPr>
          <a:xfrm>
            <a:off x="895740" y="5271796"/>
            <a:ext cx="2276668" cy="461665"/>
          </a:xfrm>
          <a:prstGeom prst="rect">
            <a:avLst/>
          </a:prstGeom>
          <a:noFill/>
        </p:spPr>
        <p:txBody>
          <a:bodyPr wrap="square" rtlCol="0">
            <a:spAutoFit/>
          </a:bodyPr>
          <a:lstStyle/>
          <a:p>
            <a:r>
              <a:rPr lang="en-US" sz="2400" b="1" u="sng" dirty="0"/>
              <a:t>For Example</a:t>
            </a:r>
            <a:r>
              <a:rPr lang="en-US" dirty="0"/>
              <a:t>:</a:t>
            </a:r>
            <a:endParaRPr lang="en-IN" dirty="0"/>
          </a:p>
        </p:txBody>
      </p:sp>
      <p:pic>
        <p:nvPicPr>
          <p:cNvPr id="9" name="Picture 8">
            <a:extLst>
              <a:ext uri="{FF2B5EF4-FFF2-40B4-BE49-F238E27FC236}">
                <a16:creationId xmlns:a16="http://schemas.microsoft.com/office/drawing/2014/main" id="{1B9277C0-E91B-BB44-1AC4-12017E33C2E8}"/>
              </a:ext>
            </a:extLst>
          </p:cNvPr>
          <p:cNvPicPr>
            <a:picLocks noChangeAspect="1"/>
          </p:cNvPicPr>
          <p:nvPr/>
        </p:nvPicPr>
        <p:blipFill>
          <a:blip r:embed="rId3"/>
          <a:stretch>
            <a:fillRect/>
          </a:stretch>
        </p:blipFill>
        <p:spPr>
          <a:xfrm>
            <a:off x="3172408" y="5655023"/>
            <a:ext cx="3163078" cy="979042"/>
          </a:xfrm>
          <a:prstGeom prst="rect">
            <a:avLst/>
          </a:prstGeom>
        </p:spPr>
      </p:pic>
    </p:spTree>
    <p:extLst>
      <p:ext uri="{BB962C8B-B14F-4D97-AF65-F5344CB8AC3E}">
        <p14:creationId xmlns:p14="http://schemas.microsoft.com/office/powerpoint/2010/main" val="372633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FFF-F92B-1A5C-6A06-EA0F953430EB}"/>
              </a:ext>
            </a:extLst>
          </p:cNvPr>
          <p:cNvSpPr>
            <a:spLocks noGrp="1"/>
          </p:cNvSpPr>
          <p:nvPr>
            <p:ph type="title"/>
          </p:nvPr>
        </p:nvSpPr>
        <p:spPr>
          <a:xfrm>
            <a:off x="279918" y="115078"/>
            <a:ext cx="8990888" cy="800099"/>
          </a:xfrm>
        </p:spPr>
        <p:txBody>
          <a:bodyPr/>
          <a:lstStyle/>
          <a:p>
            <a:r>
              <a:rPr lang="en-US" b="1" u="sng" dirty="0"/>
              <a:t>NON-DISCOUNTING CASH FLOW</a:t>
            </a:r>
            <a:endParaRPr lang="en-IN" dirty="0"/>
          </a:p>
        </p:txBody>
      </p:sp>
      <p:sp>
        <p:nvSpPr>
          <p:cNvPr id="3" name="Content Placeholder 2">
            <a:extLst>
              <a:ext uri="{FF2B5EF4-FFF2-40B4-BE49-F238E27FC236}">
                <a16:creationId xmlns:a16="http://schemas.microsoft.com/office/drawing/2014/main" id="{1C87A944-C1B8-1D08-7FAE-9E61E302E928}"/>
              </a:ext>
            </a:extLst>
          </p:cNvPr>
          <p:cNvSpPr>
            <a:spLocks noGrp="1"/>
          </p:cNvSpPr>
          <p:nvPr>
            <p:ph idx="1"/>
          </p:nvPr>
        </p:nvSpPr>
        <p:spPr>
          <a:xfrm>
            <a:off x="605885" y="2026103"/>
            <a:ext cx="10353762" cy="1402897"/>
          </a:xfrm>
        </p:spPr>
        <p:txBody>
          <a:bodyPr/>
          <a:lstStyle/>
          <a:p>
            <a:pPr marL="36900" indent="0">
              <a:buNone/>
            </a:pPr>
            <a:r>
              <a:rPr lang="en-US" dirty="0"/>
              <a:t>The accounting rate of return, also known as the return on investment, uses accounting information, as revealed by financial statements, to measure the profitability of an investment. </a:t>
            </a:r>
            <a:endParaRPr lang="en-IN" dirty="0"/>
          </a:p>
        </p:txBody>
      </p:sp>
      <p:sp>
        <p:nvSpPr>
          <p:cNvPr id="4" name="TextBox 3">
            <a:extLst>
              <a:ext uri="{FF2B5EF4-FFF2-40B4-BE49-F238E27FC236}">
                <a16:creationId xmlns:a16="http://schemas.microsoft.com/office/drawing/2014/main" id="{1C5B92F1-B2D5-3055-3EF6-2915EEBA3D71}"/>
              </a:ext>
            </a:extLst>
          </p:cNvPr>
          <p:cNvSpPr txBox="1"/>
          <p:nvPr/>
        </p:nvSpPr>
        <p:spPr>
          <a:xfrm>
            <a:off x="372619" y="915177"/>
            <a:ext cx="4899177" cy="461665"/>
          </a:xfrm>
          <a:prstGeom prst="rect">
            <a:avLst/>
          </a:prstGeom>
          <a:noFill/>
        </p:spPr>
        <p:txBody>
          <a:bodyPr wrap="square" rtlCol="0">
            <a:spAutoFit/>
          </a:bodyPr>
          <a:lstStyle/>
          <a:p>
            <a:r>
              <a:rPr lang="en-IN" sz="2400" b="1" dirty="0"/>
              <a:t>ACCOUNTING RATE OF RETURN</a:t>
            </a:r>
          </a:p>
        </p:txBody>
      </p:sp>
      <p:pic>
        <p:nvPicPr>
          <p:cNvPr id="6" name="Picture 5">
            <a:extLst>
              <a:ext uri="{FF2B5EF4-FFF2-40B4-BE49-F238E27FC236}">
                <a16:creationId xmlns:a16="http://schemas.microsoft.com/office/drawing/2014/main" id="{2C919E8C-7584-B4CD-8DB4-3F5044FE0999}"/>
              </a:ext>
            </a:extLst>
          </p:cNvPr>
          <p:cNvPicPr>
            <a:picLocks noChangeAspect="1"/>
          </p:cNvPicPr>
          <p:nvPr/>
        </p:nvPicPr>
        <p:blipFill>
          <a:blip r:embed="rId2"/>
          <a:stretch>
            <a:fillRect/>
          </a:stretch>
        </p:blipFill>
        <p:spPr>
          <a:xfrm>
            <a:off x="7635150" y="4816928"/>
            <a:ext cx="3421626" cy="919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201CA67-ABA7-5158-67F9-89DFAC623DA4}"/>
              </a:ext>
            </a:extLst>
          </p:cNvPr>
          <p:cNvPicPr>
            <a:picLocks noChangeAspect="1"/>
          </p:cNvPicPr>
          <p:nvPr/>
        </p:nvPicPr>
        <p:blipFill>
          <a:blip r:embed="rId3"/>
          <a:stretch>
            <a:fillRect/>
          </a:stretch>
        </p:blipFill>
        <p:spPr>
          <a:xfrm>
            <a:off x="937589" y="3897402"/>
            <a:ext cx="5621831" cy="2251472"/>
          </a:xfrm>
          <a:prstGeom prst="rect">
            <a:avLst/>
          </a:prstGeom>
        </p:spPr>
      </p:pic>
    </p:spTree>
    <p:extLst>
      <p:ext uri="{BB962C8B-B14F-4D97-AF65-F5344CB8AC3E}">
        <p14:creationId xmlns:p14="http://schemas.microsoft.com/office/powerpoint/2010/main" val="417757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C07F-3BF7-CC68-48FA-C9684320831F}"/>
              </a:ext>
            </a:extLst>
          </p:cNvPr>
          <p:cNvSpPr>
            <a:spLocks noGrp="1"/>
          </p:cNvSpPr>
          <p:nvPr>
            <p:ph type="title"/>
          </p:nvPr>
        </p:nvSpPr>
        <p:spPr>
          <a:xfrm>
            <a:off x="913795" y="189722"/>
            <a:ext cx="10353762" cy="12573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260E83-1416-46EA-5AE1-2A4AB0719434}"/>
              </a:ext>
            </a:extLst>
          </p:cNvPr>
          <p:cNvSpPr>
            <a:spLocks noGrp="1"/>
          </p:cNvSpPr>
          <p:nvPr>
            <p:ph idx="1"/>
          </p:nvPr>
        </p:nvSpPr>
        <p:spPr>
          <a:xfrm>
            <a:off x="913795" y="1520890"/>
            <a:ext cx="10353762" cy="4727510"/>
          </a:xfrm>
        </p:spPr>
        <p:txBody>
          <a:bodyPr>
            <a:normAutofit fontScale="70000" lnSpcReduction="20000"/>
          </a:bodyPr>
          <a:lstStyle/>
          <a:p>
            <a:pPr marL="36900" indent="0">
              <a:buNone/>
            </a:pPr>
            <a:r>
              <a:rPr lang="en-US" sz="3500" b="1" i="0" u="sng" dirty="0">
                <a:solidFill>
                  <a:schemeClr val="tx1"/>
                </a:solidFill>
                <a:effectLst/>
                <a:latin typeface="-apple-system"/>
              </a:rPr>
              <a:t>The capital Budgeting process generally helps the company in taking two types of decisions: </a:t>
            </a:r>
          </a:p>
          <a:p>
            <a:r>
              <a:rPr lang="en-US" sz="3400" b="0" i="0" dirty="0">
                <a:solidFill>
                  <a:schemeClr val="tx1"/>
                </a:solidFill>
                <a:effectLst/>
                <a:latin typeface="-apple-system"/>
              </a:rPr>
              <a:t>Investment decisions</a:t>
            </a:r>
          </a:p>
          <a:p>
            <a:r>
              <a:rPr lang="en-US" sz="3400" b="0" i="0" dirty="0">
                <a:solidFill>
                  <a:schemeClr val="tx1"/>
                </a:solidFill>
                <a:effectLst/>
                <a:latin typeface="-apple-system"/>
              </a:rPr>
              <a:t>financing decisions</a:t>
            </a:r>
          </a:p>
          <a:p>
            <a:pPr marL="36900" indent="0">
              <a:buNone/>
            </a:pPr>
            <a:r>
              <a:rPr lang="en-US" b="0" i="0" dirty="0">
                <a:solidFill>
                  <a:schemeClr val="tx1"/>
                </a:solidFill>
                <a:effectLst/>
                <a:latin typeface="-apple-system"/>
              </a:rPr>
              <a:t> </a:t>
            </a:r>
            <a:r>
              <a:rPr lang="en-US" sz="2900" b="0" i="0" dirty="0">
                <a:solidFill>
                  <a:schemeClr val="tx1"/>
                </a:solidFill>
                <a:effectLst/>
                <a:latin typeface="-apple-system"/>
              </a:rPr>
              <a:t>When there is no proper planning regarding the development of the project, there is always the </a:t>
            </a:r>
            <a:r>
              <a:rPr lang="en-US" sz="2900" b="0" i="0" u="sng" dirty="0">
                <a:solidFill>
                  <a:schemeClr val="tx1"/>
                </a:solidFill>
                <a:effectLst/>
                <a:latin typeface="-apple-system"/>
              </a:rPr>
              <a:t>risk </a:t>
            </a:r>
            <a:r>
              <a:rPr lang="en-US" sz="2900" b="0" i="0" dirty="0">
                <a:solidFill>
                  <a:schemeClr val="tx1"/>
                </a:solidFill>
                <a:effectLst/>
                <a:latin typeface="-apple-system"/>
              </a:rPr>
              <a:t>of the sudden cost increase, delay in the development of the project, regulatory complications, etc. Thus, every company should have the proper capital budgeting processes taken place well in advance before initiating any large investment capital project. Apart from the above risks, the capital budgeting processes helps to evaluate the </a:t>
            </a:r>
            <a:r>
              <a:rPr lang="en-US" sz="2900" b="0" i="0" u="sng" dirty="0">
                <a:solidFill>
                  <a:schemeClr val="tx1"/>
                </a:solidFill>
                <a:effectLst/>
                <a:latin typeface="-apple-system"/>
              </a:rPr>
              <a:t>growth and profitability </a:t>
            </a:r>
            <a:r>
              <a:rPr lang="en-US" sz="2900" b="0" i="0" dirty="0">
                <a:solidFill>
                  <a:schemeClr val="tx1"/>
                </a:solidFill>
                <a:effectLst/>
                <a:latin typeface="-apple-system"/>
              </a:rPr>
              <a:t>of the projects. This can also help to compare the profitability of different projects to be carried out by the company and in prioritization of one project over the other. Also, the company will come under safe conditions in terms of the regulatory requirements which results in the </a:t>
            </a:r>
            <a:r>
              <a:rPr lang="en-US" sz="2900" b="0" i="0" u="sng" dirty="0">
                <a:solidFill>
                  <a:schemeClr val="tx1"/>
                </a:solidFill>
                <a:effectLst/>
                <a:latin typeface="-apple-system"/>
              </a:rPr>
              <a:t>boost up of the various shareholders’ investment in the company.</a:t>
            </a:r>
            <a:endParaRPr lang="en-IN" u="sng" dirty="0">
              <a:solidFill>
                <a:schemeClr val="tx1"/>
              </a:solidFill>
            </a:endParaRPr>
          </a:p>
        </p:txBody>
      </p:sp>
    </p:spTree>
    <p:extLst>
      <p:ext uri="{BB962C8B-B14F-4D97-AF65-F5344CB8AC3E}">
        <p14:creationId xmlns:p14="http://schemas.microsoft.com/office/powerpoint/2010/main" val="224440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7E19-2506-941F-3495-2FB612E06BBA}"/>
              </a:ext>
            </a:extLst>
          </p:cNvPr>
          <p:cNvSpPr>
            <a:spLocks noGrp="1"/>
          </p:cNvSpPr>
          <p:nvPr>
            <p:ph type="title"/>
          </p:nvPr>
        </p:nvSpPr>
        <p:spPr>
          <a:xfrm>
            <a:off x="699191" y="2479610"/>
            <a:ext cx="10353762" cy="1257300"/>
          </a:xfrm>
        </p:spPr>
        <p:txBody>
          <a:bodyPr/>
          <a:lstStyle/>
          <a:p>
            <a:r>
              <a:rPr lang="en-US" b="1" u="sng" dirty="0"/>
              <a:t>THANK YOU</a:t>
            </a:r>
            <a:endParaRPr lang="en-IN" b="1" u="sng" dirty="0"/>
          </a:p>
        </p:txBody>
      </p:sp>
      <p:sp>
        <p:nvSpPr>
          <p:cNvPr id="4" name="TextBox 3">
            <a:extLst>
              <a:ext uri="{FF2B5EF4-FFF2-40B4-BE49-F238E27FC236}">
                <a16:creationId xmlns:a16="http://schemas.microsoft.com/office/drawing/2014/main" id="{75A24C31-9FBC-9353-CBF8-5FC5FFE0EDE1}"/>
              </a:ext>
            </a:extLst>
          </p:cNvPr>
          <p:cNvSpPr txBox="1"/>
          <p:nvPr/>
        </p:nvSpPr>
        <p:spPr>
          <a:xfrm>
            <a:off x="8534401" y="4976484"/>
            <a:ext cx="3657599" cy="1815882"/>
          </a:xfrm>
          <a:prstGeom prst="rect">
            <a:avLst/>
          </a:prstGeom>
          <a:noFill/>
        </p:spPr>
        <p:txBody>
          <a:bodyPr wrap="square" rtlCol="0">
            <a:spAutoFit/>
          </a:bodyPr>
          <a:lstStyle/>
          <a:p>
            <a:r>
              <a:rPr lang="en-US" sz="2800" dirty="0"/>
              <a:t>Presentation By:</a:t>
            </a:r>
          </a:p>
          <a:p>
            <a:r>
              <a:rPr lang="en-US" sz="2800" dirty="0"/>
              <a:t>Akshay paul</a:t>
            </a:r>
          </a:p>
          <a:p>
            <a:r>
              <a:rPr lang="en-US" sz="2800" dirty="0"/>
              <a:t>Alam Singh Punia</a:t>
            </a:r>
          </a:p>
          <a:p>
            <a:r>
              <a:rPr lang="en-US" sz="2800" dirty="0"/>
              <a:t>Bhart</a:t>
            </a:r>
            <a:endParaRPr lang="en-IN" sz="2800" dirty="0"/>
          </a:p>
        </p:txBody>
      </p:sp>
    </p:spTree>
    <p:extLst>
      <p:ext uri="{BB962C8B-B14F-4D97-AF65-F5344CB8AC3E}">
        <p14:creationId xmlns:p14="http://schemas.microsoft.com/office/powerpoint/2010/main" val="138875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91076" y="245706"/>
            <a:ext cx="10353762" cy="1257300"/>
          </a:xfrm>
        </p:spPr>
        <p:txBody>
          <a:bodyPr>
            <a:normAutofit/>
          </a:bodyPr>
          <a:lstStyle/>
          <a:p>
            <a:r>
              <a:rPr lang="en-US" sz="6000" b="1" u="sng" dirty="0"/>
              <a:t>INTRODUCTION</a:t>
            </a:r>
          </a:p>
        </p:txBody>
      </p:sp>
      <p:sp>
        <p:nvSpPr>
          <p:cNvPr id="4" name="Content Placeholder 3">
            <a:extLst>
              <a:ext uri="{FF2B5EF4-FFF2-40B4-BE49-F238E27FC236}">
                <a16:creationId xmlns:a16="http://schemas.microsoft.com/office/drawing/2014/main" id="{7D6049DB-F732-771C-790F-CFA4E00219D2}"/>
              </a:ext>
            </a:extLst>
          </p:cNvPr>
          <p:cNvSpPr>
            <a:spLocks noGrp="1"/>
          </p:cNvSpPr>
          <p:nvPr>
            <p:ph idx="1"/>
          </p:nvPr>
        </p:nvSpPr>
        <p:spPr/>
        <p:txBody>
          <a:bodyPr/>
          <a:lstStyle/>
          <a:p>
            <a:pPr marL="36900" indent="0">
              <a:buNone/>
            </a:pPr>
            <a:r>
              <a:rPr lang="en-US" sz="2800" dirty="0"/>
              <a:t>It can be defined as the process by which a business determines which fixed assets purchases or project investment are acceptable and which are not.</a:t>
            </a:r>
          </a:p>
          <a:p>
            <a:pPr>
              <a:buFont typeface="Wingdings" panose="05000000000000000000" pitchFamily="2" charset="2"/>
              <a:buChar char="Ø"/>
            </a:pPr>
            <a:r>
              <a:rPr lang="en-US" sz="2800" u="sng" dirty="0"/>
              <a:t>Examples:</a:t>
            </a:r>
          </a:p>
          <a:p>
            <a:pPr>
              <a:buFont typeface="Wingdings" panose="05000000000000000000" pitchFamily="2" charset="2"/>
              <a:buChar char="v"/>
            </a:pPr>
            <a:r>
              <a:rPr lang="en-US" dirty="0"/>
              <a:t>Building a new plant</a:t>
            </a:r>
          </a:p>
          <a:p>
            <a:pPr>
              <a:buFont typeface="Wingdings" panose="05000000000000000000" pitchFamily="2" charset="2"/>
              <a:buChar char="v"/>
            </a:pPr>
            <a:r>
              <a:rPr lang="en-US" dirty="0"/>
              <a:t>Taking a large scale in an outside venture.</a:t>
            </a:r>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C12E-68EC-8A77-D252-07222ADCC975}"/>
              </a:ext>
            </a:extLst>
          </p:cNvPr>
          <p:cNvSpPr>
            <a:spLocks noGrp="1"/>
          </p:cNvSpPr>
          <p:nvPr>
            <p:ph type="title"/>
          </p:nvPr>
        </p:nvSpPr>
        <p:spPr/>
        <p:txBody>
          <a:bodyPr>
            <a:normAutofit/>
          </a:bodyPr>
          <a:lstStyle/>
          <a:p>
            <a:r>
              <a:rPr lang="en-US" sz="4800" b="1" u="sng" dirty="0"/>
              <a:t>PROCESS OF CAPITAL BUDGETING</a:t>
            </a:r>
            <a:endParaRPr lang="en-IN" sz="4800" b="1" u="sng" dirty="0"/>
          </a:p>
        </p:txBody>
      </p:sp>
      <p:sp>
        <p:nvSpPr>
          <p:cNvPr id="4" name="Callout: Down Arrow 3">
            <a:extLst>
              <a:ext uri="{FF2B5EF4-FFF2-40B4-BE49-F238E27FC236}">
                <a16:creationId xmlns:a16="http://schemas.microsoft.com/office/drawing/2014/main" id="{67EF43C5-93A8-C1F0-42E1-5A3E5AA3A3A1}"/>
              </a:ext>
            </a:extLst>
          </p:cNvPr>
          <p:cNvSpPr/>
          <p:nvPr/>
        </p:nvSpPr>
        <p:spPr>
          <a:xfrm>
            <a:off x="379123" y="2796467"/>
            <a:ext cx="2694383" cy="1988197"/>
          </a:xfrm>
          <a:prstGeom prst="down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311C8AC-A986-9684-48C8-3E910036BD8A}"/>
              </a:ext>
            </a:extLst>
          </p:cNvPr>
          <p:cNvSpPr txBox="1"/>
          <p:nvPr/>
        </p:nvSpPr>
        <p:spPr>
          <a:xfrm>
            <a:off x="481940" y="2796467"/>
            <a:ext cx="2341985" cy="1323439"/>
          </a:xfrm>
          <a:prstGeom prst="rect">
            <a:avLst/>
          </a:prstGeom>
          <a:noFill/>
        </p:spPr>
        <p:txBody>
          <a:bodyPr wrap="square" rtlCol="0">
            <a:spAutoFit/>
          </a:bodyPr>
          <a:lstStyle/>
          <a:p>
            <a:pPr algn="ctr"/>
            <a:r>
              <a:rPr lang="en-US" sz="2000" b="1" dirty="0">
                <a:solidFill>
                  <a:schemeClr val="bg1"/>
                </a:solidFill>
              </a:rPr>
              <a:t>IDENTIFYING AND GENERATING PROJECTS</a:t>
            </a:r>
            <a:endParaRPr lang="en-IN" sz="2000" b="1" dirty="0">
              <a:solidFill>
                <a:schemeClr val="bg1"/>
              </a:solidFill>
            </a:endParaRPr>
          </a:p>
        </p:txBody>
      </p:sp>
      <p:sp>
        <p:nvSpPr>
          <p:cNvPr id="6" name="Callout: Down Arrow 5">
            <a:extLst>
              <a:ext uri="{FF2B5EF4-FFF2-40B4-BE49-F238E27FC236}">
                <a16:creationId xmlns:a16="http://schemas.microsoft.com/office/drawing/2014/main" id="{C847F185-8F60-7288-36A2-EE010AE37EC3}"/>
              </a:ext>
            </a:extLst>
          </p:cNvPr>
          <p:cNvSpPr/>
          <p:nvPr/>
        </p:nvSpPr>
        <p:spPr>
          <a:xfrm>
            <a:off x="3273830" y="2810361"/>
            <a:ext cx="2534819" cy="1988196"/>
          </a:xfrm>
          <a:prstGeom prst="down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D281469-06C3-045D-CEE9-C063ABB1B204}"/>
              </a:ext>
            </a:extLst>
          </p:cNvPr>
          <p:cNvSpPr txBox="1"/>
          <p:nvPr/>
        </p:nvSpPr>
        <p:spPr>
          <a:xfrm>
            <a:off x="3480389" y="3090090"/>
            <a:ext cx="1968760" cy="707886"/>
          </a:xfrm>
          <a:prstGeom prst="rect">
            <a:avLst/>
          </a:prstGeom>
          <a:noFill/>
        </p:spPr>
        <p:txBody>
          <a:bodyPr wrap="square" rtlCol="0">
            <a:spAutoFit/>
          </a:bodyPr>
          <a:lstStyle/>
          <a:p>
            <a:pPr algn="ctr"/>
            <a:r>
              <a:rPr lang="en-US" sz="2000" b="1" dirty="0">
                <a:solidFill>
                  <a:schemeClr val="bg1"/>
                </a:solidFill>
              </a:rPr>
              <a:t>EVALUVATING THE PROJECT</a:t>
            </a:r>
            <a:endParaRPr lang="en-IN" sz="2000" b="1" dirty="0">
              <a:solidFill>
                <a:schemeClr val="bg1"/>
              </a:solidFill>
            </a:endParaRPr>
          </a:p>
        </p:txBody>
      </p:sp>
      <p:sp>
        <p:nvSpPr>
          <p:cNvPr id="8" name="Callout: Down Arrow 7">
            <a:extLst>
              <a:ext uri="{FF2B5EF4-FFF2-40B4-BE49-F238E27FC236}">
                <a16:creationId xmlns:a16="http://schemas.microsoft.com/office/drawing/2014/main" id="{E7911C5B-3873-E749-9B03-5FEB990A7494}"/>
              </a:ext>
            </a:extLst>
          </p:cNvPr>
          <p:cNvSpPr/>
          <p:nvPr/>
        </p:nvSpPr>
        <p:spPr>
          <a:xfrm>
            <a:off x="6020413" y="2803879"/>
            <a:ext cx="2640563" cy="1988195"/>
          </a:xfrm>
          <a:prstGeom prst="down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allout: Down Arrow 8">
            <a:extLst>
              <a:ext uri="{FF2B5EF4-FFF2-40B4-BE49-F238E27FC236}">
                <a16:creationId xmlns:a16="http://schemas.microsoft.com/office/drawing/2014/main" id="{9938EFD5-4BA7-E3E2-E06C-6CC322E1C4D5}"/>
              </a:ext>
            </a:extLst>
          </p:cNvPr>
          <p:cNvSpPr/>
          <p:nvPr/>
        </p:nvSpPr>
        <p:spPr>
          <a:xfrm>
            <a:off x="8979166" y="2810360"/>
            <a:ext cx="2694383" cy="1988197"/>
          </a:xfrm>
          <a:prstGeom prst="down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2731E6F-1636-DF53-87F8-311526D6F1BE}"/>
              </a:ext>
            </a:extLst>
          </p:cNvPr>
          <p:cNvSpPr txBox="1"/>
          <p:nvPr/>
        </p:nvSpPr>
        <p:spPr>
          <a:xfrm>
            <a:off x="6090676" y="3104244"/>
            <a:ext cx="2369976" cy="707886"/>
          </a:xfrm>
          <a:prstGeom prst="rect">
            <a:avLst/>
          </a:prstGeom>
          <a:noFill/>
        </p:spPr>
        <p:txBody>
          <a:bodyPr wrap="square" rtlCol="0">
            <a:spAutoFit/>
          </a:bodyPr>
          <a:lstStyle/>
          <a:p>
            <a:pPr algn="ctr"/>
            <a:r>
              <a:rPr lang="en-US" sz="2000" b="1" dirty="0">
                <a:solidFill>
                  <a:schemeClr val="bg1"/>
                </a:solidFill>
              </a:rPr>
              <a:t>SELECTING A PROJECT</a:t>
            </a:r>
            <a:endParaRPr lang="en-IN" sz="2000" b="1" dirty="0">
              <a:solidFill>
                <a:schemeClr val="bg1"/>
              </a:solidFill>
            </a:endParaRPr>
          </a:p>
        </p:txBody>
      </p:sp>
      <p:sp>
        <p:nvSpPr>
          <p:cNvPr id="12" name="TextBox 11">
            <a:extLst>
              <a:ext uri="{FF2B5EF4-FFF2-40B4-BE49-F238E27FC236}">
                <a16:creationId xmlns:a16="http://schemas.microsoft.com/office/drawing/2014/main" id="{931840D7-ACA7-A458-83E7-D7D1DB445181}"/>
              </a:ext>
            </a:extLst>
          </p:cNvPr>
          <p:cNvSpPr txBox="1"/>
          <p:nvPr/>
        </p:nvSpPr>
        <p:spPr>
          <a:xfrm>
            <a:off x="9032987" y="3258132"/>
            <a:ext cx="2640562" cy="400110"/>
          </a:xfrm>
          <a:prstGeom prst="rect">
            <a:avLst/>
          </a:prstGeom>
          <a:noFill/>
        </p:spPr>
        <p:txBody>
          <a:bodyPr wrap="square" rtlCol="0">
            <a:spAutoFit/>
          </a:bodyPr>
          <a:lstStyle/>
          <a:p>
            <a:pPr algn="ctr"/>
            <a:r>
              <a:rPr lang="en-US" sz="2000" b="1" dirty="0">
                <a:solidFill>
                  <a:schemeClr val="bg1"/>
                </a:solidFill>
              </a:rPr>
              <a:t>IMPLEMANTATION</a:t>
            </a:r>
            <a:endParaRPr lang="en-IN" sz="2000" b="1" dirty="0">
              <a:solidFill>
                <a:schemeClr val="bg1"/>
              </a:solidFill>
            </a:endParaRPr>
          </a:p>
        </p:txBody>
      </p:sp>
      <p:sp>
        <p:nvSpPr>
          <p:cNvPr id="13" name="Callout: Left Arrow 12">
            <a:extLst>
              <a:ext uri="{FF2B5EF4-FFF2-40B4-BE49-F238E27FC236}">
                <a16:creationId xmlns:a16="http://schemas.microsoft.com/office/drawing/2014/main" id="{45DD5548-CB28-916C-ED4B-C5953B932F3D}"/>
              </a:ext>
            </a:extLst>
          </p:cNvPr>
          <p:cNvSpPr/>
          <p:nvPr/>
        </p:nvSpPr>
        <p:spPr>
          <a:xfrm rot="5400000">
            <a:off x="4920432" y="3549911"/>
            <a:ext cx="1988197" cy="3844212"/>
          </a:xfrm>
          <a:prstGeom prst="left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DD12C26-AD38-5732-8F0B-10EB774B8547}"/>
              </a:ext>
            </a:extLst>
          </p:cNvPr>
          <p:cNvSpPr txBox="1"/>
          <p:nvPr/>
        </p:nvSpPr>
        <p:spPr>
          <a:xfrm>
            <a:off x="4183701" y="5464345"/>
            <a:ext cx="3461657" cy="830997"/>
          </a:xfrm>
          <a:prstGeom prst="rect">
            <a:avLst/>
          </a:prstGeom>
          <a:noFill/>
        </p:spPr>
        <p:txBody>
          <a:bodyPr wrap="square" rtlCol="0">
            <a:spAutoFit/>
          </a:bodyPr>
          <a:lstStyle/>
          <a:p>
            <a:pPr algn="ctr"/>
            <a:r>
              <a:rPr lang="en-US" sz="2400" b="1" dirty="0">
                <a:solidFill>
                  <a:schemeClr val="bg1"/>
                </a:solidFill>
              </a:rPr>
              <a:t>PERFORMANCE REVIEW</a:t>
            </a:r>
            <a:endParaRPr lang="en-IN" sz="2400" b="1" dirty="0">
              <a:solidFill>
                <a:schemeClr val="bg1"/>
              </a:solidFill>
            </a:endParaRPr>
          </a:p>
        </p:txBody>
      </p:sp>
    </p:spTree>
    <p:extLst>
      <p:ext uri="{BB962C8B-B14F-4D97-AF65-F5344CB8AC3E}">
        <p14:creationId xmlns:p14="http://schemas.microsoft.com/office/powerpoint/2010/main" val="2521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D9FC-DED5-300B-35AE-CD2B6DC47C29}"/>
              </a:ext>
            </a:extLst>
          </p:cNvPr>
          <p:cNvSpPr>
            <a:spLocks noGrp="1"/>
          </p:cNvSpPr>
          <p:nvPr>
            <p:ph type="title"/>
          </p:nvPr>
        </p:nvSpPr>
        <p:spPr>
          <a:xfrm>
            <a:off x="233265" y="609600"/>
            <a:ext cx="11457992" cy="1257300"/>
          </a:xfrm>
        </p:spPr>
        <p:txBody>
          <a:bodyPr>
            <a:normAutofit/>
          </a:bodyPr>
          <a:lstStyle/>
          <a:p>
            <a:r>
              <a:rPr lang="en-US" b="1" u="sng" dirty="0"/>
              <a:t>TECHNIQUES OF CAPITAL BUDGETING</a:t>
            </a:r>
            <a:endParaRPr lang="en-IN" b="1" u="sng" dirty="0"/>
          </a:p>
        </p:txBody>
      </p:sp>
      <p:sp>
        <p:nvSpPr>
          <p:cNvPr id="4" name="Callout: Right Arrow 3">
            <a:extLst>
              <a:ext uri="{FF2B5EF4-FFF2-40B4-BE49-F238E27FC236}">
                <a16:creationId xmlns:a16="http://schemas.microsoft.com/office/drawing/2014/main" id="{47A34F99-363F-2B70-9EB2-74F19B1136FD}"/>
              </a:ext>
            </a:extLst>
          </p:cNvPr>
          <p:cNvSpPr/>
          <p:nvPr/>
        </p:nvSpPr>
        <p:spPr>
          <a:xfrm>
            <a:off x="985155" y="2916592"/>
            <a:ext cx="4417269" cy="1684176"/>
          </a:xfrm>
          <a:prstGeom prst="right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allout: Left Arrow 4">
            <a:extLst>
              <a:ext uri="{FF2B5EF4-FFF2-40B4-BE49-F238E27FC236}">
                <a16:creationId xmlns:a16="http://schemas.microsoft.com/office/drawing/2014/main" id="{6975E5F2-7630-7AF8-309E-645CD6D75CC5}"/>
              </a:ext>
            </a:extLst>
          </p:cNvPr>
          <p:cNvSpPr/>
          <p:nvPr/>
        </p:nvSpPr>
        <p:spPr>
          <a:xfrm>
            <a:off x="5962261" y="2916592"/>
            <a:ext cx="4963886" cy="1684176"/>
          </a:xfrm>
          <a:prstGeom prst="leftArrow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9DC123C8-0622-D1BB-A275-53BAC3318499}"/>
              </a:ext>
            </a:extLst>
          </p:cNvPr>
          <p:cNvSpPr txBox="1"/>
          <p:nvPr/>
        </p:nvSpPr>
        <p:spPr>
          <a:xfrm>
            <a:off x="714567" y="3343180"/>
            <a:ext cx="3209732" cy="830997"/>
          </a:xfrm>
          <a:prstGeom prst="rect">
            <a:avLst/>
          </a:prstGeom>
          <a:noFill/>
        </p:spPr>
        <p:txBody>
          <a:bodyPr wrap="square" rtlCol="0">
            <a:spAutoFit/>
          </a:bodyPr>
          <a:lstStyle/>
          <a:p>
            <a:pPr algn="ctr"/>
            <a:r>
              <a:rPr lang="en-US" sz="2400" b="1" dirty="0">
                <a:solidFill>
                  <a:schemeClr val="bg1"/>
                </a:solidFill>
              </a:rPr>
              <a:t>DISCOUNTING CASH FLOW</a:t>
            </a:r>
            <a:endParaRPr lang="en-IN" sz="2400" b="1" dirty="0">
              <a:solidFill>
                <a:schemeClr val="bg1"/>
              </a:solidFill>
            </a:endParaRPr>
          </a:p>
        </p:txBody>
      </p:sp>
      <p:sp>
        <p:nvSpPr>
          <p:cNvPr id="9" name="TextBox 8">
            <a:extLst>
              <a:ext uri="{FF2B5EF4-FFF2-40B4-BE49-F238E27FC236}">
                <a16:creationId xmlns:a16="http://schemas.microsoft.com/office/drawing/2014/main" id="{365E110A-98D1-8830-909F-D7D2DEAAEDE2}"/>
              </a:ext>
            </a:extLst>
          </p:cNvPr>
          <p:cNvSpPr txBox="1"/>
          <p:nvPr/>
        </p:nvSpPr>
        <p:spPr>
          <a:xfrm>
            <a:off x="7623111" y="3343181"/>
            <a:ext cx="3387012" cy="830997"/>
          </a:xfrm>
          <a:prstGeom prst="rect">
            <a:avLst/>
          </a:prstGeom>
          <a:noFill/>
        </p:spPr>
        <p:txBody>
          <a:bodyPr wrap="square" rtlCol="0">
            <a:spAutoFit/>
          </a:bodyPr>
          <a:lstStyle/>
          <a:p>
            <a:pPr algn="ctr"/>
            <a:r>
              <a:rPr lang="en-US" sz="2400" b="1" dirty="0">
                <a:solidFill>
                  <a:schemeClr val="bg1"/>
                </a:solidFill>
              </a:rPr>
              <a:t>NON-DISCOUNTING CASH FLOW</a:t>
            </a:r>
            <a:endParaRPr lang="en-IN" sz="2400" b="1" dirty="0">
              <a:solidFill>
                <a:schemeClr val="bg1"/>
              </a:solidFill>
            </a:endParaRPr>
          </a:p>
        </p:txBody>
      </p:sp>
      <p:sp>
        <p:nvSpPr>
          <p:cNvPr id="10" name="TextBox 9">
            <a:extLst>
              <a:ext uri="{FF2B5EF4-FFF2-40B4-BE49-F238E27FC236}">
                <a16:creationId xmlns:a16="http://schemas.microsoft.com/office/drawing/2014/main" id="{48417538-25FD-71B1-EE63-7D5E62F0EC06}"/>
              </a:ext>
            </a:extLst>
          </p:cNvPr>
          <p:cNvSpPr txBox="1"/>
          <p:nvPr/>
        </p:nvSpPr>
        <p:spPr>
          <a:xfrm>
            <a:off x="985156" y="4798683"/>
            <a:ext cx="3605506" cy="1323439"/>
          </a:xfrm>
          <a:prstGeom prst="rect">
            <a:avLst/>
          </a:prstGeom>
          <a:noFill/>
        </p:spPr>
        <p:txBody>
          <a:bodyPr wrap="square" rtlCol="0">
            <a:spAutoFit/>
          </a:bodyPr>
          <a:lstStyle/>
          <a:p>
            <a:r>
              <a:rPr lang="en-US" sz="2000" dirty="0">
                <a:latin typeface="SourceSansPro"/>
              </a:rPr>
              <a:t>It </a:t>
            </a:r>
            <a:r>
              <a:rPr lang="en-US" sz="2000" b="0" i="0" dirty="0">
                <a:effectLst/>
                <a:latin typeface="SourceSansPro"/>
              </a:rPr>
              <a:t>refers to a </a:t>
            </a:r>
            <a:r>
              <a:rPr lang="en-US" sz="2000" dirty="0">
                <a:latin typeface="SourceSansPro"/>
              </a:rPr>
              <a:t>valuation</a:t>
            </a:r>
            <a:r>
              <a:rPr lang="en-US" sz="2000" b="0" i="0" dirty="0">
                <a:effectLst/>
                <a:latin typeface="SourceSansPro"/>
              </a:rPr>
              <a:t> method that estimates the value of an investment using its expected future </a:t>
            </a:r>
            <a:r>
              <a:rPr lang="en-US" sz="2000" dirty="0">
                <a:latin typeface="SourceSansPro"/>
              </a:rPr>
              <a:t>cash flow</a:t>
            </a:r>
            <a:r>
              <a:rPr lang="en-US" sz="2000" b="0" i="0" dirty="0">
                <a:effectLst/>
                <a:latin typeface="SourceSansPro"/>
              </a:rPr>
              <a:t>.</a:t>
            </a:r>
            <a:endParaRPr lang="en-IN" sz="2000" dirty="0"/>
          </a:p>
        </p:txBody>
      </p:sp>
      <p:sp>
        <p:nvSpPr>
          <p:cNvPr id="11" name="TextBox 10">
            <a:extLst>
              <a:ext uri="{FF2B5EF4-FFF2-40B4-BE49-F238E27FC236}">
                <a16:creationId xmlns:a16="http://schemas.microsoft.com/office/drawing/2014/main" id="{F6E48D7D-A017-995A-9D46-8D9A9B2DFF2A}"/>
              </a:ext>
            </a:extLst>
          </p:cNvPr>
          <p:cNvSpPr txBox="1"/>
          <p:nvPr/>
        </p:nvSpPr>
        <p:spPr>
          <a:xfrm>
            <a:off x="7455159" y="4798683"/>
            <a:ext cx="4105469" cy="2031325"/>
          </a:xfrm>
          <a:prstGeom prst="rect">
            <a:avLst/>
          </a:prstGeom>
          <a:noFill/>
        </p:spPr>
        <p:txBody>
          <a:bodyPr wrap="square" rtlCol="0">
            <a:spAutoFit/>
          </a:bodyPr>
          <a:lstStyle/>
          <a:p>
            <a:r>
              <a:rPr lang="en-US" b="0" i="0" dirty="0">
                <a:effectLst/>
                <a:latin typeface="Roboto" panose="02000000000000000000" pitchFamily="2" charset="0"/>
              </a:rPr>
              <a:t>A non-discount method of capital budgeting is one that does not consider the time value of money. In other words, all dollars earned in the future are assumed to have the same value as today's dollars.</a:t>
            </a:r>
          </a:p>
          <a:p>
            <a:endParaRPr lang="en-IN" dirty="0"/>
          </a:p>
        </p:txBody>
      </p:sp>
    </p:spTree>
    <p:extLst>
      <p:ext uri="{BB962C8B-B14F-4D97-AF65-F5344CB8AC3E}">
        <p14:creationId xmlns:p14="http://schemas.microsoft.com/office/powerpoint/2010/main" val="398611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4119-C569-E7E9-C1DC-BF6E1C71D248}"/>
              </a:ext>
            </a:extLst>
          </p:cNvPr>
          <p:cNvSpPr>
            <a:spLocks noGrp="1"/>
          </p:cNvSpPr>
          <p:nvPr>
            <p:ph type="title"/>
          </p:nvPr>
        </p:nvSpPr>
        <p:spPr>
          <a:xfrm>
            <a:off x="382555" y="339099"/>
            <a:ext cx="7940956" cy="1066801"/>
          </a:xfrm>
        </p:spPr>
        <p:txBody>
          <a:bodyPr/>
          <a:lstStyle/>
          <a:p>
            <a:r>
              <a:rPr lang="en-US" b="1" u="sng" dirty="0"/>
              <a:t>DISCOUNTING CASH FLOW</a:t>
            </a:r>
            <a:endParaRPr lang="en-IN" b="1" u="sng" dirty="0"/>
          </a:p>
        </p:txBody>
      </p:sp>
      <p:sp>
        <p:nvSpPr>
          <p:cNvPr id="3" name="Content Placeholder 2">
            <a:extLst>
              <a:ext uri="{FF2B5EF4-FFF2-40B4-BE49-F238E27FC236}">
                <a16:creationId xmlns:a16="http://schemas.microsoft.com/office/drawing/2014/main" id="{3981C410-C5D2-C8FB-D521-13661C799356}"/>
              </a:ext>
            </a:extLst>
          </p:cNvPr>
          <p:cNvSpPr>
            <a:spLocks noGrp="1"/>
          </p:cNvSpPr>
          <p:nvPr>
            <p:ph idx="1"/>
          </p:nvPr>
        </p:nvSpPr>
        <p:spPr>
          <a:xfrm>
            <a:off x="550506" y="2257301"/>
            <a:ext cx="10814180" cy="1670887"/>
          </a:xfrm>
        </p:spPr>
        <p:txBody>
          <a:bodyPr>
            <a:normAutofit/>
          </a:bodyPr>
          <a:lstStyle/>
          <a:p>
            <a:pPr marL="36900" indent="0">
              <a:buNone/>
            </a:pPr>
            <a:r>
              <a:rPr lang="en-US" dirty="0"/>
              <a:t>NPV is the most popular and widely used discounted cash flow technique. It calculates the present value of future cash flows and compares them to the initial investment. If the NPV is positive, it indicates that the investment is expected to generate positive returns and create value for the company.</a:t>
            </a:r>
          </a:p>
        </p:txBody>
      </p:sp>
      <p:sp>
        <p:nvSpPr>
          <p:cNvPr id="4" name="TextBox 3">
            <a:extLst>
              <a:ext uri="{FF2B5EF4-FFF2-40B4-BE49-F238E27FC236}">
                <a16:creationId xmlns:a16="http://schemas.microsoft.com/office/drawing/2014/main" id="{CDE844E5-9CA5-B791-5D94-7F3C47AA0DEC}"/>
              </a:ext>
            </a:extLst>
          </p:cNvPr>
          <p:cNvSpPr txBox="1"/>
          <p:nvPr/>
        </p:nvSpPr>
        <p:spPr>
          <a:xfrm>
            <a:off x="615820" y="1098079"/>
            <a:ext cx="3862874" cy="523220"/>
          </a:xfrm>
          <a:prstGeom prst="rect">
            <a:avLst/>
          </a:prstGeom>
          <a:noFill/>
        </p:spPr>
        <p:txBody>
          <a:bodyPr wrap="square" rtlCol="0">
            <a:spAutoFit/>
          </a:bodyPr>
          <a:lstStyle/>
          <a:p>
            <a:r>
              <a:rPr lang="en-US" sz="2800" b="1" dirty="0"/>
              <a:t>NET PRESENT VALUE</a:t>
            </a:r>
            <a:endParaRPr lang="en-IN" sz="2800" b="1" dirty="0"/>
          </a:p>
        </p:txBody>
      </p:sp>
      <mc:AlternateContent xmlns:mc="http://schemas.openxmlformats.org/markup-compatibility/2006">
        <mc:Choice xmlns:a14="http://schemas.microsoft.com/office/drawing/2010/main" Requires="a14">
          <p:sp>
            <p:nvSpPr>
              <p:cNvPr id="7" name="Object 6">
                <a:extLst>
                  <a:ext uri="{FF2B5EF4-FFF2-40B4-BE49-F238E27FC236}">
                    <a16:creationId xmlns:a16="http://schemas.microsoft.com/office/drawing/2014/main" id="{0F44A5BB-0B0E-7D91-59A9-CA3833027EFC}"/>
                  </a:ext>
                </a:extLst>
              </p:cNvPr>
              <p:cNvSpPr txBox="1"/>
              <p:nvPr/>
            </p:nvSpPr>
            <p:spPr bwMode="auto">
              <a:xfrm>
                <a:off x="615820" y="4685361"/>
                <a:ext cx="6248400" cy="1407529"/>
              </a:xfrm>
              <a:prstGeom prst="rect">
                <a:avLst/>
              </a:prstGeom>
              <a:solidFill>
                <a:schemeClr val="tx1"/>
              </a:solid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IN" i="0" smtClean="0">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NPV</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d>
                        <m:dPr>
                          <m:begChr m:val="["/>
                          <m:endChr m:val="]"/>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dPr>
                        <m:e>
                          <m:f>
                            <m:f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sub>
                              </m:sSub>
                            </m:num>
                            <m:den>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𝒌</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den>
                          </m:f>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f>
                            <m:f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𝟐</m:t>
                                  </m:r>
                                </m:sub>
                              </m:sSub>
                            </m:num>
                            <m:den>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𝒌</m:t>
                              </m:r>
                              <m:sSup>
                                <m:sSup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p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e>
                                <m:sup>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𝟐</m:t>
                                  </m:r>
                                </m:sup>
                              </m:sSup>
                            </m:den>
                          </m:f>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f>
                            <m:f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𝟑</m:t>
                                  </m:r>
                                </m:sub>
                              </m:sSub>
                            </m:num>
                            <m:den>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𝒌</m:t>
                              </m:r>
                              <m:sSup>
                                <m:sSup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p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e>
                                <m:sup>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𝟑</m:t>
                                  </m:r>
                                </m:sup>
                              </m:sSup>
                            </m:den>
                          </m:f>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+ ⋯ +</m:t>
                          </m:r>
                          <m:f>
                            <m:f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𝒏</m:t>
                                  </m:r>
                                </m:sub>
                              </m:sSub>
                            </m:num>
                            <m:den>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𝒌</m:t>
                              </m:r>
                              <m:sSup>
                                <m:sSup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p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e>
                                <m:sup>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𝒏</m:t>
                                  </m:r>
                                </m:sup>
                              </m:sSup>
                            </m:den>
                          </m:f>
                        </m:e>
                      </m:d>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𝟎</m:t>
                          </m:r>
                        </m:sub>
                      </m:sSub>
                    </m:oMath>
                    <m:oMath xmlns:m="http://schemas.openxmlformats.org/officeDocument/2006/math">
                      <m:r>
                        <m:rPr>
                          <m:nor/>
                        </m:rPr>
                        <a:rPr lang="en-IN" i="0">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NPV</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nary>
                        <m:naryPr>
                          <m:chr m:val="∑"/>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naryPr>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𝒕</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sub>
                        <m:sup>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𝒏</m:t>
                          </m:r>
                        </m:sup>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 </m:t>
                          </m:r>
                          <m:f>
                            <m:f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fPr>
                            <m:num>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𝒕</m:t>
                                  </m:r>
                                </m:sub>
                              </m:sSub>
                            </m:num>
                            <m:den>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𝟏</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𝒌</m:t>
                              </m:r>
                              <m:sSup>
                                <m:sSup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p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e>
                                <m:sup>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𝒕</m:t>
                                  </m:r>
                                </m:sup>
                              </m:sSup>
                            </m:den>
                          </m:f>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ctrlPr>
                            </m:sSubPr>
                            <m:e>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𝑪</m:t>
                              </m:r>
                            </m:e>
                            <m:sub>
                              <m:r>
                                <a:rPr lang="en-IN" i="1">
                                  <a:ln w="0"/>
                                  <a:solidFill>
                                    <a:sysClr val="windowText" lastClr="000000"/>
                                  </a:solidFill>
                                  <a:effectLst>
                                    <a:outerShdw blurRad="38100" dist="25400" dir="5400000" algn="ctr" rotWithShape="0">
                                      <a:srgbClr val="6E747A">
                                        <a:alpha val="43000"/>
                                      </a:srgbClr>
                                    </a:outerShdw>
                                  </a:effectLst>
                                  <a:latin typeface="Cambria Math" panose="02040503050406030204" pitchFamily="18" charset="0"/>
                                </a:rPr>
                                <m:t>𝟎</m:t>
                              </m:r>
                            </m:sub>
                          </m:sSub>
                        </m:e>
                      </m:nary>
                    </m:oMath>
                  </m:oMathPara>
                </a14:m>
                <a:endParaRPr lang="en-IN" dirty="0">
                  <a:ln w="0"/>
                  <a:solidFill>
                    <a:sysClr val="windowText" lastClr="000000"/>
                  </a:solidFill>
                  <a:effectLst>
                    <a:outerShdw blurRad="38100" dist="25400" dir="5400000" algn="ctr" rotWithShape="0">
                      <a:srgbClr val="6E747A">
                        <a:alpha val="43000"/>
                      </a:srgbClr>
                    </a:outerShdw>
                  </a:effectLst>
                </a:endParaRPr>
              </a:p>
            </p:txBody>
          </p:sp>
        </mc:Choice>
        <mc:Fallback>
          <p:sp>
            <p:nvSpPr>
              <p:cNvPr id="7" name="Object 6">
                <a:extLst>
                  <a:ext uri="{FF2B5EF4-FFF2-40B4-BE49-F238E27FC236}">
                    <a16:creationId xmlns:a16="http://schemas.microsoft.com/office/drawing/2014/main" id="{0F44A5BB-0B0E-7D91-59A9-CA3833027EFC}"/>
                  </a:ext>
                </a:extLst>
              </p:cNvPr>
              <p:cNvSpPr txBox="1">
                <a:spLocks noRot="1" noChangeAspect="1" noMove="1" noResize="1" noEditPoints="1" noAdjustHandles="1" noChangeArrowheads="1" noChangeShapeType="1" noTextEdit="1"/>
              </p:cNvSpPr>
              <p:nvPr/>
            </p:nvSpPr>
            <p:spPr bwMode="auto">
              <a:xfrm>
                <a:off x="615820" y="4685361"/>
                <a:ext cx="6248400" cy="1407529"/>
              </a:xfrm>
              <a:prstGeom prst="rect">
                <a:avLst/>
              </a:prstGeom>
              <a:blipFill>
                <a:blip r:embed="rId2"/>
                <a:stretch>
                  <a:fillRect/>
                </a:stretch>
              </a:blipFill>
              <a:ln>
                <a:noFill/>
              </a:ln>
              <a:effectLst/>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E43EC05D-8AE5-5C5C-3321-2B31169CB0BF}"/>
              </a:ext>
            </a:extLst>
          </p:cNvPr>
          <p:cNvGraphicFramePr>
            <a:graphicFrameLocks noGrp="1"/>
          </p:cNvGraphicFramePr>
          <p:nvPr>
            <p:extLst>
              <p:ext uri="{D42A27DB-BD31-4B8C-83A1-F6EECF244321}">
                <p14:modId xmlns:p14="http://schemas.microsoft.com/office/powerpoint/2010/main" val="637701772"/>
              </p:ext>
            </p:extLst>
          </p:nvPr>
        </p:nvGraphicFramePr>
        <p:xfrm>
          <a:off x="7063274" y="4685361"/>
          <a:ext cx="4860212" cy="1478280"/>
        </p:xfrm>
        <a:graphic>
          <a:graphicData uri="http://schemas.openxmlformats.org/drawingml/2006/table">
            <a:tbl>
              <a:tblPr firstRow="1" bandRow="1">
                <a:tableStyleId>{073A0DAA-6AF3-43AB-8588-CEC1D06C72B9}</a:tableStyleId>
              </a:tblPr>
              <a:tblGrid>
                <a:gridCol w="1129004">
                  <a:extLst>
                    <a:ext uri="{9D8B030D-6E8A-4147-A177-3AD203B41FA5}">
                      <a16:colId xmlns:a16="http://schemas.microsoft.com/office/drawing/2014/main" val="906016591"/>
                    </a:ext>
                  </a:extLst>
                </a:gridCol>
                <a:gridCol w="3731208">
                  <a:extLst>
                    <a:ext uri="{9D8B030D-6E8A-4147-A177-3AD203B41FA5}">
                      <a16:colId xmlns:a16="http://schemas.microsoft.com/office/drawing/2014/main" val="1419310907"/>
                    </a:ext>
                  </a:extLst>
                </a:gridCol>
              </a:tblGrid>
              <a:tr h="358140">
                <a:tc>
                  <a:txBody>
                    <a:bodyPr/>
                    <a:lstStyle/>
                    <a:p>
                      <a:r>
                        <a:rPr lang="en-US" dirty="0"/>
                        <a:t>C1, C2... </a:t>
                      </a:r>
                      <a:endParaRPr lang="en-IN" dirty="0"/>
                    </a:p>
                  </a:txBody>
                  <a:tcPr/>
                </a:tc>
                <a:tc>
                  <a:txBody>
                    <a:bodyPr/>
                    <a:lstStyle/>
                    <a:p>
                      <a:r>
                        <a:rPr lang="en-US" dirty="0"/>
                        <a:t>represent net cash inflows</a:t>
                      </a:r>
                      <a:endParaRPr lang="en-IN" dirty="0"/>
                    </a:p>
                  </a:txBody>
                  <a:tcPr/>
                </a:tc>
                <a:extLst>
                  <a:ext uri="{0D108BD9-81ED-4DB2-BD59-A6C34878D82A}">
                    <a16:rowId xmlns:a16="http://schemas.microsoft.com/office/drawing/2014/main" val="356621805"/>
                  </a:ext>
                </a:extLst>
              </a:tr>
              <a:tr h="370840">
                <a:tc>
                  <a:txBody>
                    <a:bodyPr/>
                    <a:lstStyle/>
                    <a:p>
                      <a:r>
                        <a:rPr lang="en-US" dirty="0"/>
                        <a:t>k </a:t>
                      </a:r>
                      <a:endParaRPr lang="en-IN" dirty="0"/>
                    </a:p>
                  </a:txBody>
                  <a:tcPr/>
                </a:tc>
                <a:tc>
                  <a:txBody>
                    <a:bodyPr/>
                    <a:lstStyle/>
                    <a:p>
                      <a:r>
                        <a:rPr lang="en-US" dirty="0"/>
                        <a:t>opportunity cost of capital</a:t>
                      </a:r>
                      <a:endParaRPr lang="en-IN" dirty="0"/>
                    </a:p>
                  </a:txBody>
                  <a:tcPr/>
                </a:tc>
                <a:extLst>
                  <a:ext uri="{0D108BD9-81ED-4DB2-BD59-A6C34878D82A}">
                    <a16:rowId xmlns:a16="http://schemas.microsoft.com/office/drawing/2014/main" val="1995988715"/>
                  </a:ext>
                </a:extLst>
              </a:tr>
              <a:tr h="370840">
                <a:tc>
                  <a:txBody>
                    <a:bodyPr/>
                    <a:lstStyle/>
                    <a:p>
                      <a:r>
                        <a:rPr lang="en-US" dirty="0"/>
                        <a:t>C0</a:t>
                      </a:r>
                      <a:endParaRPr lang="en-IN" dirty="0"/>
                    </a:p>
                  </a:txBody>
                  <a:tcPr/>
                </a:tc>
                <a:tc>
                  <a:txBody>
                    <a:bodyPr/>
                    <a:lstStyle/>
                    <a:p>
                      <a:r>
                        <a:rPr lang="en-US" dirty="0"/>
                        <a:t>initial cost of the investment</a:t>
                      </a:r>
                      <a:endParaRPr lang="en-IN" dirty="0"/>
                    </a:p>
                  </a:txBody>
                  <a:tcPr/>
                </a:tc>
                <a:extLst>
                  <a:ext uri="{0D108BD9-81ED-4DB2-BD59-A6C34878D82A}">
                    <a16:rowId xmlns:a16="http://schemas.microsoft.com/office/drawing/2014/main" val="4162713696"/>
                  </a:ext>
                </a:extLst>
              </a:tr>
              <a:tr h="370840">
                <a:tc>
                  <a:txBody>
                    <a:bodyPr/>
                    <a:lstStyle/>
                    <a:p>
                      <a:r>
                        <a:rPr lang="en-US" dirty="0"/>
                        <a:t>n</a:t>
                      </a:r>
                      <a:endParaRPr lang="en-IN" dirty="0"/>
                    </a:p>
                  </a:txBody>
                  <a:tcPr/>
                </a:tc>
                <a:tc>
                  <a:txBody>
                    <a:bodyPr/>
                    <a:lstStyle/>
                    <a:p>
                      <a:r>
                        <a:rPr lang="en-US" dirty="0"/>
                        <a:t>expected life of the investment</a:t>
                      </a:r>
                      <a:endParaRPr lang="en-IN" dirty="0"/>
                    </a:p>
                  </a:txBody>
                  <a:tcPr/>
                </a:tc>
                <a:extLst>
                  <a:ext uri="{0D108BD9-81ED-4DB2-BD59-A6C34878D82A}">
                    <a16:rowId xmlns:a16="http://schemas.microsoft.com/office/drawing/2014/main" val="1590625767"/>
                  </a:ext>
                </a:extLst>
              </a:tr>
            </a:tbl>
          </a:graphicData>
        </a:graphic>
      </p:graphicFrame>
    </p:spTree>
    <p:extLst>
      <p:ext uri="{BB962C8B-B14F-4D97-AF65-F5344CB8AC3E}">
        <p14:creationId xmlns:p14="http://schemas.microsoft.com/office/powerpoint/2010/main" val="221548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8932-F312-316A-5460-78F70615720C}"/>
              </a:ext>
            </a:extLst>
          </p:cNvPr>
          <p:cNvSpPr>
            <a:spLocks noGrp="1"/>
          </p:cNvSpPr>
          <p:nvPr>
            <p:ph type="title"/>
          </p:nvPr>
        </p:nvSpPr>
        <p:spPr>
          <a:xfrm>
            <a:off x="501471" y="361064"/>
            <a:ext cx="5673617" cy="472751"/>
          </a:xfrm>
        </p:spPr>
        <p:txBody>
          <a:bodyPr>
            <a:normAutofit fontScale="90000"/>
          </a:bodyPr>
          <a:lstStyle/>
          <a:p>
            <a:r>
              <a:rPr lang="en-US" dirty="0"/>
              <a:t>NUMERICAL EXAMPLE:</a:t>
            </a:r>
            <a:endParaRPr lang="en-IN" dirty="0"/>
          </a:p>
        </p:txBody>
      </p:sp>
      <p:graphicFrame>
        <p:nvGraphicFramePr>
          <p:cNvPr id="4" name="Table 3">
            <a:extLst>
              <a:ext uri="{FF2B5EF4-FFF2-40B4-BE49-F238E27FC236}">
                <a16:creationId xmlns:a16="http://schemas.microsoft.com/office/drawing/2014/main" id="{68CD5CB8-A68F-A220-124A-1C18EF973349}"/>
              </a:ext>
            </a:extLst>
          </p:cNvPr>
          <p:cNvGraphicFramePr>
            <a:graphicFrameLocks noGrp="1"/>
          </p:cNvGraphicFramePr>
          <p:nvPr>
            <p:extLst>
              <p:ext uri="{D42A27DB-BD31-4B8C-83A1-F6EECF244321}">
                <p14:modId xmlns:p14="http://schemas.microsoft.com/office/powerpoint/2010/main" val="713137379"/>
              </p:ext>
            </p:extLst>
          </p:nvPr>
        </p:nvGraphicFramePr>
        <p:xfrm>
          <a:off x="431108" y="1223519"/>
          <a:ext cx="11131419" cy="3840480"/>
        </p:xfrm>
        <a:graphic>
          <a:graphicData uri="http://schemas.openxmlformats.org/drawingml/2006/table">
            <a:tbl>
              <a:tblPr firstRow="1" bandRow="1">
                <a:tableStyleId>{073A0DAA-6AF3-43AB-8588-CEC1D06C72B9}</a:tableStyleId>
              </a:tblPr>
              <a:tblGrid>
                <a:gridCol w="1442117">
                  <a:extLst>
                    <a:ext uri="{9D8B030D-6E8A-4147-A177-3AD203B41FA5}">
                      <a16:colId xmlns:a16="http://schemas.microsoft.com/office/drawing/2014/main" val="1835677740"/>
                    </a:ext>
                  </a:extLst>
                </a:gridCol>
                <a:gridCol w="1526260">
                  <a:extLst>
                    <a:ext uri="{9D8B030D-6E8A-4147-A177-3AD203B41FA5}">
                      <a16:colId xmlns:a16="http://schemas.microsoft.com/office/drawing/2014/main" val="1757737636"/>
                    </a:ext>
                  </a:extLst>
                </a:gridCol>
                <a:gridCol w="1449937">
                  <a:extLst>
                    <a:ext uri="{9D8B030D-6E8A-4147-A177-3AD203B41FA5}">
                      <a16:colId xmlns:a16="http://schemas.microsoft.com/office/drawing/2014/main" val="3231443315"/>
                    </a:ext>
                  </a:extLst>
                </a:gridCol>
                <a:gridCol w="1621191">
                  <a:extLst>
                    <a:ext uri="{9D8B030D-6E8A-4147-A177-3AD203B41FA5}">
                      <a16:colId xmlns:a16="http://schemas.microsoft.com/office/drawing/2014/main" val="530572086"/>
                    </a:ext>
                  </a:extLst>
                </a:gridCol>
                <a:gridCol w="1609775">
                  <a:extLst>
                    <a:ext uri="{9D8B030D-6E8A-4147-A177-3AD203B41FA5}">
                      <a16:colId xmlns:a16="http://schemas.microsoft.com/office/drawing/2014/main" val="735089111"/>
                    </a:ext>
                  </a:extLst>
                </a:gridCol>
                <a:gridCol w="1529856">
                  <a:extLst>
                    <a:ext uri="{9D8B030D-6E8A-4147-A177-3AD203B41FA5}">
                      <a16:colId xmlns:a16="http://schemas.microsoft.com/office/drawing/2014/main" val="542173234"/>
                    </a:ext>
                  </a:extLst>
                </a:gridCol>
                <a:gridCol w="1952283">
                  <a:extLst>
                    <a:ext uri="{9D8B030D-6E8A-4147-A177-3AD203B41FA5}">
                      <a16:colId xmlns:a16="http://schemas.microsoft.com/office/drawing/2014/main" val="2667482072"/>
                    </a:ext>
                  </a:extLst>
                </a:gridCol>
              </a:tblGrid>
              <a:tr h="545338">
                <a:tc>
                  <a:txBody>
                    <a:bodyPr/>
                    <a:lstStyle/>
                    <a:p>
                      <a:r>
                        <a:rPr lang="en-US" dirty="0"/>
                        <a:t>CASH OUTFLOW</a:t>
                      </a:r>
                      <a:endParaRPr lang="en-IN" dirty="0"/>
                    </a:p>
                  </a:txBody>
                  <a:tcPr/>
                </a:tc>
                <a:tc>
                  <a:txBody>
                    <a:bodyPr/>
                    <a:lstStyle/>
                    <a:p>
                      <a:pPr algn="ctr"/>
                      <a:r>
                        <a:rPr lang="en-US" dirty="0"/>
                        <a:t>A</a:t>
                      </a:r>
                    </a:p>
                    <a:p>
                      <a:pPr algn="ctr"/>
                      <a:r>
                        <a:rPr lang="en-US" u="sng" dirty="0"/>
                        <a:t>7,50,000</a:t>
                      </a:r>
                      <a:endParaRPr lang="en-IN" u="sng" dirty="0"/>
                    </a:p>
                  </a:txBody>
                  <a:tcPr/>
                </a:tc>
                <a:tc>
                  <a:txBody>
                    <a:bodyPr/>
                    <a:lstStyle/>
                    <a:p>
                      <a:pPr algn="ctr"/>
                      <a:r>
                        <a:rPr lang="en-US" dirty="0"/>
                        <a:t>PRESENT VALUE</a:t>
                      </a:r>
                      <a:endParaRPr lang="en-IN" dirty="0"/>
                    </a:p>
                  </a:txBody>
                  <a:tcPr/>
                </a:tc>
                <a:tc>
                  <a:txBody>
                    <a:bodyPr/>
                    <a:lstStyle/>
                    <a:p>
                      <a:pPr algn="ctr"/>
                      <a:r>
                        <a:rPr lang="en-US" dirty="0"/>
                        <a:t>B</a:t>
                      </a:r>
                    </a:p>
                    <a:p>
                      <a:pPr algn="ctr"/>
                      <a:r>
                        <a:rPr lang="en-US" u="sng" dirty="0"/>
                        <a:t>10,00,000</a:t>
                      </a:r>
                      <a:endParaRPr lang="en-IN" u="sng" dirty="0"/>
                    </a:p>
                  </a:txBody>
                  <a:tcPr/>
                </a:tc>
                <a:tc>
                  <a:txBody>
                    <a:bodyPr/>
                    <a:lstStyle/>
                    <a:p>
                      <a:pPr algn="ctr"/>
                      <a:r>
                        <a:rPr lang="en-US" dirty="0"/>
                        <a:t>PRESENT VALUE</a:t>
                      </a:r>
                      <a:endParaRPr lang="en-IN" dirty="0"/>
                    </a:p>
                  </a:txBody>
                  <a:tcPr/>
                </a:tc>
                <a:tc>
                  <a:txBody>
                    <a:bodyPr/>
                    <a:lstStyle/>
                    <a:p>
                      <a:pPr algn="ctr"/>
                      <a:r>
                        <a:rPr lang="en-US" dirty="0"/>
                        <a:t>C</a:t>
                      </a:r>
                    </a:p>
                    <a:p>
                      <a:pPr algn="ctr"/>
                      <a:r>
                        <a:rPr lang="en-US" u="sng" dirty="0"/>
                        <a:t>5,00,000</a:t>
                      </a:r>
                      <a:endParaRPr lang="en-IN" u="sng" dirty="0"/>
                    </a:p>
                  </a:txBody>
                  <a:tcPr/>
                </a:tc>
                <a:tc>
                  <a:txBody>
                    <a:bodyPr/>
                    <a:lstStyle/>
                    <a:p>
                      <a:pPr algn="ctr"/>
                      <a:r>
                        <a:rPr lang="en-US" dirty="0"/>
                        <a:t>PRESENT VALUE</a:t>
                      </a:r>
                      <a:endParaRPr lang="en-IN" dirty="0"/>
                    </a:p>
                  </a:txBody>
                  <a:tcPr/>
                </a:tc>
                <a:extLst>
                  <a:ext uri="{0D108BD9-81ED-4DB2-BD59-A6C34878D82A}">
                    <a16:rowId xmlns:a16="http://schemas.microsoft.com/office/drawing/2014/main" val="1299406649"/>
                  </a:ext>
                </a:extLst>
              </a:tr>
              <a:tr h="545338">
                <a:tc>
                  <a:txBody>
                    <a:bodyPr/>
                    <a:lstStyle/>
                    <a:p>
                      <a:r>
                        <a:rPr lang="en-US" dirty="0"/>
                        <a:t>CASH INFLOW</a:t>
                      </a:r>
                      <a:endParaRPr lang="en-IN" dirty="0"/>
                    </a:p>
                  </a:txBody>
                  <a:tcPr/>
                </a:tc>
                <a:tc>
                  <a:txBody>
                    <a:bodyPr/>
                    <a:lstStyle/>
                    <a:p>
                      <a:endParaRPr lang="en-IN" dirty="0"/>
                    </a:p>
                  </a:txBody>
                  <a:tcPr/>
                </a:tc>
                <a:tc>
                  <a:txBody>
                    <a:bodyPr/>
                    <a:lstStyle/>
                    <a:p>
                      <a:r>
                        <a:rPr lang="en-US" dirty="0"/>
                        <a:t>CI*PV</a:t>
                      </a:r>
                      <a:endParaRPr lang="en-IN" dirty="0"/>
                    </a:p>
                  </a:txBody>
                  <a:tcPr/>
                </a:tc>
                <a:tc>
                  <a:txBody>
                    <a:bodyPr/>
                    <a:lstStyle/>
                    <a:p>
                      <a:endParaRPr lang="en-IN"/>
                    </a:p>
                  </a:txBody>
                  <a:tcPr/>
                </a:tc>
                <a:tc>
                  <a:txBody>
                    <a:bodyPr/>
                    <a:lstStyle/>
                    <a:p>
                      <a:r>
                        <a:rPr lang="en-US" dirty="0"/>
                        <a:t>CI*PV</a:t>
                      </a:r>
                      <a:endParaRPr lang="en-IN" dirty="0"/>
                    </a:p>
                  </a:txBody>
                  <a:tcPr/>
                </a:tc>
                <a:tc>
                  <a:txBody>
                    <a:bodyPr/>
                    <a:lstStyle/>
                    <a:p>
                      <a:endParaRPr lang="en-IN" dirty="0"/>
                    </a:p>
                  </a:txBody>
                  <a:tcPr/>
                </a:tc>
                <a:tc>
                  <a:txBody>
                    <a:bodyPr/>
                    <a:lstStyle/>
                    <a:p>
                      <a:r>
                        <a:rPr lang="en-US" dirty="0"/>
                        <a:t>CI*PV</a:t>
                      </a:r>
                      <a:endParaRPr lang="en-IN" dirty="0"/>
                    </a:p>
                  </a:txBody>
                  <a:tcPr/>
                </a:tc>
                <a:extLst>
                  <a:ext uri="{0D108BD9-81ED-4DB2-BD59-A6C34878D82A}">
                    <a16:rowId xmlns:a16="http://schemas.microsoft.com/office/drawing/2014/main" val="3515069271"/>
                  </a:ext>
                </a:extLst>
              </a:tr>
              <a:tr h="361199">
                <a:tc>
                  <a:txBody>
                    <a:bodyPr/>
                    <a:lstStyle/>
                    <a:p>
                      <a:pPr algn="ctr"/>
                      <a:r>
                        <a:rPr lang="en-US" dirty="0"/>
                        <a:t>1</a:t>
                      </a:r>
                      <a:endParaRPr lang="en-IN" dirty="0"/>
                    </a:p>
                  </a:txBody>
                  <a:tcPr/>
                </a:tc>
                <a:tc>
                  <a:txBody>
                    <a:bodyPr/>
                    <a:lstStyle/>
                    <a:p>
                      <a:r>
                        <a:rPr lang="en-US" dirty="0"/>
                        <a:t>4,00,000</a:t>
                      </a:r>
                      <a:endParaRPr lang="en-IN" dirty="0"/>
                    </a:p>
                  </a:txBody>
                  <a:tcPr/>
                </a:tc>
                <a:tc>
                  <a:txBody>
                    <a:bodyPr/>
                    <a:lstStyle/>
                    <a:p>
                      <a:r>
                        <a:rPr lang="en-US" dirty="0"/>
                        <a:t>3,60,360</a:t>
                      </a:r>
                      <a:endParaRPr lang="en-IN" dirty="0"/>
                    </a:p>
                  </a:txBody>
                  <a:tcPr/>
                </a:tc>
                <a:tc>
                  <a:txBody>
                    <a:bodyPr/>
                    <a:lstStyle/>
                    <a:p>
                      <a:r>
                        <a:rPr lang="en-US" dirty="0"/>
                        <a:t>1,50,000</a:t>
                      </a:r>
                      <a:endParaRPr lang="en-IN" dirty="0"/>
                    </a:p>
                  </a:txBody>
                  <a:tcPr/>
                </a:tc>
                <a:tc>
                  <a:txBody>
                    <a:bodyPr/>
                    <a:lstStyle/>
                    <a:p>
                      <a:r>
                        <a:rPr lang="en-US" dirty="0"/>
                        <a:t>1,35,135</a:t>
                      </a:r>
                      <a:endParaRPr lang="en-IN" dirty="0"/>
                    </a:p>
                  </a:txBody>
                  <a:tcPr/>
                </a:tc>
                <a:tc>
                  <a:txBody>
                    <a:bodyPr/>
                    <a:lstStyle/>
                    <a:p>
                      <a:r>
                        <a:rPr lang="en-US" dirty="0"/>
                        <a:t>80,000</a:t>
                      </a:r>
                      <a:endParaRPr lang="en-IN" dirty="0"/>
                    </a:p>
                  </a:txBody>
                  <a:tcPr/>
                </a:tc>
                <a:tc>
                  <a:txBody>
                    <a:bodyPr/>
                    <a:lstStyle/>
                    <a:p>
                      <a:r>
                        <a:rPr lang="en-US" dirty="0"/>
                        <a:t>72,072</a:t>
                      </a:r>
                      <a:endParaRPr lang="en-IN" dirty="0"/>
                    </a:p>
                  </a:txBody>
                  <a:tcPr/>
                </a:tc>
                <a:extLst>
                  <a:ext uri="{0D108BD9-81ED-4DB2-BD59-A6C34878D82A}">
                    <a16:rowId xmlns:a16="http://schemas.microsoft.com/office/drawing/2014/main" val="4105371226"/>
                  </a:ext>
                </a:extLst>
              </a:tr>
              <a:tr h="361199">
                <a:tc>
                  <a:txBody>
                    <a:bodyPr/>
                    <a:lstStyle/>
                    <a:p>
                      <a:pPr algn="ctr"/>
                      <a:r>
                        <a:rPr lang="en-US" dirty="0"/>
                        <a:t>2</a:t>
                      </a:r>
                      <a:endParaRPr lang="en-IN" dirty="0"/>
                    </a:p>
                  </a:txBody>
                  <a:tcPr/>
                </a:tc>
                <a:tc>
                  <a:txBody>
                    <a:bodyPr/>
                    <a:lstStyle/>
                    <a:p>
                      <a:r>
                        <a:rPr lang="en-US" dirty="0"/>
                        <a:t>1,50,000</a:t>
                      </a:r>
                      <a:endParaRPr lang="en-IN" dirty="0"/>
                    </a:p>
                  </a:txBody>
                  <a:tcPr/>
                </a:tc>
                <a:tc>
                  <a:txBody>
                    <a:bodyPr/>
                    <a:lstStyle/>
                    <a:p>
                      <a:r>
                        <a:rPr lang="en-US" dirty="0"/>
                        <a:t>1,21,740</a:t>
                      </a:r>
                      <a:endParaRPr lang="en-IN" dirty="0"/>
                    </a:p>
                  </a:txBody>
                  <a:tcPr/>
                </a:tc>
                <a:tc>
                  <a:txBody>
                    <a:bodyPr/>
                    <a:lstStyle/>
                    <a:p>
                      <a:r>
                        <a:rPr lang="en-US" dirty="0"/>
                        <a:t>1,80,000</a:t>
                      </a:r>
                      <a:endParaRPr lang="en-IN" dirty="0"/>
                    </a:p>
                  </a:txBody>
                  <a:tcPr/>
                </a:tc>
                <a:tc>
                  <a:txBody>
                    <a:bodyPr/>
                    <a:lstStyle/>
                    <a:p>
                      <a:r>
                        <a:rPr lang="en-US" dirty="0"/>
                        <a:t>1,46,088</a:t>
                      </a:r>
                      <a:endParaRPr lang="en-IN" dirty="0"/>
                    </a:p>
                  </a:txBody>
                  <a:tcPr/>
                </a:tc>
                <a:tc>
                  <a:txBody>
                    <a:bodyPr/>
                    <a:lstStyle/>
                    <a:p>
                      <a:r>
                        <a:rPr lang="en-US" dirty="0"/>
                        <a:t>80,000</a:t>
                      </a:r>
                      <a:endParaRPr lang="en-IN" dirty="0"/>
                    </a:p>
                  </a:txBody>
                  <a:tcPr/>
                </a:tc>
                <a:tc>
                  <a:txBody>
                    <a:bodyPr/>
                    <a:lstStyle/>
                    <a:p>
                      <a:r>
                        <a:rPr lang="en-US" dirty="0"/>
                        <a:t>64,928</a:t>
                      </a:r>
                      <a:endParaRPr lang="en-IN" dirty="0"/>
                    </a:p>
                  </a:txBody>
                  <a:tcPr/>
                </a:tc>
                <a:extLst>
                  <a:ext uri="{0D108BD9-81ED-4DB2-BD59-A6C34878D82A}">
                    <a16:rowId xmlns:a16="http://schemas.microsoft.com/office/drawing/2014/main" val="3084759684"/>
                  </a:ext>
                </a:extLst>
              </a:tr>
              <a:tr h="361199">
                <a:tc>
                  <a:txBody>
                    <a:bodyPr/>
                    <a:lstStyle/>
                    <a:p>
                      <a:pPr algn="ctr"/>
                      <a:r>
                        <a:rPr lang="en-US" dirty="0"/>
                        <a:t>3</a:t>
                      </a:r>
                      <a:endParaRPr lang="en-IN" dirty="0"/>
                    </a:p>
                  </a:txBody>
                  <a:tcPr/>
                </a:tc>
                <a:tc>
                  <a:txBody>
                    <a:bodyPr/>
                    <a:lstStyle/>
                    <a:p>
                      <a:r>
                        <a:rPr lang="en-US" dirty="0"/>
                        <a:t>2,75,000</a:t>
                      </a:r>
                      <a:endParaRPr lang="en-IN" dirty="0"/>
                    </a:p>
                  </a:txBody>
                  <a:tcPr/>
                </a:tc>
                <a:tc>
                  <a:txBody>
                    <a:bodyPr/>
                    <a:lstStyle/>
                    <a:p>
                      <a:r>
                        <a:rPr lang="en-US" dirty="0"/>
                        <a:t>2,01,025</a:t>
                      </a:r>
                      <a:endParaRPr lang="en-IN" dirty="0"/>
                    </a:p>
                  </a:txBody>
                  <a:tcPr/>
                </a:tc>
                <a:tc>
                  <a:txBody>
                    <a:bodyPr/>
                    <a:lstStyle/>
                    <a:p>
                      <a:r>
                        <a:rPr lang="en-US" dirty="0"/>
                        <a:t>2,20,000</a:t>
                      </a:r>
                      <a:endParaRPr lang="en-IN" dirty="0"/>
                    </a:p>
                  </a:txBody>
                  <a:tcPr/>
                </a:tc>
                <a:tc>
                  <a:txBody>
                    <a:bodyPr/>
                    <a:lstStyle/>
                    <a:p>
                      <a:r>
                        <a:rPr lang="en-US" dirty="0"/>
                        <a:t>1,60,820</a:t>
                      </a:r>
                      <a:endParaRPr lang="en-IN" dirty="0"/>
                    </a:p>
                  </a:txBody>
                  <a:tcPr/>
                </a:tc>
                <a:tc>
                  <a:txBody>
                    <a:bodyPr/>
                    <a:lstStyle/>
                    <a:p>
                      <a:r>
                        <a:rPr lang="en-US" dirty="0"/>
                        <a:t>1,90,000</a:t>
                      </a:r>
                      <a:endParaRPr lang="en-IN" dirty="0"/>
                    </a:p>
                  </a:txBody>
                  <a:tcPr/>
                </a:tc>
                <a:tc>
                  <a:txBody>
                    <a:bodyPr/>
                    <a:lstStyle/>
                    <a:p>
                      <a:r>
                        <a:rPr lang="en-US" dirty="0"/>
                        <a:t>1,38,928</a:t>
                      </a:r>
                      <a:endParaRPr lang="en-IN" dirty="0"/>
                    </a:p>
                  </a:txBody>
                  <a:tcPr/>
                </a:tc>
                <a:extLst>
                  <a:ext uri="{0D108BD9-81ED-4DB2-BD59-A6C34878D82A}">
                    <a16:rowId xmlns:a16="http://schemas.microsoft.com/office/drawing/2014/main" val="3795589689"/>
                  </a:ext>
                </a:extLst>
              </a:tr>
              <a:tr h="361199">
                <a:tc>
                  <a:txBody>
                    <a:bodyPr/>
                    <a:lstStyle/>
                    <a:p>
                      <a:pPr algn="ctr"/>
                      <a:r>
                        <a:rPr lang="en-US" dirty="0"/>
                        <a:t>4</a:t>
                      </a:r>
                      <a:endParaRPr lang="en-IN" dirty="0"/>
                    </a:p>
                  </a:txBody>
                  <a:tcPr/>
                </a:tc>
                <a:tc>
                  <a:txBody>
                    <a:bodyPr/>
                    <a:lstStyle/>
                    <a:p>
                      <a:r>
                        <a:rPr lang="en-US" dirty="0"/>
                        <a:t>1,00,000</a:t>
                      </a:r>
                      <a:endParaRPr lang="en-IN" dirty="0"/>
                    </a:p>
                  </a:txBody>
                  <a:tcPr/>
                </a:tc>
                <a:tc>
                  <a:txBody>
                    <a:bodyPr/>
                    <a:lstStyle/>
                    <a:p>
                      <a:r>
                        <a:rPr lang="en-US" dirty="0"/>
                        <a:t>65,870</a:t>
                      </a:r>
                      <a:endParaRPr lang="en-IN" dirty="0"/>
                    </a:p>
                  </a:txBody>
                  <a:tcPr/>
                </a:tc>
                <a:tc>
                  <a:txBody>
                    <a:bodyPr/>
                    <a:lstStyle/>
                    <a:p>
                      <a:r>
                        <a:rPr lang="en-US" dirty="0"/>
                        <a:t>1,95,000</a:t>
                      </a:r>
                      <a:endParaRPr lang="en-IN" dirty="0"/>
                    </a:p>
                  </a:txBody>
                  <a:tcPr/>
                </a:tc>
                <a:tc>
                  <a:txBody>
                    <a:bodyPr/>
                    <a:lstStyle/>
                    <a:p>
                      <a:r>
                        <a:rPr lang="en-US" dirty="0"/>
                        <a:t>1,94,110</a:t>
                      </a:r>
                      <a:endParaRPr lang="en-IN" dirty="0"/>
                    </a:p>
                  </a:txBody>
                  <a:tcPr/>
                </a:tc>
                <a:tc>
                  <a:txBody>
                    <a:bodyPr/>
                    <a:lstStyle/>
                    <a:p>
                      <a:r>
                        <a:rPr lang="en-US" dirty="0"/>
                        <a:t>1,00,000</a:t>
                      </a:r>
                      <a:endParaRPr lang="en-IN" dirty="0"/>
                    </a:p>
                  </a:txBody>
                  <a:tcPr/>
                </a:tc>
                <a:tc>
                  <a:txBody>
                    <a:bodyPr/>
                    <a:lstStyle/>
                    <a:p>
                      <a:r>
                        <a:rPr lang="en-US" dirty="0"/>
                        <a:t>65,870</a:t>
                      </a:r>
                      <a:endParaRPr lang="en-IN" dirty="0"/>
                    </a:p>
                  </a:txBody>
                  <a:tcPr/>
                </a:tc>
                <a:extLst>
                  <a:ext uri="{0D108BD9-81ED-4DB2-BD59-A6C34878D82A}">
                    <a16:rowId xmlns:a16="http://schemas.microsoft.com/office/drawing/2014/main" val="1676291525"/>
                  </a:ext>
                </a:extLst>
              </a:tr>
              <a:tr h="361199">
                <a:tc>
                  <a:txBody>
                    <a:bodyPr/>
                    <a:lstStyle/>
                    <a:p>
                      <a:pPr algn="ctr"/>
                      <a:r>
                        <a:rPr lang="en-US" dirty="0"/>
                        <a:t>5</a:t>
                      </a:r>
                      <a:endParaRPr lang="en-IN" dirty="0"/>
                    </a:p>
                  </a:txBody>
                  <a:tcPr/>
                </a:tc>
                <a:tc>
                  <a:txBody>
                    <a:bodyPr/>
                    <a:lstStyle/>
                    <a:p>
                      <a:r>
                        <a:rPr lang="en-US" dirty="0"/>
                        <a:t>1,50,000</a:t>
                      </a:r>
                      <a:endParaRPr lang="en-IN" dirty="0"/>
                    </a:p>
                  </a:txBody>
                  <a:tcPr/>
                </a:tc>
                <a:tc>
                  <a:txBody>
                    <a:bodyPr/>
                    <a:lstStyle/>
                    <a:p>
                      <a:r>
                        <a:rPr lang="en-US" dirty="0"/>
                        <a:t>89,025</a:t>
                      </a:r>
                      <a:endParaRPr lang="en-IN" dirty="0"/>
                    </a:p>
                  </a:txBody>
                  <a:tcPr/>
                </a:tc>
                <a:tc>
                  <a:txBody>
                    <a:bodyPr/>
                    <a:lstStyle/>
                    <a:p>
                      <a:r>
                        <a:rPr lang="en-US" dirty="0"/>
                        <a:t>3,50,000</a:t>
                      </a:r>
                      <a:endParaRPr lang="en-IN" dirty="0"/>
                    </a:p>
                  </a:txBody>
                  <a:tcPr/>
                </a:tc>
                <a:tc>
                  <a:txBody>
                    <a:bodyPr/>
                    <a:lstStyle/>
                    <a:p>
                      <a:r>
                        <a:rPr lang="en-US" dirty="0"/>
                        <a:t>2,07,550</a:t>
                      </a:r>
                      <a:endParaRPr lang="en-IN" dirty="0"/>
                    </a:p>
                  </a:txBody>
                  <a:tcPr/>
                </a:tc>
                <a:tc>
                  <a:txBody>
                    <a:bodyPr/>
                    <a:lstStyle/>
                    <a:p>
                      <a:r>
                        <a:rPr lang="en-US" dirty="0"/>
                        <a:t>1,50,000</a:t>
                      </a:r>
                      <a:endParaRPr lang="en-IN" dirty="0"/>
                    </a:p>
                  </a:txBody>
                  <a:tcPr/>
                </a:tc>
                <a:tc>
                  <a:txBody>
                    <a:bodyPr/>
                    <a:lstStyle/>
                    <a:p>
                      <a:r>
                        <a:rPr lang="en-US" dirty="0"/>
                        <a:t>89,025</a:t>
                      </a:r>
                      <a:endParaRPr lang="en-IN" dirty="0"/>
                    </a:p>
                  </a:txBody>
                  <a:tcPr/>
                </a:tc>
                <a:extLst>
                  <a:ext uri="{0D108BD9-81ED-4DB2-BD59-A6C34878D82A}">
                    <a16:rowId xmlns:a16="http://schemas.microsoft.com/office/drawing/2014/main" val="95891112"/>
                  </a:ext>
                </a:extLst>
              </a:tr>
              <a:tr h="361199">
                <a:tc>
                  <a:txBody>
                    <a:bodyPr/>
                    <a:lstStyle/>
                    <a:p>
                      <a:pPr algn="ctr"/>
                      <a:r>
                        <a:rPr lang="en-US" dirty="0"/>
                        <a:t>6</a:t>
                      </a:r>
                      <a:endParaRPr lang="en-IN" dirty="0"/>
                    </a:p>
                  </a:txBody>
                  <a:tcPr/>
                </a:tc>
                <a:tc>
                  <a:txBody>
                    <a:bodyPr/>
                    <a:lstStyle/>
                    <a:p>
                      <a:r>
                        <a:rPr lang="en-US" dirty="0"/>
                        <a:t>75,000</a:t>
                      </a:r>
                      <a:endParaRPr lang="en-IN" dirty="0"/>
                    </a:p>
                  </a:txBody>
                  <a:tcPr/>
                </a:tc>
                <a:tc>
                  <a:txBody>
                    <a:bodyPr/>
                    <a:lstStyle/>
                    <a:p>
                      <a:r>
                        <a:rPr lang="en-US" dirty="0"/>
                        <a:t>38,545</a:t>
                      </a:r>
                      <a:endParaRPr lang="en-IN" dirty="0"/>
                    </a:p>
                  </a:txBody>
                  <a:tcPr/>
                </a:tc>
                <a:tc>
                  <a:txBody>
                    <a:bodyPr/>
                    <a:lstStyle/>
                    <a:p>
                      <a:r>
                        <a:rPr lang="en-US" dirty="0"/>
                        <a:t>3,40,000</a:t>
                      </a:r>
                      <a:endParaRPr lang="en-IN" dirty="0"/>
                    </a:p>
                  </a:txBody>
                  <a:tcPr/>
                </a:tc>
                <a:tc>
                  <a:txBody>
                    <a:bodyPr/>
                    <a:lstStyle/>
                    <a:p>
                      <a:r>
                        <a:rPr lang="en-US" dirty="0"/>
                        <a:t>1,81,560</a:t>
                      </a:r>
                      <a:endParaRPr lang="en-IN" dirty="0"/>
                    </a:p>
                  </a:txBody>
                  <a:tcPr/>
                </a:tc>
                <a:tc>
                  <a:txBody>
                    <a:bodyPr/>
                    <a:lstStyle/>
                    <a:p>
                      <a:r>
                        <a:rPr lang="en-US" dirty="0"/>
                        <a:t>1,00,000</a:t>
                      </a:r>
                      <a:endParaRPr lang="en-IN" dirty="0"/>
                    </a:p>
                  </a:txBody>
                  <a:tcPr/>
                </a:tc>
                <a:tc>
                  <a:txBody>
                    <a:bodyPr/>
                    <a:lstStyle/>
                    <a:p>
                      <a:r>
                        <a:rPr lang="en-US" dirty="0"/>
                        <a:t>50,660</a:t>
                      </a:r>
                      <a:endParaRPr lang="en-IN" dirty="0"/>
                    </a:p>
                  </a:txBody>
                  <a:tcPr/>
                </a:tc>
                <a:extLst>
                  <a:ext uri="{0D108BD9-81ED-4DB2-BD59-A6C34878D82A}">
                    <a16:rowId xmlns:a16="http://schemas.microsoft.com/office/drawing/2014/main" val="2226686016"/>
                  </a:ext>
                </a:extLst>
              </a:tr>
              <a:tr h="361199">
                <a:tc>
                  <a:txBody>
                    <a:bodyPr/>
                    <a:lstStyle/>
                    <a:p>
                      <a:pPr algn="ctr"/>
                      <a:r>
                        <a:rPr lang="en-US" b="1" dirty="0"/>
                        <a:t>TOTAL</a:t>
                      </a:r>
                      <a:endParaRPr lang="en-IN" b="1" dirty="0"/>
                    </a:p>
                  </a:txBody>
                  <a:tcPr/>
                </a:tc>
                <a:tc>
                  <a:txBody>
                    <a:bodyPr/>
                    <a:lstStyle/>
                    <a:p>
                      <a:r>
                        <a:rPr lang="en-US" b="1" dirty="0"/>
                        <a:t>11,50,000</a:t>
                      </a:r>
                      <a:endParaRPr lang="en-IN" b="1" dirty="0"/>
                    </a:p>
                  </a:txBody>
                  <a:tcPr/>
                </a:tc>
                <a:tc>
                  <a:txBody>
                    <a:bodyPr/>
                    <a:lstStyle/>
                    <a:p>
                      <a:r>
                        <a:rPr lang="en-US" b="1" dirty="0"/>
                        <a:t>8,76,565</a:t>
                      </a:r>
                      <a:endParaRPr lang="en-IN" b="1" dirty="0"/>
                    </a:p>
                  </a:txBody>
                  <a:tcPr/>
                </a:tc>
                <a:tc>
                  <a:txBody>
                    <a:bodyPr/>
                    <a:lstStyle/>
                    <a:p>
                      <a:r>
                        <a:rPr lang="en-US" b="1" dirty="0"/>
                        <a:t>15,35,000</a:t>
                      </a:r>
                      <a:endParaRPr lang="en-IN" b="1" dirty="0"/>
                    </a:p>
                  </a:txBody>
                  <a:tcPr/>
                </a:tc>
                <a:tc>
                  <a:txBody>
                    <a:bodyPr/>
                    <a:lstStyle/>
                    <a:p>
                      <a:r>
                        <a:rPr lang="en-US" b="1" dirty="0"/>
                        <a:t>10,25,263</a:t>
                      </a:r>
                      <a:endParaRPr lang="en-IN" b="1" dirty="0"/>
                    </a:p>
                  </a:txBody>
                  <a:tcPr/>
                </a:tc>
                <a:tc>
                  <a:txBody>
                    <a:bodyPr/>
                    <a:lstStyle/>
                    <a:p>
                      <a:r>
                        <a:rPr lang="en-US" b="1" dirty="0"/>
                        <a:t>7,00,000</a:t>
                      </a:r>
                      <a:endParaRPr lang="en-IN" b="1" dirty="0"/>
                    </a:p>
                  </a:txBody>
                  <a:tcPr/>
                </a:tc>
                <a:tc>
                  <a:txBody>
                    <a:bodyPr/>
                    <a:lstStyle/>
                    <a:p>
                      <a:r>
                        <a:rPr lang="en-US" b="1" dirty="0"/>
                        <a:t>4,81,483</a:t>
                      </a:r>
                      <a:endParaRPr lang="en-IN" b="1" dirty="0"/>
                    </a:p>
                  </a:txBody>
                  <a:tcPr/>
                </a:tc>
                <a:extLst>
                  <a:ext uri="{0D108BD9-81ED-4DB2-BD59-A6C34878D82A}">
                    <a16:rowId xmlns:a16="http://schemas.microsoft.com/office/drawing/2014/main" val="649428225"/>
                  </a:ext>
                </a:extLst>
              </a:tr>
            </a:tbl>
          </a:graphicData>
        </a:graphic>
      </p:graphicFrame>
      <p:pic>
        <p:nvPicPr>
          <p:cNvPr id="6" name="Picture 5">
            <a:extLst>
              <a:ext uri="{FF2B5EF4-FFF2-40B4-BE49-F238E27FC236}">
                <a16:creationId xmlns:a16="http://schemas.microsoft.com/office/drawing/2014/main" id="{3DC24D85-03C2-EF4D-3DC2-B498A6327909}"/>
              </a:ext>
            </a:extLst>
          </p:cNvPr>
          <p:cNvPicPr>
            <a:picLocks noChangeAspect="1"/>
          </p:cNvPicPr>
          <p:nvPr/>
        </p:nvPicPr>
        <p:blipFill>
          <a:blip r:embed="rId2"/>
          <a:stretch>
            <a:fillRect/>
          </a:stretch>
        </p:blipFill>
        <p:spPr>
          <a:xfrm>
            <a:off x="501471" y="5370656"/>
            <a:ext cx="5311499" cy="1278961"/>
          </a:xfrm>
          <a:prstGeom prst="rect">
            <a:avLst/>
          </a:prstGeom>
        </p:spPr>
      </p:pic>
    </p:spTree>
    <p:extLst>
      <p:ext uri="{BB962C8B-B14F-4D97-AF65-F5344CB8AC3E}">
        <p14:creationId xmlns:p14="http://schemas.microsoft.com/office/powerpoint/2010/main" val="110184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293F-D3A5-5D05-E640-1E91611C2275}"/>
              </a:ext>
            </a:extLst>
          </p:cNvPr>
          <p:cNvSpPr>
            <a:spLocks noGrp="1"/>
          </p:cNvSpPr>
          <p:nvPr>
            <p:ph type="title"/>
          </p:nvPr>
        </p:nvSpPr>
        <p:spPr>
          <a:xfrm>
            <a:off x="587224" y="311021"/>
            <a:ext cx="7689029" cy="836645"/>
          </a:xfrm>
        </p:spPr>
        <p:txBody>
          <a:bodyPr/>
          <a:lstStyle/>
          <a:p>
            <a:r>
              <a:rPr lang="en-US" b="1" u="sng" dirty="0"/>
              <a:t>DISCOUNTING CASH FLOW</a:t>
            </a:r>
            <a:endParaRPr lang="en-IN" dirty="0"/>
          </a:p>
        </p:txBody>
      </p:sp>
      <p:sp>
        <p:nvSpPr>
          <p:cNvPr id="3" name="Content Placeholder 2">
            <a:extLst>
              <a:ext uri="{FF2B5EF4-FFF2-40B4-BE49-F238E27FC236}">
                <a16:creationId xmlns:a16="http://schemas.microsoft.com/office/drawing/2014/main" id="{2B6AC957-F4CA-4B1E-2D25-1B4D4DE38552}"/>
              </a:ext>
            </a:extLst>
          </p:cNvPr>
          <p:cNvSpPr>
            <a:spLocks noGrp="1"/>
          </p:cNvSpPr>
          <p:nvPr>
            <p:ph idx="1"/>
          </p:nvPr>
        </p:nvSpPr>
        <p:spPr>
          <a:xfrm>
            <a:off x="822097" y="2123104"/>
            <a:ext cx="10353762" cy="1954374"/>
          </a:xfrm>
        </p:spPr>
        <p:txBody>
          <a:bodyPr/>
          <a:lstStyle/>
          <a:p>
            <a:pPr marL="36900" indent="0">
              <a:buNone/>
            </a:pPr>
            <a:r>
              <a:rPr lang="en-GB" altLang="en-US" sz="2400" dirty="0"/>
              <a:t>The </a:t>
            </a:r>
            <a:r>
              <a:rPr lang="en-GB" altLang="en-US" sz="2400" b="1" dirty="0"/>
              <a:t>discounted payback period</a:t>
            </a:r>
            <a:r>
              <a:rPr lang="en-GB" altLang="en-US" sz="2400" dirty="0"/>
              <a:t> is the number of periods taken in recovering the investment outlay on the present value basis. The discounted payback period still fails to consider the cash flows occurring after the payback period.</a:t>
            </a:r>
            <a:endParaRPr lang="en-US" altLang="en-US" sz="2400" dirty="0"/>
          </a:p>
          <a:p>
            <a:pPr marL="36900" indent="0">
              <a:buNone/>
            </a:pPr>
            <a:endParaRPr lang="en-IN" dirty="0"/>
          </a:p>
        </p:txBody>
      </p:sp>
      <p:sp>
        <p:nvSpPr>
          <p:cNvPr id="4" name="TextBox 3">
            <a:extLst>
              <a:ext uri="{FF2B5EF4-FFF2-40B4-BE49-F238E27FC236}">
                <a16:creationId xmlns:a16="http://schemas.microsoft.com/office/drawing/2014/main" id="{B813C3AF-351C-8E4D-9D5C-DDE86E0BB25F}"/>
              </a:ext>
            </a:extLst>
          </p:cNvPr>
          <p:cNvSpPr txBox="1"/>
          <p:nvPr/>
        </p:nvSpPr>
        <p:spPr>
          <a:xfrm>
            <a:off x="709126" y="1058060"/>
            <a:ext cx="5085183" cy="461665"/>
          </a:xfrm>
          <a:prstGeom prst="rect">
            <a:avLst/>
          </a:prstGeom>
          <a:noFill/>
        </p:spPr>
        <p:txBody>
          <a:bodyPr wrap="square" rtlCol="0">
            <a:spAutoFit/>
          </a:bodyPr>
          <a:lstStyle/>
          <a:p>
            <a:r>
              <a:rPr lang="en-US" sz="2400" b="1" dirty="0"/>
              <a:t>DISCOUNTED PAY-BACK PERIOD</a:t>
            </a:r>
            <a:endParaRPr lang="en-IN" sz="2400" b="1" dirty="0"/>
          </a:p>
        </p:txBody>
      </p:sp>
      <p:pic>
        <p:nvPicPr>
          <p:cNvPr id="6" name="Picture 5">
            <a:extLst>
              <a:ext uri="{FF2B5EF4-FFF2-40B4-BE49-F238E27FC236}">
                <a16:creationId xmlns:a16="http://schemas.microsoft.com/office/drawing/2014/main" id="{B0AEB7A8-887C-4826-EFCC-FB8F9CE1FA10}"/>
              </a:ext>
            </a:extLst>
          </p:cNvPr>
          <p:cNvPicPr>
            <a:picLocks noChangeAspect="1"/>
          </p:cNvPicPr>
          <p:nvPr/>
        </p:nvPicPr>
        <p:blipFill>
          <a:blip r:embed="rId2"/>
          <a:stretch>
            <a:fillRect/>
          </a:stretch>
        </p:blipFill>
        <p:spPr>
          <a:xfrm>
            <a:off x="1063691" y="4222491"/>
            <a:ext cx="9153330" cy="1809809"/>
          </a:xfrm>
          <a:prstGeom prst="rect">
            <a:avLst/>
          </a:prstGeom>
        </p:spPr>
      </p:pic>
      <p:cxnSp>
        <p:nvCxnSpPr>
          <p:cNvPr id="8" name="Straight Connector 7">
            <a:extLst>
              <a:ext uri="{FF2B5EF4-FFF2-40B4-BE49-F238E27FC236}">
                <a16:creationId xmlns:a16="http://schemas.microsoft.com/office/drawing/2014/main" id="{4424AF65-4E3C-680B-3CA3-402A4EB27BE8}"/>
              </a:ext>
            </a:extLst>
          </p:cNvPr>
          <p:cNvCxnSpPr>
            <a:cxnSpLocks/>
          </p:cNvCxnSpPr>
          <p:nvPr/>
        </p:nvCxnSpPr>
        <p:spPr>
          <a:xfrm>
            <a:off x="6647672" y="4748691"/>
            <a:ext cx="0" cy="128360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C7A0914-9F43-42DF-AEC0-32B98674A8D2}"/>
              </a:ext>
            </a:extLst>
          </p:cNvPr>
          <p:cNvCxnSpPr>
            <a:cxnSpLocks/>
          </p:cNvCxnSpPr>
          <p:nvPr/>
        </p:nvCxnSpPr>
        <p:spPr>
          <a:xfrm>
            <a:off x="7409284" y="4764242"/>
            <a:ext cx="0" cy="126805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CD25B55-2E1F-9368-F580-5DD05EE07463}"/>
              </a:ext>
            </a:extLst>
          </p:cNvPr>
          <p:cNvCxnSpPr>
            <a:cxnSpLocks/>
          </p:cNvCxnSpPr>
          <p:nvPr/>
        </p:nvCxnSpPr>
        <p:spPr>
          <a:xfrm>
            <a:off x="5622082" y="4717589"/>
            <a:ext cx="18274" cy="125250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B6E6070-DF34-FDEA-6EFC-F2794C03EFCE}"/>
              </a:ext>
            </a:extLst>
          </p:cNvPr>
          <p:cNvCxnSpPr>
            <a:cxnSpLocks/>
          </p:cNvCxnSpPr>
          <p:nvPr/>
        </p:nvCxnSpPr>
        <p:spPr>
          <a:xfrm>
            <a:off x="4614765" y="4748691"/>
            <a:ext cx="0" cy="122140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4E08BB-FA74-F073-C316-A0E8C16914F7}"/>
              </a:ext>
            </a:extLst>
          </p:cNvPr>
          <p:cNvCxnSpPr>
            <a:cxnSpLocks/>
          </p:cNvCxnSpPr>
          <p:nvPr/>
        </p:nvCxnSpPr>
        <p:spPr>
          <a:xfrm>
            <a:off x="3712029" y="4748691"/>
            <a:ext cx="0" cy="1221405"/>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EDDC2553-DFF8-8013-579A-D01D516393ED}"/>
              </a:ext>
            </a:extLst>
          </p:cNvPr>
          <p:cNvSpPr txBox="1"/>
          <p:nvPr/>
        </p:nvSpPr>
        <p:spPr>
          <a:xfrm>
            <a:off x="2295822" y="4717589"/>
            <a:ext cx="1573566" cy="369332"/>
          </a:xfrm>
          <a:prstGeom prst="rect">
            <a:avLst/>
          </a:prstGeom>
          <a:noFill/>
        </p:spPr>
        <p:txBody>
          <a:bodyPr wrap="square" rtlCol="0">
            <a:spAutoFit/>
          </a:bodyPr>
          <a:lstStyle/>
          <a:p>
            <a:r>
              <a:rPr lang="en-US" dirty="0">
                <a:solidFill>
                  <a:schemeClr val="bg1"/>
                </a:solidFill>
                <a:highlight>
                  <a:srgbClr val="C0C0C0"/>
                </a:highlight>
              </a:rPr>
              <a:t>Cash outflow</a:t>
            </a:r>
            <a:endParaRPr lang="en-IN" dirty="0">
              <a:solidFill>
                <a:schemeClr val="bg1"/>
              </a:solidFill>
              <a:highlight>
                <a:srgbClr val="C0C0C0"/>
              </a:highlight>
            </a:endParaRPr>
          </a:p>
        </p:txBody>
      </p:sp>
    </p:spTree>
    <p:extLst>
      <p:ext uri="{BB962C8B-B14F-4D97-AF65-F5344CB8AC3E}">
        <p14:creationId xmlns:p14="http://schemas.microsoft.com/office/powerpoint/2010/main" val="27353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F4C8-29AC-DB35-070B-6E6CB55A8F6B}"/>
              </a:ext>
            </a:extLst>
          </p:cNvPr>
          <p:cNvSpPr>
            <a:spLocks noGrp="1"/>
          </p:cNvSpPr>
          <p:nvPr>
            <p:ph type="title"/>
          </p:nvPr>
        </p:nvSpPr>
        <p:spPr>
          <a:xfrm>
            <a:off x="568562" y="286140"/>
            <a:ext cx="7595723" cy="780661"/>
          </a:xfrm>
        </p:spPr>
        <p:txBody>
          <a:bodyPr/>
          <a:lstStyle/>
          <a:p>
            <a:r>
              <a:rPr lang="en-US" b="1" u="sng" dirty="0"/>
              <a:t>DISCOUNTING CASH FLOW</a:t>
            </a:r>
            <a:endParaRPr lang="en-IN" b="1" u="sng" dirty="0"/>
          </a:p>
        </p:txBody>
      </p:sp>
      <p:sp>
        <p:nvSpPr>
          <p:cNvPr id="3" name="Content Placeholder 2">
            <a:extLst>
              <a:ext uri="{FF2B5EF4-FFF2-40B4-BE49-F238E27FC236}">
                <a16:creationId xmlns:a16="http://schemas.microsoft.com/office/drawing/2014/main" id="{31CD6C80-19A3-4EB1-0F51-4C51A57397AF}"/>
              </a:ext>
            </a:extLst>
          </p:cNvPr>
          <p:cNvSpPr>
            <a:spLocks noGrp="1"/>
          </p:cNvSpPr>
          <p:nvPr>
            <p:ph idx="1"/>
          </p:nvPr>
        </p:nvSpPr>
        <p:spPr>
          <a:xfrm>
            <a:off x="662473" y="2136667"/>
            <a:ext cx="10353762" cy="981080"/>
          </a:xfrm>
        </p:spPr>
        <p:txBody>
          <a:bodyPr/>
          <a:lstStyle/>
          <a:p>
            <a:pPr marL="36900" indent="0">
              <a:buNone/>
            </a:pPr>
            <a:r>
              <a:rPr lang="en-US" dirty="0"/>
              <a:t>The internal rate of return (IRR) method is another discounted cash flow technique, which takes account of the magnitude and timing of cash flows.</a:t>
            </a:r>
            <a:endParaRPr lang="en-IN" dirty="0"/>
          </a:p>
        </p:txBody>
      </p:sp>
      <p:sp>
        <p:nvSpPr>
          <p:cNvPr id="4" name="TextBox 3">
            <a:extLst>
              <a:ext uri="{FF2B5EF4-FFF2-40B4-BE49-F238E27FC236}">
                <a16:creationId xmlns:a16="http://schemas.microsoft.com/office/drawing/2014/main" id="{909FC408-23E1-D40C-D623-73EC9CB2C000}"/>
              </a:ext>
            </a:extLst>
          </p:cNvPr>
          <p:cNvSpPr txBox="1"/>
          <p:nvPr/>
        </p:nvSpPr>
        <p:spPr>
          <a:xfrm>
            <a:off x="662473" y="1032590"/>
            <a:ext cx="4599992" cy="461665"/>
          </a:xfrm>
          <a:prstGeom prst="rect">
            <a:avLst/>
          </a:prstGeom>
          <a:noFill/>
        </p:spPr>
        <p:txBody>
          <a:bodyPr wrap="square" rtlCol="0">
            <a:spAutoFit/>
          </a:bodyPr>
          <a:lstStyle/>
          <a:p>
            <a:r>
              <a:rPr lang="en-IN" sz="2400" b="1" dirty="0"/>
              <a:t>INTERNAL RATE OF RETURN</a:t>
            </a:r>
          </a:p>
        </p:txBody>
      </p:sp>
      <p:pic>
        <p:nvPicPr>
          <p:cNvPr id="6" name="Picture 5">
            <a:extLst>
              <a:ext uri="{FF2B5EF4-FFF2-40B4-BE49-F238E27FC236}">
                <a16:creationId xmlns:a16="http://schemas.microsoft.com/office/drawing/2014/main" id="{E7782C53-EE31-974C-A140-EC5B6A9F8D9C}"/>
              </a:ext>
            </a:extLst>
          </p:cNvPr>
          <p:cNvPicPr>
            <a:picLocks noChangeAspect="1"/>
          </p:cNvPicPr>
          <p:nvPr/>
        </p:nvPicPr>
        <p:blipFill rotWithShape="1">
          <a:blip r:embed="rId2"/>
          <a:srcRect t="23862"/>
          <a:stretch/>
        </p:blipFill>
        <p:spPr>
          <a:xfrm>
            <a:off x="1394734" y="3429000"/>
            <a:ext cx="2743584" cy="1097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Table 6">
            <a:extLst>
              <a:ext uri="{FF2B5EF4-FFF2-40B4-BE49-F238E27FC236}">
                <a16:creationId xmlns:a16="http://schemas.microsoft.com/office/drawing/2014/main" id="{681CC622-E8C6-FA14-2BD8-05A1A14D2C73}"/>
              </a:ext>
            </a:extLst>
          </p:cNvPr>
          <p:cNvGraphicFramePr>
            <a:graphicFrameLocks noGrp="1"/>
          </p:cNvGraphicFramePr>
          <p:nvPr>
            <p:extLst>
              <p:ext uri="{D42A27DB-BD31-4B8C-83A1-F6EECF244321}">
                <p14:modId xmlns:p14="http://schemas.microsoft.com/office/powerpoint/2010/main" val="716054816"/>
              </p:ext>
            </p:extLst>
          </p:nvPr>
        </p:nvGraphicFramePr>
        <p:xfrm>
          <a:off x="5107991" y="3429000"/>
          <a:ext cx="4539862" cy="1097280"/>
        </p:xfrm>
        <a:graphic>
          <a:graphicData uri="http://schemas.openxmlformats.org/drawingml/2006/table">
            <a:tbl>
              <a:tblPr firstRow="1" bandRow="1">
                <a:tableStyleId>{073A0DAA-6AF3-43AB-8588-CEC1D06C72B9}</a:tableStyleId>
              </a:tblPr>
              <a:tblGrid>
                <a:gridCol w="1012891">
                  <a:extLst>
                    <a:ext uri="{9D8B030D-6E8A-4147-A177-3AD203B41FA5}">
                      <a16:colId xmlns:a16="http://schemas.microsoft.com/office/drawing/2014/main" val="2774084366"/>
                    </a:ext>
                  </a:extLst>
                </a:gridCol>
                <a:gridCol w="3526971">
                  <a:extLst>
                    <a:ext uri="{9D8B030D-6E8A-4147-A177-3AD203B41FA5}">
                      <a16:colId xmlns:a16="http://schemas.microsoft.com/office/drawing/2014/main" val="1718561042"/>
                    </a:ext>
                  </a:extLst>
                </a:gridCol>
              </a:tblGrid>
              <a:tr h="332989">
                <a:tc>
                  <a:txBody>
                    <a:bodyPr/>
                    <a:lstStyle/>
                    <a:p>
                      <a:r>
                        <a:rPr lang="en-US" dirty="0"/>
                        <a:t>R -</a:t>
                      </a:r>
                      <a:endParaRPr lang="en-IN" dirty="0"/>
                    </a:p>
                  </a:txBody>
                  <a:tcPr/>
                </a:tc>
                <a:tc>
                  <a:txBody>
                    <a:bodyPr/>
                    <a:lstStyle/>
                    <a:p>
                      <a:r>
                        <a:rPr lang="en-US" dirty="0"/>
                        <a:t>rate of return</a:t>
                      </a:r>
                      <a:endParaRPr lang="en-IN" dirty="0"/>
                    </a:p>
                  </a:txBody>
                  <a:tcPr/>
                </a:tc>
                <a:extLst>
                  <a:ext uri="{0D108BD9-81ED-4DB2-BD59-A6C34878D82A}">
                    <a16:rowId xmlns:a16="http://schemas.microsoft.com/office/drawing/2014/main" val="785538090"/>
                  </a:ext>
                </a:extLst>
              </a:tr>
              <a:tr h="332989">
                <a:tc>
                  <a:txBody>
                    <a:bodyPr/>
                    <a:lstStyle/>
                    <a:p>
                      <a:r>
                        <a:rPr lang="en-US" dirty="0"/>
                        <a:t>C</a:t>
                      </a:r>
                      <a:r>
                        <a:rPr lang="az-Cyrl-AZ" dirty="0"/>
                        <a:t>о</a:t>
                      </a:r>
                      <a:r>
                        <a:rPr lang="en-US" dirty="0"/>
                        <a:t> -</a:t>
                      </a:r>
                      <a:endParaRPr lang="en-IN" dirty="0"/>
                    </a:p>
                  </a:txBody>
                  <a:tcPr/>
                </a:tc>
                <a:tc>
                  <a:txBody>
                    <a:bodyPr/>
                    <a:lstStyle/>
                    <a:p>
                      <a:r>
                        <a:rPr lang="en-IN" dirty="0"/>
                        <a:t>investment</a:t>
                      </a:r>
                    </a:p>
                  </a:txBody>
                  <a:tcPr/>
                </a:tc>
                <a:extLst>
                  <a:ext uri="{0D108BD9-81ED-4DB2-BD59-A6C34878D82A}">
                    <a16:rowId xmlns:a16="http://schemas.microsoft.com/office/drawing/2014/main" val="2951630214"/>
                  </a:ext>
                </a:extLst>
              </a:tr>
              <a:tr h="332989">
                <a:tc>
                  <a:txBody>
                    <a:bodyPr/>
                    <a:lstStyle/>
                    <a:p>
                      <a:r>
                        <a:rPr lang="en-US" dirty="0"/>
                        <a:t>Cı -</a:t>
                      </a:r>
                      <a:endParaRPr lang="en-IN" dirty="0"/>
                    </a:p>
                  </a:txBody>
                  <a:tcPr/>
                </a:tc>
                <a:tc>
                  <a:txBody>
                    <a:bodyPr/>
                    <a:lstStyle/>
                    <a:p>
                      <a:r>
                        <a:rPr lang="en-US" dirty="0"/>
                        <a:t>single cash flow after one period</a:t>
                      </a:r>
                      <a:endParaRPr lang="en-IN" dirty="0"/>
                    </a:p>
                  </a:txBody>
                  <a:tcPr/>
                </a:tc>
                <a:extLst>
                  <a:ext uri="{0D108BD9-81ED-4DB2-BD59-A6C34878D82A}">
                    <a16:rowId xmlns:a16="http://schemas.microsoft.com/office/drawing/2014/main" val="3549580431"/>
                  </a:ext>
                </a:extLst>
              </a:tr>
            </a:tbl>
          </a:graphicData>
        </a:graphic>
      </p:graphicFrame>
      <p:sp>
        <p:nvSpPr>
          <p:cNvPr id="8" name="TextBox 7">
            <a:extLst>
              <a:ext uri="{FF2B5EF4-FFF2-40B4-BE49-F238E27FC236}">
                <a16:creationId xmlns:a16="http://schemas.microsoft.com/office/drawing/2014/main" id="{9D2D962E-7729-265D-1E7A-68EF064622BA}"/>
              </a:ext>
            </a:extLst>
          </p:cNvPr>
          <p:cNvSpPr txBox="1"/>
          <p:nvPr/>
        </p:nvSpPr>
        <p:spPr>
          <a:xfrm>
            <a:off x="1231121" y="5317578"/>
            <a:ext cx="8612675" cy="1015663"/>
          </a:xfrm>
          <a:prstGeom prst="rect">
            <a:avLst/>
          </a:prstGeom>
          <a:noFill/>
        </p:spPr>
        <p:txBody>
          <a:bodyPr wrap="square" rtlCol="0">
            <a:spAutoFit/>
          </a:bodyPr>
          <a:lstStyle/>
          <a:p>
            <a:r>
              <a:rPr lang="en-US" sz="2000" dirty="0">
                <a:solidFill>
                  <a:schemeClr val="bg1"/>
                </a:solidFill>
                <a:highlight>
                  <a:srgbClr val="C0C0C0"/>
                </a:highlight>
              </a:rPr>
              <a:t>LIMITATIONS:</a:t>
            </a:r>
          </a:p>
          <a:p>
            <a:pPr marL="285750" indent="-285750">
              <a:buFont typeface="Arial" panose="020B0604020202020204" pitchFamily="34" charset="0"/>
              <a:buChar char="•"/>
            </a:pPr>
            <a:r>
              <a:rPr lang="en-US" sz="2000" dirty="0"/>
              <a:t>It don’t cover non-conventional flows or multiple flows</a:t>
            </a:r>
            <a:endParaRPr lang="en-IN" sz="2000" dirty="0"/>
          </a:p>
          <a:p>
            <a:pPr marL="285750" indent="-285750">
              <a:buFont typeface="Arial" panose="020B0604020202020204" pitchFamily="34" charset="0"/>
              <a:buChar char="•"/>
            </a:pPr>
            <a:r>
              <a:rPr lang="en-IN" sz="2000" dirty="0"/>
              <a:t>Re-investment date couldn’t be recorded</a:t>
            </a:r>
            <a:endParaRPr lang="en-US" sz="2000" dirty="0"/>
          </a:p>
        </p:txBody>
      </p:sp>
    </p:spTree>
    <p:extLst>
      <p:ext uri="{BB962C8B-B14F-4D97-AF65-F5344CB8AC3E}">
        <p14:creationId xmlns:p14="http://schemas.microsoft.com/office/powerpoint/2010/main" val="21339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769C-A1D6-C0D5-C479-26F1CAC7A233}"/>
              </a:ext>
            </a:extLst>
          </p:cNvPr>
          <p:cNvSpPr>
            <a:spLocks noGrp="1"/>
          </p:cNvSpPr>
          <p:nvPr>
            <p:ph type="title"/>
          </p:nvPr>
        </p:nvSpPr>
        <p:spPr>
          <a:xfrm>
            <a:off x="288644" y="143069"/>
            <a:ext cx="7521078" cy="800099"/>
          </a:xfrm>
        </p:spPr>
        <p:txBody>
          <a:bodyPr/>
          <a:lstStyle/>
          <a:p>
            <a:r>
              <a:rPr lang="en-US" b="1" u="sng" dirty="0"/>
              <a:t>DISCOUNTING CASH FLOW</a:t>
            </a:r>
            <a:endParaRPr lang="en-IN" dirty="0"/>
          </a:p>
        </p:txBody>
      </p:sp>
      <p:sp>
        <p:nvSpPr>
          <p:cNvPr id="3" name="Content Placeholder 2">
            <a:extLst>
              <a:ext uri="{FF2B5EF4-FFF2-40B4-BE49-F238E27FC236}">
                <a16:creationId xmlns:a16="http://schemas.microsoft.com/office/drawing/2014/main" id="{EEC79C7E-1B88-D7E3-2CBC-8777011C76E3}"/>
              </a:ext>
            </a:extLst>
          </p:cNvPr>
          <p:cNvSpPr>
            <a:spLocks noGrp="1"/>
          </p:cNvSpPr>
          <p:nvPr>
            <p:ph idx="1"/>
          </p:nvPr>
        </p:nvSpPr>
        <p:spPr>
          <a:xfrm>
            <a:off x="988743" y="2534617"/>
            <a:ext cx="10353762" cy="1006350"/>
          </a:xfrm>
        </p:spPr>
        <p:txBody>
          <a:bodyPr>
            <a:normAutofit/>
          </a:bodyPr>
          <a:lstStyle/>
          <a:p>
            <a:pPr marL="36900" indent="0">
              <a:buNone/>
            </a:pPr>
            <a:r>
              <a:rPr lang="en-US" dirty="0"/>
              <a:t>Profitability index is the ratio of the present value of cash inflows, at </a:t>
            </a:r>
            <a:r>
              <a:rPr lang="en-US" sz="2400" dirty="0"/>
              <a:t>the required rate of return, to the initial cash outflow of the investment.</a:t>
            </a:r>
            <a:endParaRPr lang="en-IN" dirty="0"/>
          </a:p>
        </p:txBody>
      </p:sp>
      <p:sp>
        <p:nvSpPr>
          <p:cNvPr id="4" name="TextBox 3">
            <a:extLst>
              <a:ext uri="{FF2B5EF4-FFF2-40B4-BE49-F238E27FC236}">
                <a16:creationId xmlns:a16="http://schemas.microsoft.com/office/drawing/2014/main" id="{4F835F16-0EEA-6912-D109-73BADE24C6DE}"/>
              </a:ext>
            </a:extLst>
          </p:cNvPr>
          <p:cNvSpPr txBox="1"/>
          <p:nvPr/>
        </p:nvSpPr>
        <p:spPr>
          <a:xfrm>
            <a:off x="391281" y="901626"/>
            <a:ext cx="3490254" cy="461665"/>
          </a:xfrm>
          <a:prstGeom prst="rect">
            <a:avLst/>
          </a:prstGeom>
          <a:noFill/>
        </p:spPr>
        <p:txBody>
          <a:bodyPr wrap="square" rtlCol="0">
            <a:spAutoFit/>
          </a:bodyPr>
          <a:lstStyle/>
          <a:p>
            <a:r>
              <a:rPr lang="en-IN" sz="2400" b="1" dirty="0"/>
              <a:t>PROFITABILITY INDEX</a:t>
            </a:r>
          </a:p>
        </p:txBody>
      </p:sp>
      <p:pic>
        <p:nvPicPr>
          <p:cNvPr id="8" name="Picture 7">
            <a:extLst>
              <a:ext uri="{FF2B5EF4-FFF2-40B4-BE49-F238E27FC236}">
                <a16:creationId xmlns:a16="http://schemas.microsoft.com/office/drawing/2014/main" id="{7C91BC32-5087-3823-23CD-26DDCF77CD5D}"/>
              </a:ext>
            </a:extLst>
          </p:cNvPr>
          <p:cNvPicPr>
            <a:picLocks noChangeAspect="1"/>
          </p:cNvPicPr>
          <p:nvPr/>
        </p:nvPicPr>
        <p:blipFill>
          <a:blip r:embed="rId2"/>
          <a:stretch>
            <a:fillRect/>
          </a:stretch>
        </p:blipFill>
        <p:spPr>
          <a:xfrm>
            <a:off x="988743" y="3919548"/>
            <a:ext cx="5262768" cy="1774169"/>
          </a:xfrm>
          <a:prstGeom prst="rect">
            <a:avLst/>
          </a:prstGeom>
        </p:spPr>
      </p:pic>
      <p:graphicFrame>
        <p:nvGraphicFramePr>
          <p:cNvPr id="9" name="Table 8">
            <a:extLst>
              <a:ext uri="{FF2B5EF4-FFF2-40B4-BE49-F238E27FC236}">
                <a16:creationId xmlns:a16="http://schemas.microsoft.com/office/drawing/2014/main" id="{3D3F02FF-F743-2095-5BDB-0AE401F38F51}"/>
              </a:ext>
            </a:extLst>
          </p:cNvPr>
          <p:cNvGraphicFramePr>
            <a:graphicFrameLocks noGrp="1"/>
          </p:cNvGraphicFramePr>
          <p:nvPr>
            <p:extLst>
              <p:ext uri="{D42A27DB-BD31-4B8C-83A1-F6EECF244321}">
                <p14:modId xmlns:p14="http://schemas.microsoft.com/office/powerpoint/2010/main" val="4234764833"/>
              </p:ext>
            </p:extLst>
          </p:nvPr>
        </p:nvGraphicFramePr>
        <p:xfrm>
          <a:off x="6586073" y="4064953"/>
          <a:ext cx="5262768" cy="1483360"/>
        </p:xfrm>
        <a:graphic>
          <a:graphicData uri="http://schemas.openxmlformats.org/drawingml/2006/table">
            <a:tbl>
              <a:tblPr firstRow="1" bandRow="1">
                <a:tableStyleId>{073A0DAA-6AF3-43AB-8588-CEC1D06C72B9}</a:tableStyleId>
              </a:tblPr>
              <a:tblGrid>
                <a:gridCol w="813103">
                  <a:extLst>
                    <a:ext uri="{9D8B030D-6E8A-4147-A177-3AD203B41FA5}">
                      <a16:colId xmlns:a16="http://schemas.microsoft.com/office/drawing/2014/main" val="1061065477"/>
                    </a:ext>
                  </a:extLst>
                </a:gridCol>
                <a:gridCol w="4449665">
                  <a:extLst>
                    <a:ext uri="{9D8B030D-6E8A-4147-A177-3AD203B41FA5}">
                      <a16:colId xmlns:a16="http://schemas.microsoft.com/office/drawing/2014/main" val="3776695804"/>
                    </a:ext>
                  </a:extLst>
                </a:gridCol>
              </a:tblGrid>
              <a:tr h="370840">
                <a:tc>
                  <a:txBody>
                    <a:bodyPr/>
                    <a:lstStyle/>
                    <a:p>
                      <a:r>
                        <a:rPr lang="en-US" dirty="0"/>
                        <a:t>PV -</a:t>
                      </a:r>
                      <a:endParaRPr lang="en-IN" dirty="0"/>
                    </a:p>
                  </a:txBody>
                  <a:tcPr/>
                </a:tc>
                <a:tc>
                  <a:txBody>
                    <a:bodyPr/>
                    <a:lstStyle/>
                    <a:p>
                      <a:r>
                        <a:rPr lang="en-US" dirty="0"/>
                        <a:t>Present value</a:t>
                      </a:r>
                      <a:endParaRPr lang="en-IN" dirty="0"/>
                    </a:p>
                  </a:txBody>
                  <a:tcPr/>
                </a:tc>
                <a:extLst>
                  <a:ext uri="{0D108BD9-81ED-4DB2-BD59-A6C34878D82A}">
                    <a16:rowId xmlns:a16="http://schemas.microsoft.com/office/drawing/2014/main" val="3695979066"/>
                  </a:ext>
                </a:extLst>
              </a:tr>
              <a:tr h="370840">
                <a:tc>
                  <a:txBody>
                    <a:bodyPr/>
                    <a:lstStyle/>
                    <a:p>
                      <a:r>
                        <a:rPr lang="en-US" dirty="0"/>
                        <a:t>Co-</a:t>
                      </a:r>
                      <a:endParaRPr lang="en-IN" dirty="0"/>
                    </a:p>
                  </a:txBody>
                  <a:tcPr/>
                </a:tc>
                <a:tc>
                  <a:txBody>
                    <a:bodyPr/>
                    <a:lstStyle/>
                    <a:p>
                      <a:r>
                        <a:rPr lang="en-US" dirty="0"/>
                        <a:t>Cash outflow</a:t>
                      </a:r>
                      <a:endParaRPr lang="en-IN" dirty="0"/>
                    </a:p>
                  </a:txBody>
                  <a:tcPr/>
                </a:tc>
                <a:extLst>
                  <a:ext uri="{0D108BD9-81ED-4DB2-BD59-A6C34878D82A}">
                    <a16:rowId xmlns:a16="http://schemas.microsoft.com/office/drawing/2014/main" val="3142100073"/>
                  </a:ext>
                </a:extLst>
              </a:tr>
              <a:tr h="370840">
                <a:tc>
                  <a:txBody>
                    <a:bodyPr/>
                    <a:lstStyle/>
                    <a:p>
                      <a:r>
                        <a:rPr lang="en-US" dirty="0"/>
                        <a:t>T-</a:t>
                      </a:r>
                      <a:endParaRPr lang="en-IN" dirty="0"/>
                    </a:p>
                  </a:txBody>
                  <a:tcPr/>
                </a:tc>
                <a:tc>
                  <a:txBody>
                    <a:bodyPr/>
                    <a:lstStyle/>
                    <a:p>
                      <a:r>
                        <a:rPr lang="en-US" dirty="0"/>
                        <a:t>Time</a:t>
                      </a:r>
                      <a:endParaRPr lang="en-IN" dirty="0"/>
                    </a:p>
                  </a:txBody>
                  <a:tcPr/>
                </a:tc>
                <a:extLst>
                  <a:ext uri="{0D108BD9-81ED-4DB2-BD59-A6C34878D82A}">
                    <a16:rowId xmlns:a16="http://schemas.microsoft.com/office/drawing/2014/main" val="3861744627"/>
                  </a:ext>
                </a:extLst>
              </a:tr>
              <a:tr h="370840">
                <a:tc>
                  <a:txBody>
                    <a:bodyPr/>
                    <a:lstStyle/>
                    <a:p>
                      <a:r>
                        <a:rPr lang="en-US" dirty="0"/>
                        <a:t>K-</a:t>
                      </a:r>
                      <a:endParaRPr lang="en-IN" dirty="0"/>
                    </a:p>
                  </a:txBody>
                  <a:tcPr/>
                </a:tc>
                <a:tc>
                  <a:txBody>
                    <a:bodyPr/>
                    <a:lstStyle/>
                    <a:p>
                      <a:r>
                        <a:rPr lang="en-US" dirty="0"/>
                        <a:t>Cost of capital</a:t>
                      </a:r>
                      <a:endParaRPr lang="en-IN" dirty="0"/>
                    </a:p>
                  </a:txBody>
                  <a:tcPr/>
                </a:tc>
                <a:extLst>
                  <a:ext uri="{0D108BD9-81ED-4DB2-BD59-A6C34878D82A}">
                    <a16:rowId xmlns:a16="http://schemas.microsoft.com/office/drawing/2014/main" val="1458706100"/>
                  </a:ext>
                </a:extLst>
              </a:tr>
            </a:tbl>
          </a:graphicData>
        </a:graphic>
      </p:graphicFrame>
    </p:spTree>
    <p:extLst>
      <p:ext uri="{BB962C8B-B14F-4D97-AF65-F5344CB8AC3E}">
        <p14:creationId xmlns:p14="http://schemas.microsoft.com/office/powerpoint/2010/main" val="297847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{42D1C8BE-9485-4E35-99B1-463B626AF530}tf11665031_win32</Template>
  <TotalTime>1190</TotalTime>
  <Words>725</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Arial Nova</vt:lpstr>
      <vt:lpstr>Arial Nova Light</vt:lpstr>
      <vt:lpstr>Cambria Math</vt:lpstr>
      <vt:lpstr>Roboto</vt:lpstr>
      <vt:lpstr>SourceSansPro</vt:lpstr>
      <vt:lpstr>Wingdings</vt:lpstr>
      <vt:lpstr>Wingdings 2</vt:lpstr>
      <vt:lpstr>SlateVTI</vt:lpstr>
      <vt:lpstr>CAPITAL BUDGETING</vt:lpstr>
      <vt:lpstr>INTRODUCTION</vt:lpstr>
      <vt:lpstr>PROCESS OF CAPITAL BUDGETING</vt:lpstr>
      <vt:lpstr>TECHNIQUES OF CAPITAL BUDGETING</vt:lpstr>
      <vt:lpstr>DISCOUNTING CASH FLOW</vt:lpstr>
      <vt:lpstr>NUMERICAL EXAMPLE:</vt:lpstr>
      <vt:lpstr>DISCOUNTING CASH FLOW</vt:lpstr>
      <vt:lpstr>DISCOUNTING CASH FLOW</vt:lpstr>
      <vt:lpstr>DISCOUNTING CASH FLOW</vt:lpstr>
      <vt:lpstr>NON-DISCOUNTING CASH FLOW</vt:lpstr>
      <vt:lpstr>NON-DISCOUNTING CASH FLOW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dc:title>
  <dc:creator>akshay paul</dc:creator>
  <cp:lastModifiedBy>akshay paul</cp:lastModifiedBy>
  <cp:revision>2</cp:revision>
  <dcterms:created xsi:type="dcterms:W3CDTF">2023-11-29T08:19:18Z</dcterms:created>
  <dcterms:modified xsi:type="dcterms:W3CDTF">2023-12-03T17:50:28Z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