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300" r:id="rId5"/>
    <p:sldId id="295" r:id="rId6"/>
    <p:sldId id="294" r:id="rId7"/>
    <p:sldId id="279" r:id="rId8"/>
    <p:sldId id="280" r:id="rId9"/>
    <p:sldId id="281" r:id="rId10"/>
    <p:sldId id="282" r:id="rId11"/>
    <p:sldId id="283" r:id="rId12"/>
    <p:sldId id="286" r:id="rId13"/>
    <p:sldId id="285" r:id="rId14"/>
    <p:sldId id="284" r:id="rId15"/>
    <p:sldId id="288" r:id="rId16"/>
    <p:sldId id="287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48DC8C-4BAD-E3D1-9353-D308A4F3F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5BEE1-E8B1-2A66-9701-37F7D75AB491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B814C-FB05-1B0D-156B-27D102A21E95}"/>
              </a:ext>
            </a:extLst>
          </p:cNvPr>
          <p:cNvSpPr txBox="1"/>
          <p:nvPr/>
        </p:nvSpPr>
        <p:spPr>
          <a:xfrm>
            <a:off x="2106706" y="358588"/>
            <a:ext cx="812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Consumer Good Analysis Using 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21087-AECE-004B-03D1-674A12A8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8" y="1178859"/>
            <a:ext cx="5468471" cy="450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56705-9B44-38D0-0556-9A7003FEE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1" y="1178859"/>
            <a:ext cx="5284693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products The final output that have the highest and lowest manufacturing costs</a:t>
            </a:r>
          </a:p>
          <a:p>
            <a:r>
              <a:rPr lang="en-GB" b="1" dirty="0"/>
              <a:t>should contain these fields, product_code,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FBA8-AD9F-4FCA-9B0D-D5149808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2" y="1644390"/>
            <a:ext cx="5839640" cy="304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BD927-ABF6-9281-B68A-D4F7490B5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5E606-3B99-3C58-0337-E7D4FA89B389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/>
              <a:t>customer_code customer average_discount_percentage.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E14BB-17DA-4114-A005-1B48F27E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721365"/>
            <a:ext cx="8049748" cy="267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53977C-187E-4D63-1399-0091BCB1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BA13D-BD36-47DF-A2C7-CD3CD1A18E0D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/>
              <a:t>report contains these columns: Month Year Gross sales Amount.</a:t>
            </a:r>
          </a:p>
          <a:p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8FE27-7DBC-414E-A66B-DA2D62D88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874002"/>
            <a:ext cx="6963747" cy="29245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E2B382-57EB-186F-CCC4-C97D58027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2BF1A-E467-443A-9A97-73016A957FE1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0094-8AED-4F97-BBD1-E41D640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6" y="1242214"/>
            <a:ext cx="6677957" cy="4105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0988D9-1C82-6E6B-8D2E-67CB5B3C5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EBE3B8-479C-DF51-1B3A-12F79194D2BD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EFD8-3E2F-4E75-AD37-C88FB3B7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256118"/>
            <a:ext cx="9392961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22DD62-BD73-286A-DBA6-D23E937B7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A7C33-D399-EC69-3428-9AB6CAF4BADA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the Top 3 products in each division that have a high total_sold_quantity in the </a:t>
            </a:r>
            <a:r>
              <a:rPr lang="en-GB" b="1" dirty="0" err="1"/>
              <a:t>fiscal_year</a:t>
            </a:r>
            <a:r>
              <a:rPr lang="en-GB" b="1" dirty="0"/>
              <a:t> 2021? The final output contains these fields, division product_code.</a:t>
            </a:r>
          </a:p>
          <a:p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41DDB-039B-4C18-8029-579FCAF9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" y="1138955"/>
            <a:ext cx="6030167" cy="402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7" y="3153774"/>
            <a:ext cx="5593139" cy="2753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C41FF0-74C6-6DA8-0A35-61D3CB331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4F81E-C4DD-0804-6E76-6068A9FB4D85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61A12E-91AD-5465-AC52-7F975BB02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A0A1B-A4D1-E805-B7B1-4EB431BDB96C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  <a:p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7B067F-5825-7F1C-14D2-A221AC5F0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1DE0C-4653-BAF7-7C32-E5314969EDB2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F0D1BB-2500-6C20-F29C-4989C33A9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1C929-1DAB-685D-9883-EC8A5A8F7E5F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Unveiling Insights: Leveraging Data for Strategic Decision-Making</a:t>
            </a:r>
            <a:br>
              <a:rPr lang="en-US" sz="2400" b="1" dirty="0"/>
            </a:br>
            <a:endParaRPr lang="en-US" sz="2400" b="1" dirty="0"/>
          </a:p>
          <a:p>
            <a:pPr>
              <a:buNone/>
            </a:pPr>
            <a:r>
              <a:rPr lang="en-US" sz="1600" b="1" dirty="0"/>
              <a:t>Problem Statement:</a:t>
            </a:r>
          </a:p>
          <a:p>
            <a:pPr>
              <a:buNone/>
            </a:pPr>
            <a:endParaRPr lang="en-US" sz="1600" b="1" dirty="0"/>
          </a:p>
          <a:p>
            <a:r>
              <a:rPr lang="en-US" sz="1600" dirty="0" err="1"/>
              <a:t>AtliQ</a:t>
            </a:r>
            <a:r>
              <a:rPr lang="en-US" sz="1600" dirty="0"/>
              <a:t> Hardware, a leading global producer of computer hardware, encountered a significant challenge in its operations. To remain competitive in an increasingly dynamic market, the company needed to make swift, data-driven decisions. However, the management identified a critical gap—lack of actionable insights was hindering strategic planning and decision-making.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To address the challenge, </a:t>
            </a:r>
            <a:r>
              <a:rPr lang="en-US" sz="1600" dirty="0" err="1"/>
              <a:t>AtliQ</a:t>
            </a:r>
            <a:r>
              <a:rPr lang="en-US" sz="1600" dirty="0"/>
              <a:t> Hardware assembled a dedicated data analytics team and I took on the SQL initiative. </a:t>
            </a:r>
            <a:br>
              <a:rPr lang="en-US" sz="1600" dirty="0"/>
            </a:br>
            <a:r>
              <a:rPr lang="en-US" sz="1600" dirty="0"/>
              <a:t>My objective was clear: to resolve 10 ad-hoc business queries by transforming raw data into actionable insights that would empower strategic decision-making.</a:t>
            </a:r>
            <a:endParaRPr lang="en-IN" sz="1600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E5191-132F-8B37-00BE-17B9D89D2BFE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466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Key Insights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was a significant growth in unique products, rising from 245 in 2020 to 334 in 2021.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"Notebook" segment holds the largest variety, with a total of 129 products.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"Accessories" segment experienced a notable expansion, adding 34 more products in 2021 compared to 2020.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"Flipkart" recorded the highest average pre-invoice discount percentage, standing at 30.83%.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While fiscal year 2020 saw a dip in sales during March and April, performance notably improved in the same period of fiscal year 2021.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"Retailer" channel emerged as the dominant sales contributor, accounting for 73.22% of total gross sales.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62521E-506F-3073-93DA-CED96A687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CCB9C-1D05-4B38-5B05-7223112520D4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676965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87CB03-CD73-4DE2-9475-42DD9427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758997"/>
            <a:ext cx="9848093" cy="53400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4AB32F-D4EA-498F-A36B-EEEB73899A83}"/>
              </a:ext>
            </a:extLst>
          </p:cNvPr>
          <p:cNvSpPr/>
          <p:nvPr/>
        </p:nvSpPr>
        <p:spPr>
          <a:xfrm>
            <a:off x="4028661" y="3008243"/>
            <a:ext cx="1444487" cy="728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358B3-A5D0-40C1-B54F-353180EDEF30}"/>
              </a:ext>
            </a:extLst>
          </p:cNvPr>
          <p:cNvSpPr txBox="1"/>
          <p:nvPr/>
        </p:nvSpPr>
        <p:spPr>
          <a:xfrm>
            <a:off x="1242528" y="558942"/>
            <a:ext cx="217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Data Sets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080ED2-72C5-4ADB-A17E-FB5E2D99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Database Overview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B2C8C-C831-10E1-7648-A4EC0B6A5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8381B-6BDE-B6B1-5675-B12DC32E7B42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6" y="589486"/>
            <a:ext cx="10002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Provide the list of market in which customer </a:t>
            </a:r>
            <a:br>
              <a:rPr lang="en-GB" sz="2000" b="1" dirty="0"/>
            </a:br>
            <a:r>
              <a:rPr lang="en-GB" sz="2000" b="1" dirty="0"/>
              <a:t>“Atliq Exclusive” operates its business in APAC region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C1567-611E-471D-BB18-610783AD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3" y="2162402"/>
            <a:ext cx="6033740" cy="190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FFFC6A-3619-6CC9-E31A-2513D3017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7F024-D4B3-F322-BB71-C007FB07C0AB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592F0B-8A7F-49EA-8655-BD8AD79E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457358"/>
            <a:ext cx="7544853" cy="298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is the percentage of unique product increase in 2021vs.2020?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99A69-8755-804F-4E6F-17C3DB16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0A799-F8DD-FB30-0723-68C9AC9D984F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/>
              <a:t>Provide  a  report  with  all  the  unique  product  counts  for  each  segment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/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/>
              <a:t>The  final  output</a:t>
            </a:r>
            <a:r>
              <a:rPr lang="en-IN" b="1" dirty="0"/>
              <a:t> </a:t>
            </a:r>
            <a:r>
              <a:rPr lang="en-US" b="1" dirty="0"/>
              <a:t>contains  2  fields, segment   product count.</a:t>
            </a:r>
            <a:endParaRPr lang="en-IN" b="1" dirty="0"/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31D1C5-CDD7-ABD0-EE8E-DB7EF8BF6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7D2A9-1FD4-4610-6855-9A174A561CD9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6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effectLst/>
                <a:ea typeface="Arial" panose="020B0604020202020204" pitchFamily="34" charset="0"/>
              </a:rPr>
              <a:t>          </a:t>
            </a:r>
            <a:r>
              <a:rPr lang="en-US" b="1" dirty="0"/>
              <a:t>Follow-up: Which segment  had the  most  increase  in  unique  products  in 2021 vs 2020?          The final output contains these fields, segment</a:t>
            </a:r>
            <a:r>
              <a:rPr lang="en-IN" b="1" dirty="0"/>
              <a:t>, </a:t>
            </a:r>
            <a:r>
              <a:rPr lang="en-US" b="1" dirty="0"/>
              <a:t>product   count    2020    product_count_202I      difference.</a:t>
            </a: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6AB9-D5FD-4454-82FE-D2A77FBB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26654"/>
            <a:ext cx="7754432" cy="3199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61" y="4806234"/>
            <a:ext cx="5744377" cy="18385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19458E-80D2-411D-D9C6-66DED2455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7529" cy="627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88E03-0764-88C6-C9A8-01B5C0820DD9}"/>
              </a:ext>
            </a:extLst>
          </p:cNvPr>
          <p:cNvSpPr txBox="1"/>
          <p:nvPr/>
        </p:nvSpPr>
        <p:spPr>
          <a:xfrm>
            <a:off x="10829365" y="6487470"/>
            <a:ext cx="13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334</TotalTime>
  <Words>669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Akshay Pimpale</cp:lastModifiedBy>
  <cp:revision>52</cp:revision>
  <dcterms:created xsi:type="dcterms:W3CDTF">2024-04-27T19:30:57Z</dcterms:created>
  <dcterms:modified xsi:type="dcterms:W3CDTF">2025-05-21T14:21:09Z</dcterms:modified>
</cp:coreProperties>
</file>