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6A7C23-49A3-42E0-9D28-3BB42B7DE2D0}">
  <a:tblStyle styleId="{B26A7C23-49A3-42E0-9D28-3BB42B7DE2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1A728DB-8AAE-43AA-A448-DC1D5043F7A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f884bf55c_1_8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df884bf55c_1_8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df884bf55c_1_8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f884bf55c_1_19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gdf884bf55c_1_19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df884bf55c_1_19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f884bf55c_1_27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df884bf55c_1_27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df884bf55c_1_27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f884bf55c_1_35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gdf884bf55c_1_35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df884bf55c_1_35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f884bf55c_1_43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df884bf55c_1_43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df884bf55c_1_43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f884bf55c_1_54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df884bf55c_1_54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df884bf55c_1_54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a91e3f466_0_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da91e3f466_0_1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a91e3f466_5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da91e3f466_5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a91e3f466_0_1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da91e3f466_0_1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a91e3f466_4_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da91e3f466_4_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217cd1b3d_0_12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gd217cd1b3d_0_12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217cd1b3d_0_12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217cd1b3d_0_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217cd1b3d_0_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d217cd1b3d_0_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1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12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f8f0a885d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df8f0a885d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f884bf55c_0_4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gdf884bf55c_0_4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df884bf55c_0_4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f884bf55c_0_11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gdf884bf55c_0_11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df884bf55c_0_1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f884bf55c_1_0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df884bf55c_1_0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df884bf55c_1_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ImRtIhjgrgIRiyh2iRiiLQMNm6XO9gGU/view" TargetMode="External"/><Relationship Id="rId4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0TzMg0nJ5hhnAbT3smoyJbkDTrK4kTKa/view" TargetMode="External"/><Relationship Id="rId4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i.org/10.3390/s20247322" TargetMode="External"/><Relationship Id="rId4" Type="http://schemas.openxmlformats.org/officeDocument/2006/relationships/hyperlink" Target="https://www.cooking-hacks.com/documentation/tutorials/geiger-counter-radiation-sensor-board-arduino-raspberry-pi-tutorial/index.html" TargetMode="External"/><Relationship Id="rId5" Type="http://schemas.openxmlformats.org/officeDocument/2006/relationships/hyperlink" Target="https://www.youtube.com/watch?v=PTAkiukJK7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/>
        </p:nvSpPr>
        <p:spPr>
          <a:xfrm>
            <a:off x="1524150" y="3232800"/>
            <a:ext cx="9143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3600">
                <a:latin typeface="Times New Roman"/>
                <a:ea typeface="Times New Roman"/>
                <a:cs typeface="Times New Roman"/>
                <a:sym typeface="Times New Roman"/>
              </a:rPr>
              <a:t>Remote Monitoring of Radiation and Environmental Conditions with </a:t>
            </a:r>
            <a:endParaRPr b="1" i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3600">
                <a:latin typeface="Times New Roman"/>
                <a:ea typeface="Times New Roman"/>
                <a:cs typeface="Times New Roman"/>
                <a:sym typeface="Times New Roman"/>
              </a:rPr>
              <a:t>Telegram Responder Bot</a:t>
            </a:r>
            <a:endParaRPr b="1" i="1" sz="3600" u="none" cap="none" strike="noStrike"/>
          </a:p>
        </p:txBody>
      </p:sp>
      <p:pic>
        <p:nvPicPr>
          <p:cNvPr descr="A close up of a sign&#10;&#10;Description automatically generated" id="122" name="Google Shape;1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040" y="412200"/>
            <a:ext cx="9553320" cy="99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/>
          <p:nvPr/>
        </p:nvSpPr>
        <p:spPr>
          <a:xfrm>
            <a:off x="3763080" y="1527120"/>
            <a:ext cx="4665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Aushapur(V), Ghatkesar(M) , R.R Dist-50130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4117320" y="2650320"/>
            <a:ext cx="3957120" cy="39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Major</a:t>
            </a:r>
            <a:r>
              <a:rPr b="1" i="1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</a:t>
            </a:r>
            <a:r>
              <a:rPr b="1" i="1" lang="en-IN" sz="2000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 b="1" i="1" sz="2000" u="none" cap="none" strike="noStrike"/>
          </a:p>
        </p:txBody>
      </p:sp>
      <p:sp>
        <p:nvSpPr>
          <p:cNvPr id="125" name="Google Shape;125;p27"/>
          <p:cNvSpPr/>
          <p:nvPr/>
        </p:nvSpPr>
        <p:spPr>
          <a:xfrm>
            <a:off x="1319040" y="5146920"/>
            <a:ext cx="195084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P. Sreevani</a:t>
            </a:r>
            <a:endParaRPr b="1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7664040" y="5146920"/>
            <a:ext cx="3789360" cy="146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– </a:t>
            </a: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 10</a:t>
            </a:r>
            <a:endParaRPr b="1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Akshay Rajpurohit</a:t>
            </a: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(17P61A0405)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Poddutooru Rakesh (17C21A0419)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Bittu Nikhil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(17P61A0425)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Pillarisetty Sai Charan</a:t>
            </a: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(18P65A0419)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2561040" y="2006640"/>
            <a:ext cx="7597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Electronics and Communication Engineering</a:t>
            </a:r>
            <a:endParaRPr b="0" i="1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>
                <a:latin typeface="Times New Roman"/>
                <a:ea typeface="Times New Roman"/>
                <a:cs typeface="Times New Roman"/>
                <a:sym typeface="Times New Roman"/>
              </a:rPr>
              <a:t>DHT11 Sensor</a:t>
            </a:r>
            <a:endParaRPr b="0" i="0" sz="3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9" name="Google Shape;189;p36"/>
          <p:cNvGraphicFramePr/>
          <p:nvPr/>
        </p:nvGraphicFramePr>
        <p:xfrm>
          <a:off x="952500" y="1892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{B26A7C23-49A3-42E0-9D28-3BB42B7DE2D0}</a:tableStyleId>
              </a:tblPr>
              <a:tblGrid>
                <a:gridCol w="5229225"/>
                <a:gridCol w="5057775"/>
              </a:tblGrid>
              <a:tr h="3661850">
                <a:tc>
                  <a:txBody>
                    <a:bodyPr/>
                    <a:lstStyle/>
                    <a:p>
                      <a:pPr indent="0" lvl="0" marL="9144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DHT sensors are made of two parts, a capacitive humidity sensor and a thermistor, and contains a basic ADC converter.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Ultra low cost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to 5V power and I/O, 2.5mA max current use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Humidity 20-80%, 5% accuracy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Temperature 0-50°C, ±2°C accuracy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Hz sampling rate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0" name="Google Shape;1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425" y="1982375"/>
            <a:ext cx="3716574" cy="371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>
                <a:latin typeface="Times New Roman"/>
                <a:ea typeface="Times New Roman"/>
                <a:cs typeface="Times New Roman"/>
                <a:sym typeface="Times New Roman"/>
              </a:rPr>
              <a:t>microSD card</a:t>
            </a:r>
            <a:endParaRPr b="0" i="0" sz="3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7" name="Google Shape;197;p37"/>
          <p:cNvGraphicFramePr/>
          <p:nvPr/>
        </p:nvGraphicFramePr>
        <p:xfrm>
          <a:off x="952500" y="1892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{B26A7C23-49A3-42E0-9D28-3BB42B7DE2D0}</a:tableStyleId>
              </a:tblPr>
              <a:tblGrid>
                <a:gridCol w="5229225"/>
                <a:gridCol w="5057775"/>
              </a:tblGrid>
              <a:tr h="3661850">
                <a:tc>
                  <a:txBody>
                    <a:bodyPr/>
                    <a:lstStyle/>
                    <a:p>
                      <a:pPr indent="0" lvl="0" marL="9144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Has a small physical size and is therefore portable.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Non-volatile memory.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storage capacities (upto 1TB)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compatibility - compatible with almost every SBC, Digital Cameras, and smartphones.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effective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 power consumption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050" y="2119025"/>
            <a:ext cx="4304101" cy="34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>
                <a:latin typeface="Times New Roman"/>
                <a:ea typeface="Times New Roman"/>
                <a:cs typeface="Times New Roman"/>
                <a:sym typeface="Times New Roman"/>
              </a:rPr>
              <a:t>Raspberry Pi OS</a:t>
            </a:r>
            <a:endParaRPr b="0" i="0" sz="3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Google Shape;205;p38"/>
          <p:cNvGraphicFramePr/>
          <p:nvPr/>
        </p:nvGraphicFramePr>
        <p:xfrm>
          <a:off x="952500" y="1892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{B26A7C23-49A3-42E0-9D28-3BB42B7DE2D0}</a:tableStyleId>
              </a:tblPr>
              <a:tblGrid>
                <a:gridCol w="5229225"/>
                <a:gridCol w="5057775"/>
              </a:tblGrid>
              <a:tr h="3661850">
                <a:tc>
                  <a:txBody>
                    <a:bodyPr/>
                    <a:lstStyle/>
                    <a:p>
                      <a:pPr indent="0" lvl="0" marL="9144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Debian based operating system.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Developed and Maintained by the Raspberry Pi Foundation.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Highly optimized for all models of Raspberry Pi.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be used to extensively control the Raspberry Pi (Serial Mode, I2C, etc.)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APT is the package manager used to add/remove software.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6" name="Google Shape;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375" y="2532925"/>
            <a:ext cx="4762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>
                <a:latin typeface="Times New Roman"/>
                <a:ea typeface="Times New Roman"/>
                <a:cs typeface="Times New Roman"/>
                <a:sym typeface="Times New Roman"/>
              </a:rPr>
              <a:t>Ubuntu Server</a:t>
            </a:r>
            <a:endParaRPr b="0" i="0" sz="3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p39"/>
          <p:cNvGraphicFramePr/>
          <p:nvPr/>
        </p:nvGraphicFramePr>
        <p:xfrm>
          <a:off x="952500" y="1892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{B26A7C23-49A3-42E0-9D28-3BB42B7DE2D0}</a:tableStyleId>
              </a:tblPr>
              <a:tblGrid>
                <a:gridCol w="5229225"/>
                <a:gridCol w="5057775"/>
              </a:tblGrid>
              <a:tr h="3661850">
                <a:tc>
                  <a:txBody>
                    <a:bodyPr/>
                    <a:lstStyle/>
                    <a:p>
                      <a:pPr indent="0" lvl="0" marL="9144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Debian based operating system.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Developed and Maintained by the Canonical Ltd.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 used Operating System on servers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APT is the package manager used to add/remove software.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Receives regular security updates.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 usage of system resources.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4" name="Google Shape;2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275" y="2224927"/>
            <a:ext cx="2997251" cy="299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>
                <a:latin typeface="Times New Roman"/>
                <a:ea typeface="Times New Roman"/>
                <a:cs typeface="Times New Roman"/>
                <a:sym typeface="Times New Roman"/>
              </a:rPr>
              <a:t>InfluxDB</a:t>
            </a:r>
            <a:endParaRPr b="0" i="0" sz="3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1" name="Google Shape;221;p40"/>
          <p:cNvGraphicFramePr/>
          <p:nvPr/>
        </p:nvGraphicFramePr>
        <p:xfrm>
          <a:off x="952500" y="1892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{B26A7C23-49A3-42E0-9D28-3BB42B7DE2D0}</a:tableStyleId>
              </a:tblPr>
              <a:tblGrid>
                <a:gridCol w="5229225"/>
                <a:gridCol w="5057775"/>
              </a:tblGrid>
              <a:tr h="3661850">
                <a:tc>
                  <a:txBody>
                    <a:bodyPr/>
                    <a:lstStyle/>
                    <a:p>
                      <a:pPr indent="0" lvl="0" marL="9144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InfluxDB is a time series database designed to handle high write and query loads.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pen source server agent to collect metrics from stacks, sensors and systems.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Uses Flux for querying which is optimized for time series analysis.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client libraries in multiple programming languages.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725" y="2839486"/>
            <a:ext cx="5057775" cy="187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>
                <a:latin typeface="Times New Roman"/>
                <a:ea typeface="Times New Roman"/>
                <a:cs typeface="Times New Roman"/>
                <a:sym typeface="Times New Roman"/>
              </a:rPr>
              <a:t>Grafana</a:t>
            </a:r>
            <a:endParaRPr b="0" i="0" sz="3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9" name="Google Shape;229;p41"/>
          <p:cNvGraphicFramePr/>
          <p:nvPr/>
        </p:nvGraphicFramePr>
        <p:xfrm>
          <a:off x="952500" y="1892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{B26A7C23-49A3-42E0-9D28-3BB42B7DE2D0}</a:tableStyleId>
              </a:tblPr>
              <a:tblGrid>
                <a:gridCol w="5229225"/>
                <a:gridCol w="5057775"/>
              </a:tblGrid>
              <a:tr h="3661850">
                <a:tc>
                  <a:txBody>
                    <a:bodyPr/>
                    <a:lstStyle/>
                    <a:p>
                      <a:pPr indent="0" lvl="0" marL="9144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Grafana is an open source analytics &amp; monitoring tool.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multiple visualizations such as Graphs, Heatmaps, Histograms, Geomaps etc.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Allows transformation of data to summarize, combine and perform calculations across different queries and data sources.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155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Times New Roman"/>
                        <a:buChar char="•"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Has </a:t>
                      </a: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built-in</a:t>
                      </a:r>
                      <a:r>
                        <a:rPr lang="en-IN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alert mechanism.</a:t>
                      </a:r>
                      <a:endParaRPr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0" name="Google Shape;2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480" y="2019073"/>
            <a:ext cx="3447501" cy="351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 OF ACTION</a:t>
            </a:r>
            <a:endParaRPr b="0" i="0" sz="3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6" name="Google Shape;236;p42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{41A728DB-8AAE-43AA-A448-DC1D5043F7A9}</a:tableStyleId>
              </a:tblPr>
              <a:tblGrid>
                <a:gridCol w="5257800"/>
                <a:gridCol w="5257800"/>
              </a:tblGrid>
              <a:tr h="15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PRC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STATUS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26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PRC-1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Based on our domain, we obtained a scientific paper and we prepared our abstract accordingly.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9"/>
                    </a:solidFill>
                  </a:tcPr>
                </a:tc>
              </a:tr>
              <a:tr h="48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PRC-2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Detection and measurement of radiation levels</a:t>
                      </a: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climate conditions and geographical location, along with an Telegram Responder Bot system.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4"/>
                    </a:solidFill>
                  </a:tcPr>
                </a:tc>
              </a:tr>
              <a:tr h="14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PRC-3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Relaying of the information to the cloud, and graphical representation of the information on the local and remote computers.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0" i="0" sz="3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350" y="1690140"/>
            <a:ext cx="5710749" cy="486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3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8" name="Google Shape;248;p44" title="AG10_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713" y="1412901"/>
            <a:ext cx="2876025" cy="52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3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975" y="1491840"/>
            <a:ext cx="9460054" cy="4863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0" i="0" sz="3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8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29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•"/>
            </a:pPr>
            <a:r>
              <a:rPr lang="en-IN" sz="2700">
                <a:latin typeface="Times New Roman"/>
                <a:ea typeface="Times New Roman"/>
                <a:cs typeface="Times New Roman"/>
                <a:sym typeface="Times New Roman"/>
              </a:rPr>
              <a:t>These days</a:t>
            </a:r>
            <a:r>
              <a:rPr i="0" lang="en-IN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need to use radioactive sources has been increasing in every country and the same has been observed in India </a:t>
            </a:r>
            <a:r>
              <a:rPr lang="en-IN" sz="2700">
                <a:latin typeface="Times New Roman"/>
                <a:ea typeface="Times New Roman"/>
                <a:cs typeface="Times New Roman"/>
                <a:sym typeface="Times New Roman"/>
              </a:rPr>
              <a:t>as well</a:t>
            </a:r>
            <a:r>
              <a:rPr i="0" lang="en-IN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290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•"/>
            </a:pPr>
            <a:r>
              <a:rPr lang="en-IN" sz="27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0" lang="en-IN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esearch laboratories, personal radiation monitoring and field of radiation protection essentially need radiation detection instruments.</a:t>
            </a:r>
            <a:endParaRPr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290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lang="en-IN" sz="2700">
                <a:latin typeface="Times New Roman"/>
                <a:ea typeface="Times New Roman"/>
                <a:cs typeface="Times New Roman"/>
                <a:sym typeface="Times New Roman"/>
              </a:rPr>
              <a:t>This project </a:t>
            </a:r>
            <a:r>
              <a:rPr lang="en-IN" sz="2700">
                <a:latin typeface="Times New Roman"/>
                <a:ea typeface="Times New Roman"/>
                <a:cs typeface="Times New Roman"/>
                <a:sym typeface="Times New Roman"/>
              </a:rPr>
              <a:t>proposes</a:t>
            </a:r>
            <a:r>
              <a:rPr lang="en-IN" sz="2700">
                <a:latin typeface="Times New Roman"/>
                <a:ea typeface="Times New Roman"/>
                <a:cs typeface="Times New Roman"/>
                <a:sym typeface="Times New Roman"/>
              </a:rPr>
              <a:t> to use low-cost hardware to build a monitor that measures Radiation levels and Environmental conditions (temperature and humidity) and relays the measurement readings to an endpoint on the internet, which would enable concerned parties to remotely keep a check on the system.</a:t>
            </a:r>
            <a:endParaRPr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3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0" name="Google Shape;260;p46" title="record-20210516-18324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076" y="1392701"/>
            <a:ext cx="3005851" cy="534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>
                <a:latin typeface="Times New Roman"/>
                <a:ea typeface="Times New Roman"/>
                <a:cs typeface="Times New Roman"/>
                <a:sym typeface="Times New Roman"/>
              </a:rPr>
              <a:t>ADVANTAGES AND DISADVANTAGES</a:t>
            </a:r>
            <a:endParaRPr b="0" i="0" sz="3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7" name="Google Shape;267;p47"/>
          <p:cNvGraphicFramePr/>
          <p:nvPr/>
        </p:nvGraphicFramePr>
        <p:xfrm>
          <a:off x="952500" y="1892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{B26A7C23-49A3-42E0-9D28-3BB42B7DE2D0}</a:tableStyleId>
              </a:tblPr>
              <a:tblGrid>
                <a:gridCol w="5143500"/>
                <a:gridCol w="5143500"/>
              </a:tblGrid>
              <a:tr h="366185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</a:t>
                      </a:r>
                      <a:r>
                        <a:rPr b="1" lang="en-IN" sz="24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br>
                        <a:rPr lang="en-IN" sz="24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2400" u="sng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55600" lvl="1" marL="9144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Char char="•"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simple and a cost effective radiation and environmental conditions monitor.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55600" lvl="1" marL="914400" rtl="0" algn="l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Char char="•"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Cloud platform allows authorities to remotely monitor areas of interest from anywhere in the world.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55600" lvl="1" marL="914400" rtl="0" algn="l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Char char="•"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Telegram Responder Bot alerts the authorities when the radiation/environmental condition levels cross the safety threshold levels and also sends periodical updates regarding the same.</a:t>
                      </a:r>
                      <a:endParaRPr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Disadvantages</a:t>
                      </a:r>
                      <a:r>
                        <a:rPr b="1" lang="en-IN" sz="24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br>
                        <a:rPr lang="en-IN" sz="24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2400" u="sng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028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•"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Geiger-M</a:t>
                      </a:r>
                      <a:r>
                        <a:rPr lang="en-IN" sz="2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ü</a:t>
                      </a:r>
                      <a:r>
                        <a:rPr lang="en-IN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ller tube is a delicate instrument, and should therefore be handled carefully.</a:t>
                      </a:r>
                      <a:endParaRPr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028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•"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power source for the apparatus (AA batteries) has to be replaced periodically.</a:t>
                      </a:r>
                      <a:endParaRPr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028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•"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Has to be constantly connected to the internet for sending sensor readings to the cloud and therefore latency can be expected for the Telegram Responder bot.</a:t>
                      </a:r>
                      <a:endParaRPr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/>
        </p:nvSpPr>
        <p:spPr>
          <a:xfrm>
            <a:off x="838080" y="5238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b="0" sz="3200" u="sng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8"/>
          <p:cNvSpPr/>
          <p:nvPr/>
        </p:nvSpPr>
        <p:spPr>
          <a:xfrm>
            <a:off x="838075" y="1729069"/>
            <a:ext cx="10515300" cy="4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lang="en-IN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used in areas surrounding Nuclear power plants. An example would be to install our device near water-bodies to check radiation contamination levels.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lang="en-IN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used at mining sites to keep a check of radiation levels for the safety of the miners.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To detect radioactive rocks and minerals in the course of mineral prospecting or as a mineral collector.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Radiation detection in the scrap metal processing business, including oil field drill pipe that has been contaminated by Radium 226, an alpha emitter.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 or near X-ray labs in a medical facility, to check for leaks or possible exposure.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240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To check for irradiated gemstones in the jewelry trade.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sz="3200" u="sng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9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590" lvl="1" marL="685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n-IN" sz="2500">
                <a:latin typeface="Times New Roman"/>
                <a:ea typeface="Times New Roman"/>
                <a:cs typeface="Times New Roman"/>
                <a:sym typeface="Times New Roman"/>
              </a:rPr>
              <a:t>Holovatyy, Andriy; Teslyuk, Vasyl; Kryvinska, Natalia; Kazarian, Artem. 2020.</a:t>
            </a:r>
            <a:br>
              <a:rPr lang="en-IN"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500">
                <a:latin typeface="Times New Roman"/>
                <a:ea typeface="Times New Roman"/>
                <a:cs typeface="Times New Roman"/>
                <a:sym typeface="Times New Roman"/>
              </a:rPr>
              <a:t>"Development of Microcontroller-Based System for Background Radiation Monitoring" Sensors 20, no. 24: 7322. </a:t>
            </a:r>
            <a:br>
              <a:rPr lang="en-IN"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https://doi.org/10.3390/s20247322</a:t>
            </a:r>
            <a:br>
              <a:rPr lang="en-IN" sz="25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590" lvl="1" marL="685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IN" sz="2500">
                <a:latin typeface="Times New Roman"/>
                <a:ea typeface="Times New Roman"/>
                <a:cs typeface="Times New Roman"/>
                <a:sym typeface="Times New Roman"/>
              </a:rPr>
              <a:t>Geiger Counter - Radiation Sensor Board for Arduino and Raspberry Pi</a:t>
            </a:r>
            <a:br>
              <a:rPr lang="en-IN"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Geiger Counter - Radiation Sensor Board for Arduino and Raspberry Pi</a:t>
            </a:r>
            <a:br>
              <a:rPr lang="en-IN" sz="25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590" lvl="1" marL="685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IN" sz="2500">
                <a:latin typeface="Times New Roman"/>
                <a:ea typeface="Times New Roman"/>
                <a:cs typeface="Times New Roman"/>
                <a:sym typeface="Times New Roman"/>
              </a:rPr>
              <a:t>Creating a Telegram Bot using Python</a:t>
            </a:r>
            <a:br>
              <a:rPr lang="en-IN"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https://www.youtube.com/watch?v=PTAkiukJK7E</a:t>
            </a:r>
            <a:br>
              <a:rPr lang="en-IN" sz="25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5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/>
        </p:nvSpPr>
        <p:spPr>
          <a:xfrm>
            <a:off x="838080" y="1253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7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sz="7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0" i="0" sz="3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29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lang="en-IN" sz="27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IN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IN" sz="2700">
                <a:latin typeface="Times New Roman"/>
                <a:ea typeface="Times New Roman"/>
                <a:cs typeface="Times New Roman"/>
                <a:sym typeface="Times New Roman"/>
              </a:rPr>
              <a:t> monitor and measure </a:t>
            </a:r>
            <a:r>
              <a:rPr b="0" i="0" lang="en-IN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radiation level</a:t>
            </a:r>
            <a:r>
              <a:rPr lang="en-IN" sz="2700">
                <a:latin typeface="Times New Roman"/>
                <a:ea typeface="Times New Roman"/>
                <a:cs typeface="Times New Roman"/>
                <a:sym typeface="Times New Roman"/>
              </a:rPr>
              <a:t>s and environmental conditions (temperature and humidity)</a:t>
            </a:r>
            <a:r>
              <a:rPr b="0" i="0" lang="en-IN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700">
                <a:latin typeface="Times New Roman"/>
                <a:ea typeface="Times New Roman"/>
                <a:cs typeface="Times New Roman"/>
                <a:sym typeface="Times New Roman"/>
              </a:rPr>
              <a:t>and graphically represent the readings.</a:t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290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•"/>
            </a:pPr>
            <a:r>
              <a:rPr lang="en-IN" sz="27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IN" sz="2700">
                <a:latin typeface="Times New Roman"/>
                <a:ea typeface="Times New Roman"/>
                <a:cs typeface="Times New Roman"/>
                <a:sym typeface="Times New Roman"/>
              </a:rPr>
              <a:t>set up</a:t>
            </a:r>
            <a:r>
              <a:rPr lang="en-IN" sz="2700">
                <a:latin typeface="Times New Roman"/>
                <a:ea typeface="Times New Roman"/>
                <a:cs typeface="Times New Roman"/>
                <a:sym typeface="Times New Roman"/>
              </a:rPr>
              <a:t> a Telegram Responder Bot for the authorities to interact with and to </a:t>
            </a:r>
            <a:r>
              <a:rPr lang="en-IN" sz="2700">
                <a:latin typeface="Times New Roman"/>
                <a:ea typeface="Times New Roman"/>
                <a:cs typeface="Times New Roman"/>
                <a:sym typeface="Times New Roman"/>
              </a:rPr>
              <a:t>receive</a:t>
            </a:r>
            <a:r>
              <a:rPr lang="en-IN" sz="2700">
                <a:latin typeface="Times New Roman"/>
                <a:ea typeface="Times New Roman"/>
                <a:cs typeface="Times New Roman"/>
                <a:sym typeface="Times New Roman"/>
              </a:rPr>
              <a:t> periodical updates about the radiation levels and </a:t>
            </a:r>
            <a:r>
              <a:rPr lang="en-I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environmental</a:t>
            </a:r>
            <a:r>
              <a:rPr lang="en-IN" sz="2700">
                <a:latin typeface="Times New Roman"/>
                <a:ea typeface="Times New Roman"/>
                <a:cs typeface="Times New Roman"/>
                <a:sym typeface="Times New Roman"/>
              </a:rPr>
              <a:t> conditions and alert notifications if the readings cross predefined thresholds.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290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•"/>
            </a:pPr>
            <a:r>
              <a:rPr lang="en-IN" sz="2700">
                <a:latin typeface="Times New Roman"/>
                <a:ea typeface="Times New Roman"/>
                <a:cs typeface="Times New Roman"/>
                <a:sym typeface="Times New Roman"/>
              </a:rPr>
              <a:t>To relay all the information (measurements) to an endpoint on the internet for remote monitoring and analysis.</a:t>
            </a:r>
            <a:endParaRPr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838067" y="20039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b="0" i="0" sz="3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863" y="1371390"/>
            <a:ext cx="7824276" cy="5027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/>
        </p:nvSpPr>
        <p:spPr>
          <a:xfrm>
            <a:off x="838067" y="20039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>
                <a:latin typeface="Times New Roman"/>
                <a:ea typeface="Times New Roman"/>
                <a:cs typeface="Times New Roman"/>
                <a:sym typeface="Times New Roman"/>
              </a:rPr>
              <a:t>FLOW</a:t>
            </a:r>
            <a:r>
              <a:rPr b="1" i="0" lang="en-IN" sz="32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 b="0" i="0" sz="3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563" y="1206401"/>
            <a:ext cx="2922322" cy="548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AND SOFTWARE REQUIREMENTS</a:t>
            </a:r>
            <a:endParaRPr b="0" i="0" sz="3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8" name="Google Shape;158;p32"/>
          <p:cNvGraphicFramePr/>
          <p:nvPr/>
        </p:nvGraphicFramePr>
        <p:xfrm>
          <a:off x="952500" y="1892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{B26A7C23-49A3-42E0-9D28-3BB42B7DE2D0}</a:tableStyleId>
              </a:tblPr>
              <a:tblGrid>
                <a:gridCol w="5143500"/>
                <a:gridCol w="5143500"/>
              </a:tblGrid>
              <a:tr h="366185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Hardware Requirements:</a:t>
                      </a:r>
                      <a:br>
                        <a:rPr lang="en-IN" sz="24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2400" u="sng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82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Char char="•"/>
                      </a:pPr>
                      <a:r>
                        <a:rPr lang="en-IN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Raspberry Pi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82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Char char="•"/>
                      </a:pPr>
                      <a:r>
                        <a:rPr lang="en-IN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Geiger-Müller Tube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82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Char char="•"/>
                      </a:pPr>
                      <a:r>
                        <a:rPr lang="en-IN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voltage DC-DC boost converter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2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IN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DHT Sensor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2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IN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microSD card - 4GB or higher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Requirements:</a:t>
                      </a:r>
                      <a:br>
                        <a:rPr lang="en-IN" sz="24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2400" u="sng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82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Char char="•"/>
                      </a:pPr>
                      <a:r>
                        <a:rPr lang="en-IN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Raspberry Pi OS on the Raspberry Pi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2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Char char="•"/>
                      </a:pPr>
                      <a:r>
                        <a:rPr lang="en-IN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Ubuntu 18.04 as our OS on the Cloud VPS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2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IN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InfluxDB as our Database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2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IN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Grafana for Analytics and Visualization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>
                <a:latin typeface="Times New Roman"/>
                <a:ea typeface="Times New Roman"/>
                <a:cs typeface="Times New Roman"/>
                <a:sym typeface="Times New Roman"/>
              </a:rPr>
              <a:t>Raspberry Pi 4</a:t>
            </a:r>
            <a:endParaRPr b="0" i="0" sz="3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5" name="Google Shape;165;p33"/>
          <p:cNvGraphicFramePr/>
          <p:nvPr/>
        </p:nvGraphicFramePr>
        <p:xfrm>
          <a:off x="952500" y="1892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{B26A7C23-49A3-42E0-9D28-3BB42B7DE2D0}</a:tableStyleId>
              </a:tblPr>
              <a:tblGrid>
                <a:gridCol w="4829175"/>
                <a:gridCol w="5457825"/>
              </a:tblGrid>
              <a:tr h="3661850">
                <a:tc>
                  <a:txBody>
                    <a:bodyPr/>
                    <a:lstStyle/>
                    <a:p>
                      <a:pPr indent="0" lvl="0" marL="9144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2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IN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 Board Computer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2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IN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 Access via Wi-Fi or Ethernet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2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IN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Bluetooth Connectivity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2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IN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Powerful Processor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2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IN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USB and HDMI ports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824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IN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Affordable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2090025"/>
            <a:ext cx="5143500" cy="31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>
                <a:latin typeface="Times New Roman"/>
                <a:ea typeface="Times New Roman"/>
                <a:cs typeface="Times New Roman"/>
                <a:sym typeface="Times New Roman"/>
              </a:rPr>
              <a:t>Geiger Müller Tube</a:t>
            </a:r>
            <a:endParaRPr b="0" i="0" sz="3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3" name="Google Shape;173;p34"/>
          <p:cNvGraphicFramePr/>
          <p:nvPr/>
        </p:nvGraphicFramePr>
        <p:xfrm>
          <a:off x="952500" y="1892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{B26A7C23-49A3-42E0-9D28-3BB42B7DE2D0}</a:tableStyleId>
              </a:tblPr>
              <a:tblGrid>
                <a:gridCol w="5014925"/>
                <a:gridCol w="5272075"/>
              </a:tblGrid>
              <a:tr h="3661850">
                <a:tc>
                  <a:txBody>
                    <a:bodyPr/>
                    <a:lstStyle/>
                    <a:p>
                      <a:pPr indent="0" lvl="0" marL="9144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189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Times New Roman"/>
                        <a:buChar char="•"/>
                      </a:pPr>
                      <a:r>
                        <a:rPr lang="en-IN" sz="2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Radiation Sensing Element</a:t>
                      </a:r>
                      <a:endParaRPr sz="2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189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Times New Roman"/>
                        <a:buChar char="•"/>
                      </a:pPr>
                      <a:r>
                        <a:rPr lang="en-IN" sz="2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Contains mixture of noble gas and halogen gas </a:t>
                      </a:r>
                      <a:r>
                        <a:rPr lang="en-IN" sz="2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inside</a:t>
                      </a:r>
                      <a:r>
                        <a:rPr lang="en-IN" sz="2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it (</a:t>
                      </a:r>
                      <a:r>
                        <a:rPr lang="en-IN" sz="2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 / Ar + Halogen</a:t>
                      </a:r>
                      <a:r>
                        <a:rPr lang="en-IN" sz="2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189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Times New Roman"/>
                        <a:buChar char="•"/>
                      </a:pPr>
                      <a:r>
                        <a:rPr lang="en-IN" sz="2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Operates at 450V-650V DC</a:t>
                      </a:r>
                      <a:endParaRPr sz="2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189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Times New Roman"/>
                        <a:buChar char="•"/>
                      </a:pPr>
                      <a:r>
                        <a:rPr lang="en-IN" sz="2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Conducts current when Radiation falls on the tube (alpha, beta and gamma radiations)</a:t>
                      </a:r>
                      <a:endParaRPr sz="2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325" y="1967975"/>
            <a:ext cx="5143501" cy="35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6F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u="sng">
                <a:latin typeface="Times New Roman"/>
                <a:ea typeface="Times New Roman"/>
                <a:cs typeface="Times New Roman"/>
                <a:sym typeface="Times New Roman"/>
              </a:rPr>
              <a:t>DC-DC Boost Converter</a:t>
            </a:r>
            <a:endParaRPr b="0" i="0" sz="3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" name="Google Shape;181;p35"/>
          <p:cNvGraphicFramePr/>
          <p:nvPr/>
        </p:nvGraphicFramePr>
        <p:xfrm>
          <a:off x="952500" y="1892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{B26A7C23-49A3-42E0-9D28-3BB42B7DE2D0}</a:tableStyleId>
              </a:tblPr>
              <a:tblGrid>
                <a:gridCol w="5229225"/>
                <a:gridCol w="5057775"/>
              </a:tblGrid>
              <a:tr h="3661850">
                <a:tc>
                  <a:txBody>
                    <a:bodyPr/>
                    <a:lstStyle/>
                    <a:p>
                      <a:pPr indent="0" lvl="0" marL="9144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189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Times New Roman"/>
                        <a:buChar char="•"/>
                      </a:pPr>
                      <a:r>
                        <a:rPr lang="en-IN" sz="2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Steps up voltage from input to output.</a:t>
                      </a:r>
                      <a:endParaRPr sz="2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189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Times New Roman"/>
                        <a:buChar char="•"/>
                      </a:pPr>
                      <a:r>
                        <a:rPr lang="en-IN" sz="2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Contains two </a:t>
                      </a:r>
                      <a:r>
                        <a:rPr lang="en-IN" sz="2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semiconductors (a diode and a transistor) and one storage element (a capacitor or an inductor).</a:t>
                      </a:r>
                      <a:endParaRPr sz="2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21890" lvl="1" marL="68580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Times New Roman"/>
                        <a:buChar char="•"/>
                      </a:pPr>
                      <a:r>
                        <a:rPr lang="en-IN" sz="2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in Battery Powered Systems, Photovoltaic cells etc.</a:t>
                      </a:r>
                      <a:endParaRPr sz="2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49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725" y="2646061"/>
            <a:ext cx="5057774" cy="2154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