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43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0773A-7CEE-5843-97A4-0828B6E7D23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D5B92-E40C-B142-9734-CAF0A8BF1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407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61DA3-2820-40C7-8030-62292B04ADA8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FEA21-236C-43C1-AFC2-32EA08443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52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Enter Date in Footer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1E4E-81B2-4045-B29E-C5BE03AC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9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Enter Date in Footer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1E4E-81B2-4045-B29E-C5BE03AC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6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Enter Date in Footer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1E4E-81B2-4045-B29E-C5BE03AC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5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Enter Date in Footer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1E4E-81B2-4045-B29E-C5BE03AC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3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Enter Date in Footer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1E4E-81B2-4045-B29E-C5BE03AC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2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Enter Date in Footer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1E4E-81B2-4045-B29E-C5BE03AC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Enter Date in Footer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1E4E-81B2-4045-B29E-C5BE03AC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8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Enter Date in Footer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1E4E-81B2-4045-B29E-C5BE03AC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2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Enter Date in Footer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1E4E-81B2-4045-B29E-C5BE03AC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4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Enter Date in Footer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1E4E-81B2-4045-B29E-C5BE03AC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2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Enter Date in Footer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1E4E-81B2-4045-B29E-C5BE03AC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Enter Date in Footer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71E4E-81B2-4045-B29E-C5BE03AC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8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883AC-3520-4706-BFB7-625574D2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02/20/2022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C39B7-56E3-485A-87B0-50DC569F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B9D35-9918-43FD-9D8D-334BBAB4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1E4E-81B2-4045-B29E-C5BE03AC743B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5" name="Group 56">
            <a:extLst>
              <a:ext uri="{FF2B5EF4-FFF2-40B4-BE49-F238E27FC236}">
                <a16:creationId xmlns:a16="http://schemas.microsoft.com/office/drawing/2014/main" id="{618649DE-1F6C-4749-A5AC-2CCC53E88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62791"/>
              </p:ext>
            </p:extLst>
          </p:nvPr>
        </p:nvGraphicFramePr>
        <p:xfrm>
          <a:off x="389603" y="685801"/>
          <a:ext cx="4114110" cy="1367818"/>
        </p:xfrm>
        <a:graphic>
          <a:graphicData uri="http://schemas.openxmlformats.org/drawingml/2006/table">
            <a:tbl>
              <a:tblPr/>
              <a:tblGrid>
                <a:gridCol w="4114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6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Case for change / Problem Statement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D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415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  <a:ea typeface="+mn-ea"/>
                          <a:cs typeface="+mn-cs"/>
                        </a:rPr>
                        <a:t>Inducing information from emails and attachments is time-taking, tedious and demands more labor. 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  <a:ea typeface="+mn-ea"/>
                          <a:cs typeface="+mn-cs"/>
                        </a:rPr>
                        <a:t>Manual interpretation costs huge amount of money and has highly potential for data entry errors.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CC250F-9762-4CB0-8207-40FB272FF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975412"/>
              </p:ext>
            </p:extLst>
          </p:nvPr>
        </p:nvGraphicFramePr>
        <p:xfrm>
          <a:off x="389603" y="2129103"/>
          <a:ext cx="4114110" cy="1995857"/>
        </p:xfrm>
        <a:graphic>
          <a:graphicData uri="http://schemas.openxmlformats.org/drawingml/2006/table">
            <a:tbl>
              <a:tblPr/>
              <a:tblGrid>
                <a:gridCol w="4114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8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Business Case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D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01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The discounted payback period of the project is 1.37 years, with a working cost of capital = 7.5%, a yearly savings of $240,000, and a $300,000 initial expenditure.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  <a:ea typeface="+mn-ea"/>
                          <a:cs typeface="+mn-cs"/>
                        </a:rPr>
                        <a:t>This initiative will save $240,000 per year by cutting 40% of labor expenditures ($30000 per employee) due to application processing staffing.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  <a:ea typeface="+mn-ea"/>
                          <a:cs typeface="+mn-cs"/>
                        </a:rPr>
                        <a:t>The AI model's induction of 95 percent error-free data into the underwriting system will result in increased efficiency and time and money savings due to fewer errors.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205">
            <a:extLst>
              <a:ext uri="{FF2B5EF4-FFF2-40B4-BE49-F238E27FC236}">
                <a16:creationId xmlns:a16="http://schemas.microsoft.com/office/drawing/2014/main" id="{F778F414-AEA3-47B8-84EF-3AD3C81EA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223349"/>
              </p:ext>
            </p:extLst>
          </p:nvPr>
        </p:nvGraphicFramePr>
        <p:xfrm>
          <a:off x="4572001" y="685800"/>
          <a:ext cx="4190999" cy="1486533"/>
        </p:xfrm>
        <a:graphic>
          <a:graphicData uri="http://schemas.openxmlformats.org/drawingml/2006/table">
            <a:tbl>
              <a:tblPr/>
              <a:tblGrid>
                <a:gridCol w="4190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5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Objectives / Goal statements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D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234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  <a:ea typeface="+mn-ea"/>
                          <a:cs typeface="+mn-cs"/>
                        </a:rPr>
                        <a:t>Develop an AI model which can automize at least 10 fields with a reach goal of 20 fields.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  <a:ea typeface="+mn-ea"/>
                          <a:cs typeface="+mn-cs"/>
                        </a:rPr>
                        <a:t> Develop a machine learning system that can retrieve the data with an efficiency of 95% by 14 Feb 2023 with a budget of $300,000.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  <a:ea typeface="+mn-ea"/>
                          <a:cs typeface="+mn-cs"/>
                        </a:rPr>
                        <a:t>Train the GENPAT staff with the integrated model and make it ready to use for the incoming data.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213">
            <a:extLst>
              <a:ext uri="{FF2B5EF4-FFF2-40B4-BE49-F238E27FC236}">
                <a16:creationId xmlns:a16="http://schemas.microsoft.com/office/drawing/2014/main" id="{38D5F167-D485-410D-8335-49AA40862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81872"/>
              </p:ext>
            </p:extLst>
          </p:nvPr>
        </p:nvGraphicFramePr>
        <p:xfrm>
          <a:off x="381690" y="4211001"/>
          <a:ext cx="4114110" cy="1744345"/>
        </p:xfrm>
        <a:graphic>
          <a:graphicData uri="http://schemas.openxmlformats.org/drawingml/2006/table">
            <a:tbl>
              <a:tblPr/>
              <a:tblGrid>
                <a:gridCol w="4114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1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Top Risks (max. 5)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D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7160">
                <a:tc>
                  <a:txBody>
                    <a:bodyPr/>
                    <a:lstStyle/>
                    <a:p>
                      <a:pPr marL="180975" marR="0" lvl="0" indent="-180975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Data provided i.e.; 400,000 applications may not be sufficient to train the model</a:t>
                      </a:r>
                    </a:p>
                    <a:p>
                      <a:pPr marL="180975" marR="0" lvl="0" indent="-180975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Possibility of data leak</a:t>
                      </a:r>
                    </a:p>
                    <a:p>
                      <a:pPr marL="180975" marR="0" lvl="0" indent="-180975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Change in stakeholder expectations can change the scope of the project.</a:t>
                      </a:r>
                    </a:p>
                    <a:p>
                      <a:pPr marL="180975" marR="0" lvl="0" indent="-180975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Provided data has errors that decrease the efficiency of the model when trained with it.</a:t>
                      </a:r>
                    </a:p>
                    <a:p>
                      <a:pPr marL="180975" marR="0" lvl="0" indent="-180975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Reduction of model performance due to incompatibility of it with systems at GENPACT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209">
            <a:extLst>
              <a:ext uri="{FF2B5EF4-FFF2-40B4-BE49-F238E27FC236}">
                <a16:creationId xmlns:a16="http://schemas.microsoft.com/office/drawing/2014/main" id="{8701BBB6-5257-4053-9C85-65F345AD9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840128"/>
              </p:ext>
            </p:extLst>
          </p:nvPr>
        </p:nvGraphicFramePr>
        <p:xfrm>
          <a:off x="4572000" y="2252991"/>
          <a:ext cx="4183186" cy="1785609"/>
        </p:xfrm>
        <a:graphic>
          <a:graphicData uri="http://schemas.openxmlformats.org/drawingml/2006/table">
            <a:tbl>
              <a:tblPr firstRow="1"/>
              <a:tblGrid>
                <a:gridCol w="2091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0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In Scope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D4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Out of Scope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D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4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Machine learning for a specific language(English)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Machine learning system for different languages.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4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Training machines to reduce errors, save time, and improve timeliness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Delivery of model to integrate to different  external interfaces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Process at least 10 fields 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Process additional fields other than the 20 mentioned by Allen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204">
            <a:extLst>
              <a:ext uri="{FF2B5EF4-FFF2-40B4-BE49-F238E27FC236}">
                <a16:creationId xmlns:a16="http://schemas.microsoft.com/office/drawing/2014/main" id="{B3531CA0-9F98-4232-B2E5-1FACBB6B9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05375"/>
              </p:ext>
            </p:extLst>
          </p:nvPr>
        </p:nvGraphicFramePr>
        <p:xfrm>
          <a:off x="4563397" y="4119258"/>
          <a:ext cx="4198912" cy="1836090"/>
        </p:xfrm>
        <a:graphic>
          <a:graphicData uri="http://schemas.openxmlformats.org/drawingml/2006/table">
            <a:tbl>
              <a:tblPr firstRow="1"/>
              <a:tblGrid>
                <a:gridCol w="1049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18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Constraint Matrix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D4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MOST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SOME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LEAST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SCOPE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X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TIME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X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COST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X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754650D-D057-422A-9D13-7DF968E23045}"/>
              </a:ext>
            </a:extLst>
          </p:cNvPr>
          <p:cNvSpPr txBox="1"/>
          <p:nvPr/>
        </p:nvSpPr>
        <p:spPr>
          <a:xfrm>
            <a:off x="302341" y="217614"/>
            <a:ext cx="849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UCONNIC Submission Induction Project Charter: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46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717C0-D53E-40F5-B8E6-9BBCCDA4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02/20/2022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F4610-FEB9-4BFC-97E7-57830143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AEF7F-5649-43D5-B31D-677725A1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1E4E-81B2-4045-B29E-C5BE03AC743B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Group 265">
            <a:extLst>
              <a:ext uri="{FF2B5EF4-FFF2-40B4-BE49-F238E27FC236}">
                <a16:creationId xmlns:a16="http://schemas.microsoft.com/office/drawing/2014/main" id="{C83AC912-286E-45A0-AA54-0B95E0AB9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64882"/>
              </p:ext>
            </p:extLst>
          </p:nvPr>
        </p:nvGraphicFramePr>
        <p:xfrm>
          <a:off x="302341" y="609600"/>
          <a:ext cx="4089588" cy="3730618"/>
        </p:xfrm>
        <a:graphic>
          <a:graphicData uri="http://schemas.openxmlformats.org/drawingml/2006/table">
            <a:tbl>
              <a:tblPr firstRow="1"/>
              <a:tblGrid>
                <a:gridCol w="141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891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Deliverables &amp; Milestones (High Level Milestone Plan)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D4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Project Start Date: 20 Feb 2022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Project End Date: 14 Feb 2023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Key Deliverable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Milestone Name (MN)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Planned MS Date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5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Approval of Project Charter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Project Charter approved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31 Mar 2022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70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20"/>
                        <a:buFont typeface="Noto Sans Symbols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Cleaned Data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Data is cleaned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15 June 2022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900" dirty="0"/>
                        <a:t>Training the model with the data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900" dirty="0"/>
                        <a:t>Model is Trained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20 Sep 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370840"/>
                  </a:ext>
                </a:extLst>
              </a:tr>
              <a:tr h="6052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Updating members of the organization about the progress of model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Update on model received by Organization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15 Oct 2022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Final Model 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900" dirty="0"/>
                        <a:t>Model finished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10 Dec 2022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8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Training staff members on new model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Staff Trained on new model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05 Jan 2023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Implementing model in daily workflow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Model implemented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14 Feb 2023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Group 167">
            <a:extLst>
              <a:ext uri="{FF2B5EF4-FFF2-40B4-BE49-F238E27FC236}">
                <a16:creationId xmlns:a16="http://schemas.microsoft.com/office/drawing/2014/main" id="{D0889657-E61F-4793-BF22-93BDA4269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32723"/>
              </p:ext>
            </p:extLst>
          </p:nvPr>
        </p:nvGraphicFramePr>
        <p:xfrm>
          <a:off x="4499803" y="609600"/>
          <a:ext cx="4106794" cy="1440293"/>
        </p:xfrm>
        <a:graphic>
          <a:graphicData uri="http://schemas.openxmlformats.org/drawingml/2006/table">
            <a:tbl>
              <a:tblPr firstRow="1"/>
              <a:tblGrid>
                <a:gridCol w="2053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3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7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Incoming Dependency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D4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Outgoing Dependency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D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Allen to provide the data required to train the system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Delivering the model to integrate to AWS(Amazon Web Services)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Necessary approvals and communications to share information required for the project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-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6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The expertise of SMEs from UCONNIC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-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493306"/>
                  </a:ext>
                </a:extLst>
              </a:tr>
            </a:tbl>
          </a:graphicData>
        </a:graphic>
      </p:graphicFrame>
      <p:graphicFrame>
        <p:nvGraphicFramePr>
          <p:cNvPr id="7" name="Group 225">
            <a:extLst>
              <a:ext uri="{FF2B5EF4-FFF2-40B4-BE49-F238E27FC236}">
                <a16:creationId xmlns:a16="http://schemas.microsoft.com/office/drawing/2014/main" id="{90749D41-985A-4A77-8DF0-948416926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11191"/>
              </p:ext>
            </p:extLst>
          </p:nvPr>
        </p:nvGraphicFramePr>
        <p:xfrm>
          <a:off x="4495801" y="4031573"/>
          <a:ext cx="4106793" cy="2056809"/>
        </p:xfrm>
        <a:graphic>
          <a:graphicData uri="http://schemas.openxmlformats.org/drawingml/2006/table">
            <a:tbl>
              <a:tblPr firstRow="1"/>
              <a:tblGrid>
                <a:gridCol w="1446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014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Signoff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D4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3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Role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Signature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Date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3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Sponsor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3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PSB Member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3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Beneficiary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3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Beneficiary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257">
            <a:extLst>
              <a:ext uri="{FF2B5EF4-FFF2-40B4-BE49-F238E27FC236}">
                <a16:creationId xmlns:a16="http://schemas.microsoft.com/office/drawing/2014/main" id="{FD0AEB1F-D9D8-4AF3-AF24-AB2C64683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659831"/>
              </p:ext>
            </p:extLst>
          </p:nvPr>
        </p:nvGraphicFramePr>
        <p:xfrm>
          <a:off x="4495801" y="2133600"/>
          <a:ext cx="4106794" cy="1783728"/>
        </p:xfrm>
        <a:graphic>
          <a:graphicData uri="http://schemas.openxmlformats.org/drawingml/2006/table">
            <a:tbl>
              <a:tblPr firstRow="1"/>
              <a:tblGrid>
                <a:gridCol w="1368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28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Project Organization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D4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Sponsor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Allen Nobody, COO 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PSB Members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CIO, CUO, COO</a:t>
                      </a: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Project Manager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Akshay Raj Pallerla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Workstream Leaders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None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Team Members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Akshay Raj Pallerla</a:t>
                      </a:r>
                    </a:p>
                  </a:txBody>
                  <a:tcPr marL="64800" marR="64800" marT="64800" marB="64800" horzOverflow="overflow">
                    <a:lnL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5DE11D-62BF-4B50-B89C-BA60F4B46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416867"/>
              </p:ext>
            </p:extLst>
          </p:nvPr>
        </p:nvGraphicFramePr>
        <p:xfrm>
          <a:off x="304800" y="4419600"/>
          <a:ext cx="4087129" cy="1668780"/>
        </p:xfrm>
        <a:graphic>
          <a:graphicData uri="http://schemas.openxmlformats.org/drawingml/2006/table">
            <a:tbl>
              <a:tblPr/>
              <a:tblGrid>
                <a:gridCol w="4087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Assumptions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D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2423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 </a:t>
                      </a: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Errors in the provided data will not impact the model performance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400,000 applications are enough to train the model</a:t>
                      </a: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 Have enough technical  resources for Genpact to maintain the new model in a production environment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 Project champion is available to timely respond to all the questions and provide required guidance , resources to the project team.</a:t>
                      </a:r>
                    </a:p>
                  </a:txBody>
                  <a:tcPr marL="64800" marR="64800" marT="64800" marB="64800" horzOverflow="overflow">
                    <a:lnL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7BFD53E-F106-4322-B39E-E64937B15DE8}"/>
              </a:ext>
            </a:extLst>
          </p:cNvPr>
          <p:cNvSpPr txBox="1"/>
          <p:nvPr/>
        </p:nvSpPr>
        <p:spPr>
          <a:xfrm>
            <a:off x="302341" y="152400"/>
            <a:ext cx="849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UCONNIC Submission Induction Project Charter: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156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2402</TotalTime>
  <Words>607</Words>
  <Application>Microsoft Office PowerPoint</Application>
  <PresentationFormat>On-screen Show (4:3)</PresentationFormat>
  <Paragraphs>102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Noto Sans Symbols</vt:lpstr>
      <vt:lpstr>SwissReSans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Pallerla, Akshay Raj</cp:lastModifiedBy>
  <cp:revision>121</cp:revision>
  <dcterms:created xsi:type="dcterms:W3CDTF">2011-04-28T11:37:36Z</dcterms:created>
  <dcterms:modified xsi:type="dcterms:W3CDTF">2023-10-13T12:24:35Z</dcterms:modified>
</cp:coreProperties>
</file>