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709"/>
  </p:normalViewPr>
  <p:slideViewPr>
    <p:cSldViewPr snapToGrid="0" snapToObjects="1" showGuides="1">
      <p:cViewPr varScale="1">
        <p:scale>
          <a:sx n="78" d="100"/>
          <a:sy n="78" d="100"/>
        </p:scale>
        <p:origin x="159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ADB25-D083-9F40-8DF8-97B057C5D7D2}" type="datetimeFigureOut">
              <a:rPr lang="en-US" smtClean="0"/>
              <a:t>10/13/2023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C554F-F490-074E-A592-B56CE8689FED}" type="slidenum">
              <a:rPr lang="en-US" smtClean="0"/>
              <a:t>‹#›</a:t>
            </a:fld>
            <a:endParaRPr lang="en-US"/>
          </a:p>
        </p:txBody>
      </p:sp>
    </p:spTree>
    <p:extLst>
      <p:ext uri="{BB962C8B-B14F-4D97-AF65-F5344CB8AC3E}">
        <p14:creationId xmlns:p14="http://schemas.microsoft.com/office/powerpoint/2010/main" val="421474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9C554F-F490-074E-A592-B56CE8689FED}" type="slidenum">
              <a:rPr lang="en-US" smtClean="0"/>
              <a:t>1</a:t>
            </a:fld>
            <a:endParaRPr lang="en-US"/>
          </a:p>
        </p:txBody>
      </p:sp>
    </p:spTree>
    <p:extLst>
      <p:ext uri="{BB962C8B-B14F-4D97-AF65-F5344CB8AC3E}">
        <p14:creationId xmlns:p14="http://schemas.microsoft.com/office/powerpoint/2010/main" val="189115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F20025-9EB9-4643-B568-0A3D38A17072}"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20025-9EB9-4643-B568-0A3D38A17072}"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20025-9EB9-4643-B568-0A3D38A17072}"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20025-9EB9-4643-B568-0A3D38A17072}"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20025-9EB9-4643-B568-0A3D38A17072}"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F20025-9EB9-4643-B568-0A3D38A17072}"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20025-9EB9-4643-B568-0A3D38A17072}"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F20025-9EB9-4643-B568-0A3D38A17072}"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20025-9EB9-4643-B568-0A3D38A17072}"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20025-9EB9-4643-B568-0A3D38A17072}"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20025-9EB9-4643-B568-0A3D38A17072}"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E923-F905-6743-ADD4-3547E553C3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20025-9EB9-4643-B568-0A3D38A17072}" type="datetimeFigureOut">
              <a:rPr lang="en-US" smtClean="0"/>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2E923-F905-6743-ADD4-3547E553C3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8000"/>
          </a:schemeClr>
        </a:solidFill>
        <a:effectLst/>
      </p:bgPr>
    </p:bg>
    <p:spTree>
      <p:nvGrpSpPr>
        <p:cNvPr id="1" name=""/>
        <p:cNvGrpSpPr/>
        <p:nvPr/>
      </p:nvGrpSpPr>
      <p:grpSpPr>
        <a:xfrm>
          <a:off x="0" y="0"/>
          <a:ext cx="0" cy="0"/>
          <a:chOff x="0" y="0"/>
          <a:chExt cx="0" cy="0"/>
        </a:xfrm>
      </p:grpSpPr>
      <p:sp>
        <p:nvSpPr>
          <p:cNvPr id="25" name="Title 3"/>
          <p:cNvSpPr>
            <a:spLocks noGrp="1"/>
          </p:cNvSpPr>
          <p:nvPr>
            <p:ph type="title" idx="4294967295"/>
          </p:nvPr>
        </p:nvSpPr>
        <p:spPr>
          <a:xfrm>
            <a:off x="330535" y="8221"/>
            <a:ext cx="7991475" cy="480132"/>
          </a:xfrm>
        </p:spPr>
        <p:txBody>
          <a:bodyPr>
            <a:normAutofit/>
          </a:bodyPr>
          <a:lstStyle/>
          <a:p>
            <a:pPr algn="l"/>
            <a:r>
              <a:rPr lang="en-GB" sz="2000" dirty="0"/>
              <a:t>Project Update:  Team 2 / UCONNIC Submission Induction</a:t>
            </a:r>
          </a:p>
        </p:txBody>
      </p:sp>
      <p:sp>
        <p:nvSpPr>
          <p:cNvPr id="26" name="TextBox 25"/>
          <p:cNvSpPr txBox="1"/>
          <p:nvPr/>
        </p:nvSpPr>
        <p:spPr>
          <a:xfrm>
            <a:off x="251085" y="418463"/>
            <a:ext cx="2987236" cy="252000"/>
          </a:xfrm>
          <a:prstGeom prst="rect">
            <a:avLst/>
          </a:prstGeom>
          <a:noFill/>
          <a:ln>
            <a:solidFill>
              <a:schemeClr val="accent1"/>
            </a:solidFill>
          </a:ln>
        </p:spPr>
        <p:txBody>
          <a:bodyPr wrap="square" rtlCol="0">
            <a:spAutoFit/>
          </a:bodyPr>
          <a:lstStyle/>
          <a:p>
            <a:r>
              <a:rPr lang="en-GB" sz="1000" b="1" dirty="0">
                <a:latin typeface="SwissReSans" pitchFamily="34" charset="0"/>
              </a:rPr>
              <a:t>Sponsor: Allen Nobody</a:t>
            </a:r>
            <a:endParaRPr lang="en-GB" sz="1000" dirty="0">
              <a:latin typeface="SwissReSans" pitchFamily="34" charset="0"/>
            </a:endParaRPr>
          </a:p>
        </p:txBody>
      </p:sp>
      <p:sp>
        <p:nvSpPr>
          <p:cNvPr id="27" name="TextBox 26"/>
          <p:cNvSpPr txBox="1"/>
          <p:nvPr/>
        </p:nvSpPr>
        <p:spPr>
          <a:xfrm>
            <a:off x="3309740" y="428704"/>
            <a:ext cx="2988000" cy="252000"/>
          </a:xfrm>
          <a:prstGeom prst="rect">
            <a:avLst/>
          </a:prstGeom>
          <a:noFill/>
          <a:ln>
            <a:solidFill>
              <a:schemeClr val="accent1"/>
            </a:solidFill>
          </a:ln>
        </p:spPr>
        <p:txBody>
          <a:bodyPr wrap="square" rtlCol="0">
            <a:spAutoFit/>
          </a:bodyPr>
          <a:lstStyle/>
          <a:p>
            <a:r>
              <a:rPr lang="en-GB" sz="1000" b="1" dirty="0">
                <a:latin typeface="SwissReSans" pitchFamily="34" charset="0"/>
              </a:rPr>
              <a:t>Project Manager</a:t>
            </a:r>
            <a:r>
              <a:rPr lang="en-GB" sz="1000" b="1">
                <a:latin typeface="SwissReSans" pitchFamily="34" charset="0"/>
              </a:rPr>
              <a:t>: Akshay </a:t>
            </a:r>
            <a:r>
              <a:rPr lang="en-GB" sz="1000" b="1" dirty="0">
                <a:latin typeface="SwissReSans" pitchFamily="34" charset="0"/>
              </a:rPr>
              <a:t>Raj</a:t>
            </a:r>
            <a:endParaRPr lang="en-GB" sz="1000" dirty="0">
              <a:latin typeface="SwissReSans" pitchFamily="34" charset="0"/>
            </a:endParaRPr>
          </a:p>
        </p:txBody>
      </p:sp>
      <p:sp>
        <p:nvSpPr>
          <p:cNvPr id="28" name="TextBox 27"/>
          <p:cNvSpPr txBox="1"/>
          <p:nvPr/>
        </p:nvSpPr>
        <p:spPr>
          <a:xfrm>
            <a:off x="6370503" y="428069"/>
            <a:ext cx="2448041" cy="252000"/>
          </a:xfrm>
          <a:prstGeom prst="rect">
            <a:avLst/>
          </a:prstGeom>
          <a:noFill/>
          <a:ln>
            <a:solidFill>
              <a:schemeClr val="accent1"/>
            </a:solidFill>
          </a:ln>
        </p:spPr>
        <p:txBody>
          <a:bodyPr wrap="square" rtlCol="0">
            <a:spAutoFit/>
          </a:bodyPr>
          <a:lstStyle/>
          <a:p>
            <a:r>
              <a:rPr lang="en-GB" sz="1000" b="1" dirty="0">
                <a:latin typeface="SwissReSans" pitchFamily="34" charset="0"/>
              </a:rPr>
              <a:t>Data as of: 15 May 2022</a:t>
            </a:r>
            <a:endParaRPr lang="en-GB" sz="1000" dirty="0">
              <a:latin typeface="SwissReSans" pitchFamily="34" charset="0"/>
            </a:endParaRPr>
          </a:p>
        </p:txBody>
      </p:sp>
      <p:grpSp>
        <p:nvGrpSpPr>
          <p:cNvPr id="29" name="Group 28"/>
          <p:cNvGrpSpPr/>
          <p:nvPr/>
        </p:nvGrpSpPr>
        <p:grpSpPr>
          <a:xfrm>
            <a:off x="249740" y="701406"/>
            <a:ext cx="6048672" cy="1875571"/>
            <a:chOff x="-1116632" y="216348"/>
            <a:chExt cx="3312368" cy="1413784"/>
          </a:xfrm>
        </p:grpSpPr>
        <p:sp>
          <p:nvSpPr>
            <p:cNvPr id="30" name="Rectangle 29"/>
            <p:cNvSpPr/>
            <p:nvPr/>
          </p:nvSpPr>
          <p:spPr>
            <a:xfrm>
              <a:off x="-1116632" y="463200"/>
              <a:ext cx="3312000" cy="1166932"/>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Project Charter approved by sponsor on 21</a:t>
              </a:r>
              <a:r>
                <a:rPr lang="en-GB" sz="1000" baseline="30000" dirty="0">
                  <a:solidFill>
                    <a:schemeClr val="tx1"/>
                  </a:solidFill>
                  <a:latin typeface="SwissReSans" pitchFamily="34" charset="0"/>
                </a:rPr>
                <a:t>st</a:t>
              </a:r>
              <a:r>
                <a:rPr lang="en-GB" sz="1000" dirty="0">
                  <a:solidFill>
                    <a:schemeClr val="tx1"/>
                  </a:solidFill>
                  <a:latin typeface="SwissReSans" pitchFamily="34" charset="0"/>
                </a:rPr>
                <a:t> April 2022</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Data for was released on 15</a:t>
              </a:r>
              <a:r>
                <a:rPr lang="en-GB" sz="1000" baseline="30000" dirty="0">
                  <a:solidFill>
                    <a:schemeClr val="tx1"/>
                  </a:solidFill>
                  <a:latin typeface="SwissReSans" pitchFamily="34" charset="0"/>
                </a:rPr>
                <a:t>th</a:t>
              </a:r>
              <a:r>
                <a:rPr lang="en-GB" sz="1000" dirty="0">
                  <a:solidFill>
                    <a:schemeClr val="tx1"/>
                  </a:solidFill>
                  <a:latin typeface="SwissReSans" pitchFamily="34" charset="0"/>
                </a:rPr>
                <a:t> April 2022 post the reviewal of signatures on the NDA documents from the OPIM-5270 Team-2.</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Data has been collated and then was subjected to data scrubbing as a further step to streamline the application process.</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Late signing of the NDAs and late data released has put us slightly behind the schedule, but we have enough float time to handle the delay to complete the project </a:t>
              </a:r>
              <a:r>
                <a:rPr lang="en-GB" sz="1000" u="sng" dirty="0">
                  <a:solidFill>
                    <a:schemeClr val="tx1"/>
                  </a:solidFill>
                  <a:latin typeface="SwissReSans" pitchFamily="34" charset="0"/>
                </a:rPr>
                <a:t>within the deadline</a:t>
              </a:r>
              <a:r>
                <a:rPr lang="en-GB" sz="1000" dirty="0">
                  <a:solidFill>
                    <a:schemeClr val="tx1"/>
                  </a:solidFill>
                  <a:latin typeface="SwissReSans" pitchFamily="34" charset="0"/>
                </a:rPr>
                <a:t>.</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Currently, the project is in the process of converting the hand-written text into the typed format through character recognition algorithm.</a:t>
              </a:r>
            </a:p>
            <a:p>
              <a:pPr marL="180975" indent="-180975" fontAlgn="base">
                <a:spcBef>
                  <a:spcPts val="300"/>
                </a:spcBef>
                <a:spcAft>
                  <a:spcPct val="0"/>
                </a:spcAft>
                <a:buSzPct val="80000"/>
                <a:buFont typeface="Wingdings" pitchFamily="2" charset="2"/>
                <a:buChar char=""/>
              </a:pPr>
              <a:endParaRPr lang="en-GB" sz="1000" dirty="0">
                <a:solidFill>
                  <a:schemeClr val="tx1"/>
                </a:solidFill>
                <a:latin typeface="SwissReSans" pitchFamily="34" charset="0"/>
              </a:endParaRPr>
            </a:p>
          </p:txBody>
        </p:sp>
        <p:sp>
          <p:nvSpPr>
            <p:cNvPr id="31" name="Rectangle 30"/>
            <p:cNvSpPr/>
            <p:nvPr/>
          </p:nvSpPr>
          <p:spPr>
            <a:xfrm>
              <a:off x="-1116632" y="216348"/>
              <a:ext cx="3312368" cy="252000"/>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chemeClr val="tx1"/>
                  </a:solidFill>
                  <a:latin typeface="SwissReSans" pitchFamily="34" charset="0"/>
                </a:rPr>
                <a:t>Project Status</a:t>
              </a:r>
            </a:p>
          </p:txBody>
        </p:sp>
      </p:grpSp>
      <p:grpSp>
        <p:nvGrpSpPr>
          <p:cNvPr id="32" name="Group 31"/>
          <p:cNvGrpSpPr/>
          <p:nvPr/>
        </p:nvGrpSpPr>
        <p:grpSpPr>
          <a:xfrm>
            <a:off x="251088" y="2623388"/>
            <a:ext cx="2988000" cy="1630134"/>
            <a:chOff x="-1116632" y="234820"/>
            <a:chExt cx="3312368" cy="1245089"/>
          </a:xfrm>
        </p:grpSpPr>
        <p:sp>
          <p:nvSpPr>
            <p:cNvPr id="33" name="Rectangle 32"/>
            <p:cNvSpPr/>
            <p:nvPr/>
          </p:nvSpPr>
          <p:spPr>
            <a:xfrm>
              <a:off x="-1116632" y="471909"/>
              <a:ext cx="3312000" cy="1008000"/>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Project Charter Approved</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Non-Disclosure Agreements Signed</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425,000 previous UCONNIC applications received and acknowledged for the model.</a:t>
              </a:r>
            </a:p>
          </p:txBody>
        </p:sp>
        <p:sp>
          <p:nvSpPr>
            <p:cNvPr id="34" name="Rectangle 33"/>
            <p:cNvSpPr/>
            <p:nvPr/>
          </p:nvSpPr>
          <p:spPr>
            <a:xfrm>
              <a:off x="-1116632" y="234820"/>
              <a:ext cx="3312368" cy="252000"/>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chemeClr val="tx1"/>
                  </a:solidFill>
                  <a:latin typeface="SwissReSans" pitchFamily="34" charset="0"/>
                </a:rPr>
                <a:t>Key Achievements this period</a:t>
              </a:r>
            </a:p>
          </p:txBody>
        </p:sp>
      </p:grpSp>
      <p:graphicFrame>
        <p:nvGraphicFramePr>
          <p:cNvPr id="35" name="Group 119"/>
          <p:cNvGraphicFramePr>
            <a:graphicFrameLocks noGrp="1"/>
          </p:cNvGraphicFramePr>
          <p:nvPr>
            <p:extLst>
              <p:ext uri="{D42A27DB-BD31-4B8C-83A1-F6EECF244321}">
                <p14:modId xmlns:p14="http://schemas.microsoft.com/office/powerpoint/2010/main" val="1234328021"/>
              </p:ext>
            </p:extLst>
          </p:nvPr>
        </p:nvGraphicFramePr>
        <p:xfrm>
          <a:off x="6369064" y="727220"/>
          <a:ext cx="2448271" cy="2255226"/>
        </p:xfrm>
        <a:graphic>
          <a:graphicData uri="http://schemas.openxmlformats.org/drawingml/2006/table">
            <a:tbl>
              <a:tblPr firstRow="1"/>
              <a:tblGrid>
                <a:gridCol w="1381078">
                  <a:extLst>
                    <a:ext uri="{9D8B030D-6E8A-4147-A177-3AD203B41FA5}">
                      <a16:colId xmlns:a16="http://schemas.microsoft.com/office/drawing/2014/main" val="20000"/>
                    </a:ext>
                  </a:extLst>
                </a:gridCol>
                <a:gridCol w="355731">
                  <a:extLst>
                    <a:ext uri="{9D8B030D-6E8A-4147-A177-3AD203B41FA5}">
                      <a16:colId xmlns:a16="http://schemas.microsoft.com/office/drawing/2014/main" val="20001"/>
                    </a:ext>
                  </a:extLst>
                </a:gridCol>
                <a:gridCol w="355731">
                  <a:extLst>
                    <a:ext uri="{9D8B030D-6E8A-4147-A177-3AD203B41FA5}">
                      <a16:colId xmlns:a16="http://schemas.microsoft.com/office/drawing/2014/main" val="20002"/>
                    </a:ext>
                  </a:extLst>
                </a:gridCol>
                <a:gridCol w="355731">
                  <a:extLst>
                    <a:ext uri="{9D8B030D-6E8A-4147-A177-3AD203B41FA5}">
                      <a16:colId xmlns:a16="http://schemas.microsoft.com/office/drawing/2014/main" val="20003"/>
                    </a:ext>
                  </a:extLst>
                </a:gridCol>
              </a:tblGrid>
              <a:tr h="239076">
                <a:tc gridSpan="4">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Key Performance</a:t>
                      </a:r>
                      <a:r>
                        <a:rPr lang="en-GB" sz="1000" b="1" kern="1200" baseline="0" dirty="0">
                          <a:solidFill>
                            <a:schemeClr val="tx1"/>
                          </a:solidFill>
                          <a:latin typeface="SwissReSans" pitchFamily="34" charset="0"/>
                          <a:ea typeface="+mn-ea"/>
                          <a:cs typeface="+mn-cs"/>
                        </a:rPr>
                        <a:t> Indicators</a:t>
                      </a:r>
                      <a:endParaRPr lang="en-GB" sz="1000" b="1" kern="1200" dirty="0">
                        <a:solidFill>
                          <a:schemeClr val="tx1"/>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100" b="1" kern="1200" dirty="0">
                        <a:solidFill>
                          <a:schemeClr val="tx1"/>
                        </a:solidFill>
                        <a:latin typeface="SwissReSans" pitchFamily="34" charset="0"/>
                        <a:ea typeface="+mn-ea"/>
                        <a:cs typeface="+mn-cs"/>
                      </a:endParaRPr>
                    </a:p>
                  </a:txBody>
                  <a:tcPr marL="111600" marR="111600" marT="54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100" b="1" kern="1200" dirty="0">
                        <a:solidFill>
                          <a:schemeClr val="tx1"/>
                        </a:solidFill>
                        <a:latin typeface="SwissReSans" pitchFamily="34" charset="0"/>
                        <a:ea typeface="+mn-ea"/>
                        <a:cs typeface="+mn-cs"/>
                      </a:endParaRPr>
                    </a:p>
                  </a:txBody>
                  <a:tcPr marL="111600" marR="111600" marT="54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100" b="1" kern="1200" dirty="0">
                        <a:solidFill>
                          <a:schemeClr val="tx1"/>
                        </a:solidFill>
                        <a:latin typeface="SwissReSans" pitchFamily="34" charset="0"/>
                        <a:ea typeface="+mn-ea"/>
                        <a:cs typeface="+mn-cs"/>
                      </a:endParaRPr>
                    </a:p>
                  </a:txBody>
                  <a:tcPr marL="111600" marR="111600" marT="54000" marB="5400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39076">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Indicator</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C</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O</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FDBF2"/>
                    </a:solidFill>
                  </a:tcPr>
                </a:tc>
                <a:extLst>
                  <a:ext uri="{0D108BD9-81ED-4DB2-BD59-A6C34878D82A}">
                    <a16:rowId xmlns:a16="http://schemas.microsoft.com/office/drawing/2014/main" val="10001"/>
                  </a:ext>
                </a:extLst>
              </a:tr>
              <a:tr h="2563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Overall</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600" b="1" kern="1200" dirty="0">
                          <a:solidFill>
                            <a:schemeClr val="tx1"/>
                          </a:solidFill>
                          <a:latin typeface="Wingdings 3" pitchFamily="18" charset="2"/>
                          <a:ea typeface="+mn-ea"/>
                          <a:cs typeface="+mn-cs"/>
                          <a:sym typeface="Wingdings 3"/>
                        </a:rPr>
                        <a:t>4</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3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Scope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600" b="1" kern="1200" dirty="0">
                          <a:solidFill>
                            <a:schemeClr val="tx1"/>
                          </a:solidFill>
                          <a:latin typeface="Wingdings 3" pitchFamily="18" charset="2"/>
                          <a:ea typeface="+mn-ea"/>
                          <a:cs typeface="+mn-cs"/>
                          <a:sym typeface="Wingdings 3"/>
                        </a:rPr>
                        <a:t>4</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63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Budget</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600" b="1" kern="1200" dirty="0">
                          <a:solidFill>
                            <a:schemeClr val="tx1"/>
                          </a:solidFill>
                          <a:latin typeface="Wingdings 3" pitchFamily="18" charset="2"/>
                          <a:ea typeface="+mn-ea"/>
                          <a:cs typeface="+mn-cs"/>
                          <a:sym typeface="Wingdings 3"/>
                        </a:rPr>
                        <a:t>4</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63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Schedule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600" b="1" kern="1200" dirty="0">
                          <a:solidFill>
                            <a:schemeClr val="tx1"/>
                          </a:solidFill>
                          <a:latin typeface="Wingdings 3" pitchFamily="18" charset="2"/>
                          <a:ea typeface="+mn-ea"/>
                          <a:cs typeface="+mn-cs"/>
                        </a:rPr>
                        <a:t>&amp;</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63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Risks</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600" b="1" kern="1200" dirty="0">
                          <a:solidFill>
                            <a:schemeClr val="tx1"/>
                          </a:solidFill>
                          <a:latin typeface="Wingdings 3" pitchFamily="18" charset="2"/>
                          <a:ea typeface="+mn-ea"/>
                          <a:cs typeface="+mn-cs"/>
                          <a:sym typeface="Wingdings 3"/>
                        </a:rPr>
                        <a:t>4</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63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Dependencies</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G</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9DD03"/>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600" b="1" kern="1200" dirty="0">
                          <a:solidFill>
                            <a:schemeClr val="tx1"/>
                          </a:solidFill>
                          <a:latin typeface="Wingdings 3" pitchFamily="18" charset="2"/>
                          <a:ea typeface="+mn-ea"/>
                          <a:cs typeface="+mn-cs"/>
                          <a:sym typeface="Wingdings 3"/>
                        </a:rPr>
                        <a:t>4</a:t>
                      </a:r>
                      <a:endParaRPr lang="en-GB" sz="1600" b="1" kern="1200" dirty="0">
                        <a:solidFill>
                          <a:schemeClr val="tx1"/>
                        </a:solidFill>
                        <a:latin typeface="Wingdings 3" pitchFamily="18" charset="2"/>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9076">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i="1" kern="1200" dirty="0">
                          <a:solidFill>
                            <a:schemeClr val="tx1"/>
                          </a:solidFill>
                          <a:latin typeface="SwissReSans" pitchFamily="34" charset="0"/>
                          <a:ea typeface="+mn-ea"/>
                          <a:cs typeface="+mn-cs"/>
                        </a:rPr>
                        <a:t>Other</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36000" marR="36000" marT="36000" marB="36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lang="en-GB" sz="1000" b="0" kern="1200" dirty="0">
                          <a:solidFill>
                            <a:schemeClr val="tx1"/>
                          </a:solidFill>
                          <a:latin typeface="SwissReSans" pitchFamily="34" charset="0"/>
                          <a:ea typeface="+mn-ea"/>
                          <a:cs typeface="+mn-cs"/>
                        </a:rPr>
                        <a:t>N/A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37" name="Group 119"/>
          <p:cNvGraphicFramePr>
            <a:graphicFrameLocks noGrp="1"/>
          </p:cNvGraphicFramePr>
          <p:nvPr>
            <p:extLst>
              <p:ext uri="{D42A27DB-BD31-4B8C-83A1-F6EECF244321}">
                <p14:modId xmlns:p14="http://schemas.microsoft.com/office/powerpoint/2010/main" val="3011678197"/>
              </p:ext>
            </p:extLst>
          </p:nvPr>
        </p:nvGraphicFramePr>
        <p:xfrm>
          <a:off x="251088" y="4340902"/>
          <a:ext cx="6047999" cy="2489220"/>
        </p:xfrm>
        <a:graphic>
          <a:graphicData uri="http://schemas.openxmlformats.org/drawingml/2006/table">
            <a:tbl>
              <a:tblPr firstRow="1"/>
              <a:tblGrid>
                <a:gridCol w="364748">
                  <a:extLst>
                    <a:ext uri="{9D8B030D-6E8A-4147-A177-3AD203B41FA5}">
                      <a16:colId xmlns:a16="http://schemas.microsoft.com/office/drawing/2014/main" val="20000"/>
                    </a:ext>
                  </a:extLst>
                </a:gridCol>
                <a:gridCol w="2371991">
                  <a:extLst>
                    <a:ext uri="{9D8B030D-6E8A-4147-A177-3AD203B41FA5}">
                      <a16:colId xmlns:a16="http://schemas.microsoft.com/office/drawing/2014/main" val="20001"/>
                    </a:ext>
                  </a:extLst>
                </a:gridCol>
                <a:gridCol w="287479">
                  <a:extLst>
                    <a:ext uri="{9D8B030D-6E8A-4147-A177-3AD203B41FA5}">
                      <a16:colId xmlns:a16="http://schemas.microsoft.com/office/drawing/2014/main" val="20002"/>
                    </a:ext>
                  </a:extLst>
                </a:gridCol>
                <a:gridCol w="288585">
                  <a:extLst>
                    <a:ext uri="{9D8B030D-6E8A-4147-A177-3AD203B41FA5}">
                      <a16:colId xmlns:a16="http://schemas.microsoft.com/office/drawing/2014/main" val="20003"/>
                    </a:ext>
                  </a:extLst>
                </a:gridCol>
                <a:gridCol w="2735196">
                  <a:extLst>
                    <a:ext uri="{9D8B030D-6E8A-4147-A177-3AD203B41FA5}">
                      <a16:colId xmlns:a16="http://schemas.microsoft.com/office/drawing/2014/main" val="20004"/>
                    </a:ext>
                  </a:extLst>
                </a:gridCol>
              </a:tblGrid>
              <a:tr h="297660">
                <a:tc gridSpan="5">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Top Risks and Issues</a:t>
                      </a: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3"/>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tc hMerge="1">
                  <a:txBody>
                    <a:bodyPr/>
                    <a:lstStyle/>
                    <a:p>
                      <a:endParaRPr lang="en-GB"/>
                    </a:p>
                  </a:txBody>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tc hMerge="1">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1" kern="1200" dirty="0">
                        <a:solidFill>
                          <a:srgbClr val="FFFFFF"/>
                        </a:solidFill>
                        <a:latin typeface="SwissReSans" pitchFamily="34" charset="0"/>
                        <a:ea typeface="+mn-ea"/>
                        <a:cs typeface="+mn-cs"/>
                      </a:endParaRPr>
                    </a:p>
                  </a:txBody>
                  <a:tcPr marL="36000" marR="36000" marT="36000" marB="36000" anchor="b"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0F4DBC"/>
                    </a:solidFill>
                  </a:tcPr>
                </a:tc>
                <a:extLst>
                  <a:ext uri="{0D108BD9-81ED-4DB2-BD59-A6C34878D82A}">
                    <a16:rowId xmlns:a16="http://schemas.microsoft.com/office/drawing/2014/main" val="10000"/>
                  </a:ext>
                </a:extLst>
              </a:tr>
              <a:tr h="297660">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R/I</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Risk</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P</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I</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1" kern="1200" dirty="0">
                          <a:solidFill>
                            <a:schemeClr val="tx1"/>
                          </a:solidFill>
                          <a:latin typeface="SwissReSans" pitchFamily="34" charset="0"/>
                          <a:ea typeface="+mn-ea"/>
                          <a:cs typeface="+mn-cs"/>
                        </a:rPr>
                        <a:t>Response</a:t>
                      </a:r>
                      <a:r>
                        <a:rPr lang="en-GB" sz="1000" b="1" kern="1200" baseline="0" dirty="0">
                          <a:solidFill>
                            <a:schemeClr val="tx1"/>
                          </a:solidFill>
                          <a:latin typeface="SwissReSans" pitchFamily="34" charset="0"/>
                          <a:ea typeface="+mn-ea"/>
                          <a:cs typeface="+mn-cs"/>
                        </a:rPr>
                        <a:t> Action</a:t>
                      </a:r>
                      <a:endParaRPr lang="en-GB" sz="1000" b="1"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E7EDF8"/>
                    </a:solidFill>
                  </a:tcPr>
                </a:tc>
                <a:extLst>
                  <a:ext uri="{0D108BD9-81ED-4DB2-BD59-A6C34878D82A}">
                    <a16:rowId xmlns:a16="http://schemas.microsoft.com/office/drawing/2014/main" val="10001"/>
                  </a:ext>
                </a:extLst>
              </a:tr>
              <a:tr h="824696">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I</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NDAs were signed behind schedule resulting in late data release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lang="en-GB" sz="1000" b="0" kern="1200" dirty="0">
                        <a:solidFill>
                          <a:schemeClr val="tx1"/>
                        </a:solidFill>
                        <a:latin typeface="SwissReSans" pitchFamily="34" charset="0"/>
                        <a:ea typeface="+mn-ea"/>
                        <a:cs typeface="+mn-cs"/>
                      </a:endParaRP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L</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ADE04"/>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To compensate the delay, Gantt chart will be prepared accordingly and resource allotment will be done so that task delegation will not impact deliverables and project end date.</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292">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R</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Data provided may not be enough to train model</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L</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ADE04"/>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H</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Necessary RMSE errors are taken into consideration as cut-offs. If not sufficient, then champion will be requested for additional data.</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660">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R</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Data provided not of high enough quality</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L</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CADE04"/>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H</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lang="en-GB" sz="1000" b="0" kern="1200" dirty="0">
                          <a:solidFill>
                            <a:schemeClr val="tx1"/>
                          </a:solidFill>
                          <a:latin typeface="SwissReSans" pitchFamily="34" charset="0"/>
                          <a:ea typeface="+mn-ea"/>
                          <a:cs typeface="+mn-cs"/>
                        </a:rPr>
                        <a:t>Necessary approaches through over-fitting or over-sampling and other ETL techniques are taken into consideration to check the data quality .</a:t>
                      </a:r>
                    </a:p>
                  </a:txBody>
                  <a:tcPr marL="36000" marR="36000" marT="36000" marB="36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3310412" y="2631485"/>
            <a:ext cx="2988000" cy="1649919"/>
            <a:chOff x="-1116632" y="234820"/>
            <a:chExt cx="3312000" cy="1184689"/>
          </a:xfrm>
        </p:grpSpPr>
        <p:sp>
          <p:nvSpPr>
            <p:cNvPr id="39" name="Rectangle 38"/>
            <p:cNvSpPr/>
            <p:nvPr/>
          </p:nvSpPr>
          <p:spPr>
            <a:xfrm>
              <a:off x="-1116632" y="471909"/>
              <a:ext cx="3312000" cy="947600"/>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Develop Gantt Chart</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Continue to scrub data for an optimum model.</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Begin to train the machine learning model with the cleaned data.</a:t>
              </a:r>
            </a:p>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Develop different models through the ETL process and validate all the models to check over-fitting and over-sampling.</a:t>
              </a:r>
            </a:p>
          </p:txBody>
        </p:sp>
        <p:sp>
          <p:nvSpPr>
            <p:cNvPr id="40" name="Rectangle 39"/>
            <p:cNvSpPr/>
            <p:nvPr/>
          </p:nvSpPr>
          <p:spPr>
            <a:xfrm>
              <a:off x="-1116632" y="234820"/>
              <a:ext cx="3312000" cy="252000"/>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chemeClr val="tx1"/>
                  </a:solidFill>
                  <a:latin typeface="SwissReSans" pitchFamily="34" charset="0"/>
                </a:rPr>
                <a:t>Planned for next period</a:t>
              </a:r>
            </a:p>
          </p:txBody>
        </p:sp>
      </p:grpSp>
      <p:grpSp>
        <p:nvGrpSpPr>
          <p:cNvPr id="19" name="Group 18"/>
          <p:cNvGrpSpPr/>
          <p:nvPr/>
        </p:nvGrpSpPr>
        <p:grpSpPr>
          <a:xfrm>
            <a:off x="6372200" y="3071999"/>
            <a:ext cx="2448272" cy="3672929"/>
            <a:chOff x="-1116632" y="234820"/>
            <a:chExt cx="3312000" cy="1245089"/>
          </a:xfrm>
        </p:grpSpPr>
        <p:sp>
          <p:nvSpPr>
            <p:cNvPr id="20" name="Rectangle 19"/>
            <p:cNvSpPr/>
            <p:nvPr/>
          </p:nvSpPr>
          <p:spPr>
            <a:xfrm>
              <a:off x="-1116632" y="471909"/>
              <a:ext cx="3312000" cy="1008000"/>
            </a:xfrm>
            <a:prstGeom prst="rect">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fontAlgn="base">
                <a:spcBef>
                  <a:spcPts val="300"/>
                </a:spcBef>
                <a:spcAft>
                  <a:spcPct val="0"/>
                </a:spcAft>
                <a:buSzPct val="80000"/>
                <a:buFont typeface="Wingdings" pitchFamily="2" charset="2"/>
                <a:buChar char=""/>
              </a:pPr>
              <a:r>
                <a:rPr lang="en-GB" sz="1000" dirty="0">
                  <a:solidFill>
                    <a:schemeClr val="tx1"/>
                  </a:solidFill>
                  <a:latin typeface="SwissReSans" pitchFamily="34" charset="0"/>
                </a:rPr>
                <a:t>The project team might see a potential risk of data insufficiency to create the model where additional data might be requested from the sponsor. Is Allen ready to provide additional historic data if requested in such situations?</a:t>
              </a:r>
            </a:p>
          </p:txBody>
        </p:sp>
        <p:sp>
          <p:nvSpPr>
            <p:cNvPr id="21" name="Rectangle 20"/>
            <p:cNvSpPr/>
            <p:nvPr/>
          </p:nvSpPr>
          <p:spPr>
            <a:xfrm>
              <a:off x="-1116632" y="234820"/>
              <a:ext cx="3312000" cy="252000"/>
            </a:xfrm>
            <a:prstGeom prst="rect">
              <a:avLst/>
            </a:prstGeom>
            <a:solidFill>
              <a:schemeClr val="accent1">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lnSpc>
                  <a:spcPct val="96000"/>
                </a:lnSpc>
                <a:spcBef>
                  <a:spcPct val="50000"/>
                </a:spcBef>
                <a:spcAft>
                  <a:spcPct val="0"/>
                </a:spcAft>
                <a:buSzPct val="80000"/>
              </a:pPr>
              <a:r>
                <a:rPr lang="en-GB" sz="1000" b="1" dirty="0">
                  <a:solidFill>
                    <a:schemeClr val="tx1"/>
                  </a:solidFill>
                  <a:latin typeface="SwissReSans" pitchFamily="34" charset="0"/>
                </a:rPr>
                <a:t>Questions for Sponsor</a:t>
              </a:r>
            </a:p>
          </p:txBody>
        </p:sp>
      </p:grpSp>
    </p:spTree>
    <p:extLst>
      <p:ext uri="{BB962C8B-B14F-4D97-AF65-F5344CB8AC3E}">
        <p14:creationId xmlns:p14="http://schemas.microsoft.com/office/powerpoint/2010/main" val="164395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2441</TotalTime>
  <Words>418</Words>
  <Application>Microsoft Office PowerPoint</Application>
  <PresentationFormat>On-screen Show (4:3)</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SwissReSans</vt:lpstr>
      <vt:lpstr>Wingdings</vt:lpstr>
      <vt:lpstr>Wingdings 3</vt:lpstr>
      <vt:lpstr>Office Theme</vt:lpstr>
      <vt:lpstr>Project Update:  Team 2 / UCONNIC Submission Induction</vt:lpstr>
    </vt:vector>
  </TitlesOfParts>
  <Company>University of Connecticut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Tschiegg</dc:creator>
  <cp:lastModifiedBy>Pallerla, Akshay Raj</cp:lastModifiedBy>
  <cp:revision>62</cp:revision>
  <dcterms:created xsi:type="dcterms:W3CDTF">2014-09-08T01:15:23Z</dcterms:created>
  <dcterms:modified xsi:type="dcterms:W3CDTF">2023-10-13T13:10:49Z</dcterms:modified>
</cp:coreProperties>
</file>