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8" r:id="rId2"/>
    <p:sldMasterId id="2147483665" r:id="rId3"/>
    <p:sldMasterId id="2147483690" r:id="rId4"/>
  </p:sldMasterIdLst>
  <p:notesMasterIdLst>
    <p:notesMasterId r:id="rId29"/>
  </p:notesMasterIdLst>
  <p:handoutMasterIdLst>
    <p:handoutMasterId r:id="rId30"/>
  </p:handoutMasterIdLst>
  <p:sldIdLst>
    <p:sldId id="314" r:id="rId5"/>
    <p:sldId id="293" r:id="rId6"/>
    <p:sldId id="321" r:id="rId7"/>
    <p:sldId id="323" r:id="rId8"/>
    <p:sldId id="324" r:id="rId9"/>
    <p:sldId id="328" r:id="rId10"/>
    <p:sldId id="330" r:id="rId11"/>
    <p:sldId id="333" r:id="rId12"/>
    <p:sldId id="334" r:id="rId13"/>
    <p:sldId id="331" r:id="rId14"/>
    <p:sldId id="332" r:id="rId15"/>
    <p:sldId id="335" r:id="rId16"/>
    <p:sldId id="336" r:id="rId17"/>
    <p:sldId id="337" r:id="rId18"/>
    <p:sldId id="329" r:id="rId19"/>
    <p:sldId id="327" r:id="rId20"/>
    <p:sldId id="338" r:id="rId21"/>
    <p:sldId id="339" r:id="rId22"/>
    <p:sldId id="341" r:id="rId23"/>
    <p:sldId id="340" r:id="rId24"/>
    <p:sldId id="342" r:id="rId25"/>
    <p:sldId id="343" r:id="rId26"/>
    <p:sldId id="344" r:id="rId27"/>
    <p:sldId id="34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040" userDrawn="1">
          <p15:clr>
            <a:srgbClr val="A4A3A4"/>
          </p15:clr>
        </p15:guide>
        <p15:guide id="3" pos="264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E6E1"/>
    <a:srgbClr val="FFCCCC"/>
    <a:srgbClr val="D8D8D8"/>
    <a:srgbClr val="FFFFFF"/>
    <a:srgbClr val="2800FF"/>
    <a:srgbClr val="00BAFF"/>
    <a:srgbClr val="00FF7D"/>
    <a:srgbClr val="00F3FF"/>
    <a:srgbClr val="FFB600"/>
    <a:srgbClr val="FFEA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5108" autoAdjust="0"/>
  </p:normalViewPr>
  <p:slideViewPr>
    <p:cSldViewPr>
      <p:cViewPr varScale="1">
        <p:scale>
          <a:sx n="87" d="100"/>
          <a:sy n="87" d="100"/>
        </p:scale>
        <p:origin x="528" y="62"/>
      </p:cViewPr>
      <p:guideLst>
        <p:guide pos="5040"/>
        <p:guide pos="2640"/>
        <p:guide orient="horz" pos="216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50" d="100"/>
          <a:sy n="50" d="100"/>
        </p:scale>
        <p:origin x="2574" y="1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10/16/2017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10/16/2017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157E0A-F321-48DC-AF94-681D4DCF344D}" type="slidenum">
              <a:rPr lang="en-US" smtClean="0"/>
              <a:t>1</a:t>
            </a:fld>
            <a:endParaRPr lang="en-US"/>
          </a:p>
        </p:txBody>
      </p:sp>
    </p:spTree>
    <p:extLst>
      <p:ext uri="{BB962C8B-B14F-4D97-AF65-F5344CB8AC3E}">
        <p14:creationId xmlns:p14="http://schemas.microsoft.com/office/powerpoint/2010/main" val="969007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A44FAA9-51FA-4F6B-AC6F-9EF5239E7D33}" type="slidenum">
              <a:rPr lang="de-DE" smtClean="0"/>
              <a:pPr>
                <a:defRPr/>
              </a:pPr>
              <a:t>2</a:t>
            </a:fld>
            <a:endParaRPr lang="de-DE" dirty="0"/>
          </a:p>
        </p:txBody>
      </p:sp>
    </p:spTree>
    <p:extLst>
      <p:ext uri="{BB962C8B-B14F-4D97-AF65-F5344CB8AC3E}">
        <p14:creationId xmlns:p14="http://schemas.microsoft.com/office/powerpoint/2010/main" val="3679422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A44FAA9-51FA-4F6B-AC6F-9EF5239E7D33}" type="slidenum">
              <a:rPr lang="de-DE" smtClean="0"/>
              <a:pPr>
                <a:defRPr/>
              </a:pPr>
              <a:t>6</a:t>
            </a:fld>
            <a:endParaRPr lang="de-DE" dirty="0"/>
          </a:p>
        </p:txBody>
      </p:sp>
    </p:spTree>
    <p:extLst>
      <p:ext uri="{BB962C8B-B14F-4D97-AF65-F5344CB8AC3E}">
        <p14:creationId xmlns:p14="http://schemas.microsoft.com/office/powerpoint/2010/main" val="2566212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A44FAA9-51FA-4F6B-AC6F-9EF5239E7D33}" type="slidenum">
              <a:rPr lang="de-DE" smtClean="0"/>
              <a:pPr>
                <a:defRPr/>
              </a:pPr>
              <a:t>15</a:t>
            </a:fld>
            <a:endParaRPr lang="de-DE" dirty="0"/>
          </a:p>
        </p:txBody>
      </p:sp>
    </p:spTree>
    <p:extLst>
      <p:ext uri="{BB962C8B-B14F-4D97-AF65-F5344CB8AC3E}">
        <p14:creationId xmlns:p14="http://schemas.microsoft.com/office/powerpoint/2010/main" val="899050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Master: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457200"/>
            <a:ext cx="8572500" cy="3086100"/>
          </a:xfrm>
        </p:spPr>
        <p:txBody>
          <a:bodyPr tIns="0" anchor="t" anchorCtr="0">
            <a:noAutofit/>
          </a:bodyPr>
          <a:lstStyle>
            <a:lvl1pPr algn="l">
              <a:lnSpc>
                <a:spcPct val="70000"/>
              </a:lnSpc>
              <a:defRPr sz="8000">
                <a:solidFill>
                  <a:schemeClr val="tx1"/>
                </a:solidFill>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1588">
              <a:lnSpc>
                <a:spcPct val="70000"/>
              </a:lnSpc>
              <a:defRPr sz="4000" b="0" baseline="0">
                <a:solidFill>
                  <a:schemeClr val="tx1"/>
                </a:solidFill>
                <a:latin typeface="Arial Black" panose="020B0A04020102020204" pitchFamily="34" charset="0"/>
              </a:defRPr>
            </a:lvl1pPr>
            <a:lvl2pPr marL="55561" indent="0">
              <a:lnSpc>
                <a:spcPct val="80000"/>
              </a:lnSpc>
              <a:spcAft>
                <a:spcPts val="0"/>
              </a:spcAft>
              <a:defRPr sz="2400" b="0" cap="all" baseline="0">
                <a:solidFill>
                  <a:schemeClr val="tx1"/>
                </a:solidFill>
                <a:latin typeface="Arial Black" panose="020B0A04020102020204" pitchFamily="34" charset="0"/>
              </a:defRPr>
            </a:lvl2pPr>
            <a:lvl3pPr marL="55561" indent="0">
              <a:lnSpc>
                <a:spcPct val="80000"/>
              </a:lnSpc>
              <a:spcAft>
                <a:spcPts val="0"/>
              </a:spcAft>
              <a:defRPr sz="1800" b="0" cap="all" baseline="0">
                <a:solidFill>
                  <a:schemeClr val="tx1"/>
                </a:solidFill>
                <a:latin typeface="Arial Black" panose="020B0A04020102020204" pitchFamily="34" charset="0"/>
              </a:defRPr>
            </a:lvl3pPr>
            <a:lvl4pPr marL="55561" indent="0">
              <a:lnSpc>
                <a:spcPct val="80000"/>
              </a:lnSpc>
              <a:buNone/>
              <a:defRPr sz="1800" b="0" cap="all" baseline="0">
                <a:solidFill>
                  <a:schemeClr val="tx1"/>
                </a:solidFill>
                <a:latin typeface="Arial Black" panose="020B0A04020102020204" pitchFamily="34" charset="0"/>
              </a:defRPr>
            </a:lvl4pPr>
            <a:lvl5pPr marL="55561" indent="0">
              <a:lnSpc>
                <a:spcPct val="80000"/>
              </a:lnSpc>
              <a:buNone/>
              <a:defRPr sz="1800" b="0" cap="all" baseline="0">
                <a:solidFill>
                  <a:schemeClr val="tx1"/>
                </a:solidFill>
                <a:latin typeface="Arial Black" panose="020B0A04020102020204" pitchFamily="34" charset="0"/>
              </a:defRPr>
            </a:lvl5pPr>
            <a:lvl6pPr marL="339717" indent="0">
              <a:buNone/>
              <a:defRPr/>
            </a:lvl6pPr>
            <a:lvl7pPr>
              <a:defRPr/>
            </a:lvl7pPr>
            <a:lvl8pPr>
              <a:defRPr/>
            </a:lvl8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4" hasCustomPrompt="1"/>
          </p:nvPr>
        </p:nvSpPr>
        <p:spPr>
          <a:xfrm>
            <a:off x="8953500" y="266700"/>
            <a:ext cx="2857501" cy="6438900"/>
          </a:xfrm>
        </p:spPr>
        <p:txBody>
          <a:bodyPr/>
          <a:lstStyle>
            <a:lvl1pPr marL="0" indent="0">
              <a:defRPr sz="2800" b="0">
                <a:solidFill>
                  <a:schemeClr val="tx1"/>
                </a:solidFill>
                <a:latin typeface="Arial Black" panose="020B0A04020102020204" pitchFamily="34" charset="0"/>
              </a:defRPr>
            </a:lvl1pPr>
            <a:lvl2pPr marL="0" indent="0">
              <a:spcAft>
                <a:spcPts val="0"/>
              </a:spcAft>
              <a:defRPr sz="2200">
                <a:solidFill>
                  <a:schemeClr val="tx1"/>
                </a:solidFill>
                <a:latin typeface="Arial" panose="020B0604020202020204" pitchFamily="34" charset="0"/>
                <a:cs typeface="Arial" panose="020B0604020202020204" pitchFamily="34" charset="0"/>
              </a:defRPr>
            </a:lvl2pPr>
            <a:lvl3pPr marL="0" indent="0">
              <a:lnSpc>
                <a:spcPct val="110000"/>
              </a:lnSpc>
              <a:spcAft>
                <a:spcPts val="600"/>
              </a:spcAft>
              <a:buFont typeface="Arial" panose="020B0604020202020204" pitchFamily="34" charset="0"/>
              <a:buNone/>
              <a:defRPr sz="1800">
                <a:solidFill>
                  <a:schemeClr val="tx1"/>
                </a:solidFill>
                <a:latin typeface="Arial" panose="020B0604020202020204" pitchFamily="34" charset="0"/>
                <a:cs typeface="Arial" panose="020B0604020202020204" pitchFamily="34" charset="0"/>
              </a:defRPr>
            </a:lvl3pPr>
            <a:lvl4pPr marL="0" indent="0">
              <a:lnSpc>
                <a:spcPct val="110000"/>
              </a:lnSpc>
              <a:spcBef>
                <a:spcPts val="0"/>
              </a:spcBef>
              <a:buNone/>
              <a:defRPr sz="1400">
                <a:solidFill>
                  <a:schemeClr val="tx1"/>
                </a:solidFill>
                <a:latin typeface="Arial" panose="020B0604020202020204" pitchFamily="34" charset="0"/>
                <a:cs typeface="Arial" panose="020B0604020202020204" pitchFamily="34" charset="0"/>
              </a:defRPr>
            </a:lvl4pPr>
            <a:lvl5pPr marL="0" indent="0">
              <a:buFont typeface="Arial" panose="020B0604020202020204" pitchFamily="34" charset="0"/>
              <a:buNone/>
              <a:defRPr sz="2000">
                <a:solidFill>
                  <a:schemeClr val="tx1"/>
                </a:solidFill>
              </a:defRPr>
            </a:lvl5pPr>
            <a:lvl6pPr marL="344479" indent="-173034">
              <a:buFont typeface="Graphik" panose="020B0503030202060203" pitchFamily="34" charset="0"/>
              <a:buChar char="–"/>
              <a:defRPr sz="1600">
                <a:solidFill>
                  <a:schemeClr val="tx1"/>
                </a:solidFill>
              </a:defRPr>
            </a:lvl6pPr>
            <a:lvl7pPr marL="0" indent="0">
              <a:defRPr sz="1400" b="1">
                <a:solidFill>
                  <a:schemeClr val="tx1"/>
                </a:solidFill>
                <a:latin typeface="+mj-lt"/>
              </a:defRPr>
            </a:lvl7pPr>
            <a:lvl8pPr marL="0" indent="0">
              <a:defRPr sz="1400" baseline="0">
                <a:solidFill>
                  <a:schemeClr val="tx1"/>
                </a:solidFill>
                <a:latin typeface="+mn-lt"/>
              </a:defRPr>
            </a:lvl8pPr>
            <a:lvl9pPr marL="0" indent="0">
              <a:lnSpc>
                <a:spcPct val="100000"/>
              </a:lnSpc>
              <a:spcAft>
                <a:spcPts val="800"/>
              </a:spcAft>
              <a:defRPr sz="1400">
                <a:solidFill>
                  <a:schemeClr val="tx1"/>
                </a:solidFill>
                <a:latin typeface="+mn-lt"/>
              </a:defRPr>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79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Footers Only: Ligh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Copyright 2017 Accenture. All rights reserved.</a:t>
            </a:r>
          </a:p>
        </p:txBody>
      </p:sp>
      <p:sp>
        <p:nvSpPr>
          <p:cNvPr id="7" name="Slide Number Placeholder 6"/>
          <p:cNvSpPr>
            <a:spLocks noGrp="1"/>
          </p:cNvSpPr>
          <p:nvPr>
            <p:ph type="sldNum" sz="quarter" idx="12"/>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11060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Footers Only: Dark">
    <p:bg>
      <p:bgPr>
        <a:gradFill>
          <a:gsLst>
            <a:gs pos="0">
              <a:srgbClr val="000088"/>
            </a:gs>
            <a:gs pos="93000">
              <a:schemeClr val="accent1"/>
            </a:gs>
          </a:gsLst>
          <a:lin ang="1800000" scaled="0"/>
        </a:gra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lvl1pPr>
              <a:defRPr>
                <a:solidFill>
                  <a:schemeClr val="bg1"/>
                </a:solidFill>
              </a:defRPr>
            </a:lvl1pPr>
          </a:lstStyle>
          <a:p>
            <a:r>
              <a:rPr lang="en-US" dirty="0"/>
              <a:t>Copyright 2017 Accenture. All rights reserved.</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4F9AC08D-23A9-440E-BCB9-AA1E9877CC38}" type="slidenum">
              <a:rPr lang="en-US" smtClean="0"/>
              <a:pPr/>
              <a:t>‹#›</a:t>
            </a:fld>
            <a:endParaRPr lang="en-US"/>
          </a:p>
        </p:txBody>
      </p:sp>
    </p:spTree>
    <p:extLst>
      <p:ext uri="{BB962C8B-B14F-4D97-AF65-F5344CB8AC3E}">
        <p14:creationId xmlns:p14="http://schemas.microsoft.com/office/powerpoint/2010/main" val="48461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Master: Dark">
    <p:bg>
      <p:bgPr>
        <a:gradFill>
          <a:gsLst>
            <a:gs pos="0">
              <a:srgbClr val="000088"/>
            </a:gs>
            <a:gs pos="93000">
              <a:schemeClr val="accent1"/>
            </a:gs>
          </a:gsLst>
          <a:lin ang="18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457200"/>
            <a:ext cx="8686800" cy="3086100"/>
          </a:xfrm>
        </p:spPr>
        <p:txBody>
          <a:bodyPr tIns="0" anchor="t" anchorCtr="0">
            <a:noAutofit/>
          </a:bodyPr>
          <a:lstStyle>
            <a:lvl1pPr algn="l">
              <a:lnSpc>
                <a:spcPct val="70000"/>
              </a:lnSpc>
              <a:defRPr sz="8000">
                <a:solidFill>
                  <a:schemeClr val="bg1"/>
                </a:solidFill>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1588">
              <a:lnSpc>
                <a:spcPct val="70000"/>
              </a:lnSpc>
              <a:defRPr sz="4000" b="0" baseline="0">
                <a:solidFill>
                  <a:schemeClr val="bg1"/>
                </a:solidFill>
                <a:latin typeface="Arial Black" panose="020B0A04020102020204" pitchFamily="34" charset="0"/>
              </a:defRPr>
            </a:lvl1pPr>
            <a:lvl2pPr marL="55561" indent="0">
              <a:lnSpc>
                <a:spcPct val="80000"/>
              </a:lnSpc>
              <a:spcAft>
                <a:spcPts val="0"/>
              </a:spcAft>
              <a:defRPr sz="2400" b="0" cap="all" baseline="0">
                <a:solidFill>
                  <a:schemeClr val="bg1"/>
                </a:solidFill>
                <a:latin typeface="Arial Black" panose="020B0A04020102020204" pitchFamily="34" charset="0"/>
              </a:defRPr>
            </a:lvl2pPr>
            <a:lvl3pPr marL="55561" indent="0">
              <a:lnSpc>
                <a:spcPct val="80000"/>
              </a:lnSpc>
              <a:spcAft>
                <a:spcPts val="0"/>
              </a:spcAft>
              <a:defRPr sz="1800" b="0" cap="all" baseline="0">
                <a:solidFill>
                  <a:schemeClr val="bg1"/>
                </a:solidFill>
                <a:latin typeface="Arial Black" panose="020B0A04020102020204" pitchFamily="34" charset="0"/>
              </a:defRPr>
            </a:lvl3pPr>
            <a:lvl4pPr marL="55561" indent="0">
              <a:lnSpc>
                <a:spcPct val="80000"/>
              </a:lnSpc>
              <a:buNone/>
              <a:defRPr sz="1800" b="0" cap="all" baseline="0">
                <a:solidFill>
                  <a:schemeClr val="bg1"/>
                </a:solidFill>
                <a:latin typeface="Arial Black" panose="020B0A04020102020204" pitchFamily="34" charset="0"/>
              </a:defRPr>
            </a:lvl4pPr>
            <a:lvl5pPr marL="55561" indent="0">
              <a:lnSpc>
                <a:spcPct val="80000"/>
              </a:lnSpc>
              <a:buNone/>
              <a:defRPr sz="1800" b="0" cap="all" baseline="0">
                <a:solidFill>
                  <a:schemeClr val="bg1"/>
                </a:solidFill>
                <a:latin typeface="Arial Black" panose="020B0A04020102020204" pitchFamily="34" charset="0"/>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4"/>
          </p:nvPr>
        </p:nvSpPr>
        <p:spPr>
          <a:xfrm>
            <a:off x="9052560" y="266700"/>
            <a:ext cx="2857501" cy="6438900"/>
          </a:xfrm>
        </p:spPr>
        <p:txBody>
          <a:bodyPr/>
          <a:lstStyle>
            <a:lvl1pPr marL="0" indent="0">
              <a:defRPr sz="2800" b="0">
                <a:solidFill>
                  <a:schemeClr val="accent6"/>
                </a:solidFill>
                <a:latin typeface="Arial Black" panose="020B0A04020102020204" pitchFamily="34" charset="0"/>
              </a:defRPr>
            </a:lvl1pPr>
            <a:lvl2pPr marL="0" indent="0">
              <a:spcAft>
                <a:spcPts val="0"/>
              </a:spcAft>
              <a:defRPr sz="2200" b="0">
                <a:solidFill>
                  <a:schemeClr val="bg1"/>
                </a:solidFill>
                <a:latin typeface="Arial" panose="020B0604020202020204" pitchFamily="34" charset="0"/>
                <a:cs typeface="Arial" panose="020B0604020202020204" pitchFamily="34" charset="0"/>
              </a:defRPr>
            </a:lvl2pPr>
            <a:lvl3pPr marL="0" indent="0">
              <a:lnSpc>
                <a:spcPct val="90000"/>
              </a:lnSpc>
              <a:spcAft>
                <a:spcPts val="0"/>
              </a:spcAft>
              <a:buFont typeface="Arial" panose="020B0604020202020204" pitchFamily="34" charset="0"/>
              <a:buNone/>
              <a:defRPr sz="1800" b="0">
                <a:solidFill>
                  <a:schemeClr val="bg1"/>
                </a:solidFill>
                <a:latin typeface="Arial" panose="020B0604020202020204" pitchFamily="34" charset="0"/>
                <a:cs typeface="Arial" panose="020B0604020202020204" pitchFamily="34" charset="0"/>
              </a:defRPr>
            </a:lvl3pPr>
            <a:lvl4pPr marL="0" indent="0">
              <a:lnSpc>
                <a:spcPct val="90000"/>
              </a:lnSpc>
              <a:spcBef>
                <a:spcPts val="1200"/>
              </a:spcBef>
              <a:spcAft>
                <a:spcPts val="0"/>
              </a:spcAft>
              <a:buNone/>
              <a:defRPr sz="1400" b="0">
                <a:solidFill>
                  <a:schemeClr val="bg1"/>
                </a:solidFill>
                <a:latin typeface="Arial" panose="020B0604020202020204" pitchFamily="34" charset="0"/>
                <a:cs typeface="Arial" panose="020B0604020202020204" pitchFamily="34" charset="0"/>
              </a:defRPr>
            </a:lvl4pPr>
            <a:lvl5pPr marL="0" indent="0">
              <a:buFont typeface="Arial" panose="020B0604020202020204" pitchFamily="34" charset="0"/>
              <a:buNone/>
              <a:defRPr sz="2000">
                <a:solidFill>
                  <a:schemeClr val="bg1"/>
                </a:solidFill>
              </a:defRPr>
            </a:lvl5pPr>
            <a:lvl6pPr marL="344479" indent="-173034">
              <a:buFont typeface="Graphik" panose="020B0503030202060203" pitchFamily="34" charset="0"/>
              <a:buChar char="–"/>
              <a:defRPr sz="1600">
                <a:solidFill>
                  <a:schemeClr val="bg1"/>
                </a:solidFill>
              </a:defRPr>
            </a:lvl6pPr>
            <a:lvl7pPr marL="0" indent="0">
              <a:defRPr sz="1400" b="1">
                <a:solidFill>
                  <a:schemeClr val="bg1"/>
                </a:solidFill>
                <a:latin typeface="+mj-lt"/>
              </a:defRPr>
            </a:lvl7pPr>
            <a:lvl8pPr marL="0" indent="0">
              <a:defRPr sz="1400" baseline="0">
                <a:solidFill>
                  <a:schemeClr val="bg1"/>
                </a:solidFill>
                <a:latin typeface="+mn-lt"/>
              </a:defRPr>
            </a:lvl8pPr>
            <a:lvl9pPr marL="0" indent="0">
              <a:lnSpc>
                <a:spcPct val="100000"/>
              </a:lnSpc>
              <a:spcAft>
                <a:spcPts val="800"/>
              </a:spcAft>
              <a:defRPr sz="1400">
                <a:solidFill>
                  <a:schemeClr val="bg1"/>
                </a:solidFill>
                <a:latin typeface="+mn-lt"/>
              </a:defRPr>
            </a:lvl9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33390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Ligh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 y="495302"/>
            <a:ext cx="8953500" cy="6172199"/>
          </a:xfrm>
        </p:spPr>
        <p:txBody>
          <a:bodyPr>
            <a:noAutofit/>
          </a:bodyPr>
          <a:lstStyle>
            <a:lvl1pPr marL="0" indent="0">
              <a:lnSpc>
                <a:spcPct val="65000"/>
              </a:lnSpc>
              <a:defRPr sz="12000" b="0" spc="-200" baseline="0">
                <a:latin typeface="Arial Black" panose="020B0A04020102020204" pitchFamily="34" charset="0"/>
              </a:defRPr>
            </a:lvl1pPr>
            <a:lvl2pPr marL="55561" indent="0">
              <a:lnSpc>
                <a:spcPct val="65000"/>
              </a:lnSpc>
              <a:spcAft>
                <a:spcPts val="0"/>
              </a:spcAft>
              <a:defRPr sz="6000" b="0" cap="all" spc="-150" baseline="0">
                <a:latin typeface="Arial Black" panose="020B0A04020102020204" pitchFamily="34" charset="0"/>
              </a:defRPr>
            </a:lvl2pPr>
            <a:lvl3pPr marL="55561" indent="0">
              <a:lnSpc>
                <a:spcPct val="70000"/>
              </a:lnSpc>
              <a:spcAft>
                <a:spcPts val="0"/>
              </a:spcAft>
              <a:defRPr sz="4000" b="0" cap="all" baseline="0">
                <a:latin typeface="Arial Black" panose="020B0A04020102020204" pitchFamily="34" charset="0"/>
              </a:defRPr>
            </a:lvl3pPr>
            <a:lvl4pPr marL="55561" indent="0">
              <a:lnSpc>
                <a:spcPct val="80000"/>
              </a:lnSpc>
              <a:buNone/>
              <a:defRPr sz="3000" b="0" cap="all" baseline="0">
                <a:latin typeface="Arial Black" panose="020B0A04020102020204" pitchFamily="34" charset="0"/>
              </a:defRPr>
            </a:lvl4pPr>
            <a:lvl5pPr marL="55561" indent="0">
              <a:lnSpc>
                <a:spcPct val="80000"/>
              </a:lnSpc>
              <a:buNone/>
              <a:defRPr sz="2000" b="0" cap="all" baseline="0">
                <a:latin typeface="Arial Black" panose="020B0A04020102020204" pitchFamily="34" charset="0"/>
              </a:defRPr>
            </a:lvl5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5113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ark">
    <p:bg>
      <p:bgPr>
        <a:gradFill>
          <a:gsLst>
            <a:gs pos="7000">
              <a:schemeClr val="accent1"/>
            </a:gs>
            <a:gs pos="100000">
              <a:srgbClr val="000088"/>
            </a:gs>
          </a:gsLst>
          <a:lin ang="1800000" scaled="0"/>
        </a:gra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 y="495302"/>
            <a:ext cx="8953500" cy="6172199"/>
          </a:xfrm>
        </p:spPr>
        <p:txBody>
          <a:bodyPr>
            <a:noAutofit/>
          </a:bodyPr>
          <a:lstStyle>
            <a:lvl1pPr marL="0" indent="0">
              <a:lnSpc>
                <a:spcPct val="65000"/>
              </a:lnSpc>
              <a:defRPr sz="12000" b="0" spc="-200" baseline="0">
                <a:solidFill>
                  <a:schemeClr val="bg1"/>
                </a:solidFill>
                <a:latin typeface="Arial Black" panose="020B0A04020102020204" pitchFamily="34" charset="0"/>
              </a:defRPr>
            </a:lvl1pPr>
            <a:lvl2pPr marL="55561" indent="0">
              <a:lnSpc>
                <a:spcPct val="65000"/>
              </a:lnSpc>
              <a:spcAft>
                <a:spcPts val="0"/>
              </a:spcAft>
              <a:defRPr sz="6000" b="0" cap="all" spc="-150" baseline="0">
                <a:solidFill>
                  <a:schemeClr val="bg1"/>
                </a:solidFill>
                <a:latin typeface="Arial Black" panose="020B0A04020102020204" pitchFamily="34" charset="0"/>
              </a:defRPr>
            </a:lvl2pPr>
            <a:lvl3pPr marL="55561" indent="0">
              <a:lnSpc>
                <a:spcPct val="70000"/>
              </a:lnSpc>
              <a:spcAft>
                <a:spcPts val="0"/>
              </a:spcAft>
              <a:defRPr sz="4000" b="0" cap="all" baseline="0">
                <a:solidFill>
                  <a:schemeClr val="bg1"/>
                </a:solidFill>
                <a:latin typeface="Arial Black" panose="020B0A04020102020204" pitchFamily="34" charset="0"/>
              </a:defRPr>
            </a:lvl3pPr>
            <a:lvl4pPr marL="55561" indent="0">
              <a:lnSpc>
                <a:spcPct val="80000"/>
              </a:lnSpc>
              <a:buNone/>
              <a:defRPr sz="3000" b="0" cap="all" baseline="0">
                <a:solidFill>
                  <a:schemeClr val="bg1"/>
                </a:solidFill>
                <a:latin typeface="Arial Black" panose="020B0A04020102020204" pitchFamily="34" charset="0"/>
              </a:defRPr>
            </a:lvl4pPr>
            <a:lvl5pPr marL="55561" indent="0">
              <a:lnSpc>
                <a:spcPct val="80000"/>
              </a:lnSpc>
              <a:buNone/>
              <a:defRPr sz="2000" b="0" cap="all" baseline="0">
                <a:solidFill>
                  <a:schemeClr val="bg1"/>
                </a:solidFill>
                <a:latin typeface="Arial Black" panose="020B0A04020102020204" pitchFamily="34" charset="0"/>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7656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a:t>Copyright 2017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471887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ighlight or TakeAway: Ligh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10000" spc="-150" baseline="0"/>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defRPr sz="5000" b="0" spc="-150" baseline="0">
                <a:latin typeface="Arial Black" panose="020B0A04020102020204" pitchFamily="34" charset="0"/>
              </a:defRPr>
            </a:lvl1pPr>
            <a:lvl2pPr>
              <a:lnSpc>
                <a:spcPct val="70000"/>
              </a:lnSpc>
              <a:spcAft>
                <a:spcPts val="0"/>
              </a:spcAft>
              <a:defRPr sz="5000" b="0" cap="all" baseline="0">
                <a:latin typeface="Arial Black" panose="020B0A04020102020204" pitchFamily="34" charset="0"/>
              </a:defRPr>
            </a:lvl2pPr>
            <a:lvl3pPr>
              <a:lnSpc>
                <a:spcPct val="75000"/>
              </a:lnSpc>
              <a:spcAft>
                <a:spcPts val="0"/>
              </a:spcAft>
              <a:defRPr sz="3300" b="0" cap="all" baseline="0">
                <a:latin typeface="Arial Black" panose="020B0A04020102020204" pitchFamily="34" charset="0"/>
              </a:defRPr>
            </a:lvl3pPr>
            <a:lvl4pPr marL="55561" indent="0">
              <a:lnSpc>
                <a:spcPct val="80000"/>
              </a:lnSpc>
              <a:buNone/>
              <a:defRPr sz="2500" b="0" cap="all" baseline="0">
                <a:latin typeface="Arial Black" panose="020B0A04020102020204" pitchFamily="34" charset="0"/>
              </a:defRPr>
            </a:lvl4pPr>
            <a:lvl5pPr marL="55561" indent="0">
              <a:lnSpc>
                <a:spcPct val="85000"/>
              </a:lnSpc>
              <a:buNone/>
              <a:defRPr sz="1600" b="0" cap="all" baseline="0">
                <a:latin typeface="Arial Black" panose="020B0A04020102020204" pitchFamily="34" charset="0"/>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68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ighlight or TakeAway: Dark">
    <p:bg>
      <p:bgPr>
        <a:gradFill>
          <a:gsLst>
            <a:gs pos="7000">
              <a:schemeClr val="accent1"/>
            </a:gs>
            <a:gs pos="100000">
              <a:srgbClr val="000088"/>
            </a:gs>
          </a:gsLst>
          <a:lin ang="18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0" y="571500"/>
            <a:ext cx="8572500" cy="2971800"/>
          </a:xfrm>
        </p:spPr>
        <p:txBody>
          <a:bodyPr tIns="0" anchor="t" anchorCtr="0">
            <a:noAutofit/>
          </a:bodyPr>
          <a:lstStyle>
            <a:lvl1pPr algn="l">
              <a:lnSpc>
                <a:spcPct val="70000"/>
              </a:lnSpc>
              <a:defRPr sz="10000" spc="-150" baseline="0">
                <a:solidFill>
                  <a:schemeClr val="bg1"/>
                </a:solidFill>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defRPr sz="5000" b="0">
                <a:solidFill>
                  <a:schemeClr val="bg1"/>
                </a:solidFill>
                <a:latin typeface="Arial Black" panose="020B0A04020102020204" pitchFamily="34" charset="0"/>
              </a:defRPr>
            </a:lvl1pPr>
            <a:lvl2pPr>
              <a:lnSpc>
                <a:spcPct val="70000"/>
              </a:lnSpc>
              <a:spcAft>
                <a:spcPts val="0"/>
              </a:spcAft>
              <a:defRPr sz="5000" b="0" cap="all" baseline="0">
                <a:solidFill>
                  <a:schemeClr val="bg1"/>
                </a:solidFill>
                <a:latin typeface="Arial Black" panose="020B0A04020102020204" pitchFamily="34" charset="0"/>
              </a:defRPr>
            </a:lvl2pPr>
            <a:lvl3pPr>
              <a:lnSpc>
                <a:spcPct val="75000"/>
              </a:lnSpc>
              <a:spcAft>
                <a:spcPts val="0"/>
              </a:spcAft>
              <a:defRPr sz="3300" b="0" cap="all" baseline="0">
                <a:solidFill>
                  <a:schemeClr val="bg1"/>
                </a:solidFill>
                <a:latin typeface="Arial Black" panose="020B0A04020102020204" pitchFamily="34" charset="0"/>
              </a:defRPr>
            </a:lvl3pPr>
            <a:lvl4pPr marL="55561" indent="0">
              <a:lnSpc>
                <a:spcPct val="80000"/>
              </a:lnSpc>
              <a:buNone/>
              <a:defRPr sz="2500" b="0" cap="all" baseline="0">
                <a:solidFill>
                  <a:schemeClr val="bg1"/>
                </a:solidFill>
                <a:latin typeface="Arial Black" panose="020B0A04020102020204" pitchFamily="34" charset="0"/>
              </a:defRPr>
            </a:lvl4pPr>
            <a:lvl5pPr marL="55561" indent="0">
              <a:lnSpc>
                <a:spcPct val="85000"/>
              </a:lnSpc>
              <a:buNone/>
              <a:defRPr sz="1600" b="0" cap="all" baseline="0">
                <a:solidFill>
                  <a:schemeClr val="bg1"/>
                </a:solidFill>
                <a:latin typeface="Arial Black" panose="020B0A04020102020204" pitchFamily="34" charset="0"/>
              </a:defRPr>
            </a:lvl5pPr>
            <a:lvl6pPr>
              <a:defRPr>
                <a:solidFill>
                  <a:schemeClr val="bg1"/>
                </a:solidFill>
              </a:defRPr>
            </a:lvl6pPr>
            <a:lvl7pPr>
              <a:defRPr b="1">
                <a:solidFill>
                  <a:schemeClr val="bg1"/>
                </a:solidFill>
                <a:latin typeface="+mn-lt"/>
              </a:defRPr>
            </a:lvl7pPr>
            <a:lvl8pPr>
              <a:defRPr>
                <a:solidFill>
                  <a:schemeClr val="bg1"/>
                </a:solidFill>
                <a:latin typeface="+mn-lt"/>
              </a:defRPr>
            </a:lvl8pPr>
            <a:lvl9pPr>
              <a:defRPr>
                <a:solidFill>
                  <a:schemeClr val="bg1"/>
                </a:solidFill>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8000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72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Master: Dark">
    <p:bg>
      <p:bgPr>
        <a:gradFill>
          <a:gsLst>
            <a:gs pos="0">
              <a:srgbClr val="000088"/>
            </a:gs>
            <a:gs pos="93000">
              <a:schemeClr val="accent1"/>
            </a:gs>
          </a:gsLst>
          <a:lin ang="18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457200"/>
            <a:ext cx="8686800" cy="3086100"/>
          </a:xfrm>
        </p:spPr>
        <p:txBody>
          <a:bodyPr tIns="0" anchor="t" anchorCtr="0">
            <a:noAutofit/>
          </a:bodyPr>
          <a:lstStyle>
            <a:lvl1pPr algn="l">
              <a:lnSpc>
                <a:spcPct val="70000"/>
              </a:lnSpc>
              <a:defRPr sz="8000">
                <a:solidFill>
                  <a:schemeClr val="bg1"/>
                </a:solidFill>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1588">
              <a:lnSpc>
                <a:spcPct val="70000"/>
              </a:lnSpc>
              <a:defRPr sz="4000" b="0" baseline="0">
                <a:solidFill>
                  <a:schemeClr val="bg1"/>
                </a:solidFill>
                <a:latin typeface="Arial Black" panose="020B0A04020102020204" pitchFamily="34" charset="0"/>
              </a:defRPr>
            </a:lvl1pPr>
            <a:lvl2pPr marL="55561" indent="0">
              <a:lnSpc>
                <a:spcPct val="80000"/>
              </a:lnSpc>
              <a:spcAft>
                <a:spcPts val="0"/>
              </a:spcAft>
              <a:defRPr sz="2400" b="0" cap="all" baseline="0">
                <a:solidFill>
                  <a:schemeClr val="bg1"/>
                </a:solidFill>
                <a:latin typeface="Arial Black" panose="020B0A04020102020204" pitchFamily="34" charset="0"/>
              </a:defRPr>
            </a:lvl2pPr>
            <a:lvl3pPr marL="55561" indent="0">
              <a:lnSpc>
                <a:spcPct val="80000"/>
              </a:lnSpc>
              <a:spcAft>
                <a:spcPts val="0"/>
              </a:spcAft>
              <a:defRPr sz="1800" b="0" cap="all" baseline="0">
                <a:solidFill>
                  <a:schemeClr val="bg1"/>
                </a:solidFill>
                <a:latin typeface="Arial Black" panose="020B0A04020102020204" pitchFamily="34" charset="0"/>
              </a:defRPr>
            </a:lvl3pPr>
            <a:lvl4pPr marL="55561" indent="0">
              <a:lnSpc>
                <a:spcPct val="80000"/>
              </a:lnSpc>
              <a:buNone/>
              <a:defRPr sz="1800" b="0" cap="all" baseline="0">
                <a:solidFill>
                  <a:schemeClr val="bg1"/>
                </a:solidFill>
                <a:latin typeface="Arial Black" panose="020B0A04020102020204" pitchFamily="34" charset="0"/>
              </a:defRPr>
            </a:lvl4pPr>
            <a:lvl5pPr marL="55561" indent="0">
              <a:lnSpc>
                <a:spcPct val="80000"/>
              </a:lnSpc>
              <a:buNone/>
              <a:defRPr sz="1800" b="0" cap="all" baseline="0">
                <a:solidFill>
                  <a:schemeClr val="bg1"/>
                </a:solidFill>
                <a:latin typeface="Arial Black" panose="020B0A04020102020204" pitchFamily="34" charset="0"/>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4"/>
          </p:nvPr>
        </p:nvSpPr>
        <p:spPr>
          <a:xfrm>
            <a:off x="9052560" y="266700"/>
            <a:ext cx="2857501" cy="6438900"/>
          </a:xfrm>
        </p:spPr>
        <p:txBody>
          <a:bodyPr/>
          <a:lstStyle>
            <a:lvl1pPr marL="0" indent="0">
              <a:defRPr sz="2800" b="0">
                <a:solidFill>
                  <a:schemeClr val="accent6"/>
                </a:solidFill>
                <a:latin typeface="Arial Black" panose="020B0A04020102020204" pitchFamily="34" charset="0"/>
              </a:defRPr>
            </a:lvl1pPr>
            <a:lvl2pPr marL="0" indent="0">
              <a:spcAft>
                <a:spcPts val="0"/>
              </a:spcAft>
              <a:defRPr sz="2200" b="0">
                <a:solidFill>
                  <a:schemeClr val="bg1"/>
                </a:solidFill>
                <a:latin typeface="Arial" panose="020B0604020202020204" pitchFamily="34" charset="0"/>
                <a:cs typeface="Arial" panose="020B0604020202020204" pitchFamily="34" charset="0"/>
              </a:defRPr>
            </a:lvl2pPr>
            <a:lvl3pPr marL="0" indent="0">
              <a:lnSpc>
                <a:spcPct val="90000"/>
              </a:lnSpc>
              <a:spcAft>
                <a:spcPts val="0"/>
              </a:spcAft>
              <a:buFont typeface="Arial" panose="020B0604020202020204" pitchFamily="34" charset="0"/>
              <a:buNone/>
              <a:defRPr sz="1800" b="0">
                <a:solidFill>
                  <a:schemeClr val="bg1"/>
                </a:solidFill>
                <a:latin typeface="Arial" panose="020B0604020202020204" pitchFamily="34" charset="0"/>
                <a:cs typeface="Arial" panose="020B0604020202020204" pitchFamily="34" charset="0"/>
              </a:defRPr>
            </a:lvl3pPr>
            <a:lvl4pPr marL="0" indent="0">
              <a:lnSpc>
                <a:spcPct val="90000"/>
              </a:lnSpc>
              <a:spcBef>
                <a:spcPts val="1200"/>
              </a:spcBef>
              <a:spcAft>
                <a:spcPts val="0"/>
              </a:spcAft>
              <a:buNone/>
              <a:defRPr sz="1400" b="0">
                <a:solidFill>
                  <a:schemeClr val="bg1"/>
                </a:solidFill>
                <a:latin typeface="Arial" panose="020B0604020202020204" pitchFamily="34" charset="0"/>
                <a:cs typeface="Arial" panose="020B0604020202020204" pitchFamily="34" charset="0"/>
              </a:defRPr>
            </a:lvl4pPr>
            <a:lvl5pPr marL="0" indent="0">
              <a:buFont typeface="Arial" panose="020B0604020202020204" pitchFamily="34" charset="0"/>
              <a:buNone/>
              <a:defRPr sz="2000">
                <a:solidFill>
                  <a:schemeClr val="bg1"/>
                </a:solidFill>
              </a:defRPr>
            </a:lvl5pPr>
            <a:lvl6pPr marL="344479" indent="-173034">
              <a:buFont typeface="Graphik" panose="020B0503030202060203" pitchFamily="34" charset="0"/>
              <a:buChar char="–"/>
              <a:defRPr sz="1600">
                <a:solidFill>
                  <a:schemeClr val="bg1"/>
                </a:solidFill>
              </a:defRPr>
            </a:lvl6pPr>
            <a:lvl7pPr marL="0" indent="0">
              <a:defRPr sz="1400" b="1">
                <a:solidFill>
                  <a:schemeClr val="bg1"/>
                </a:solidFill>
                <a:latin typeface="+mj-lt"/>
              </a:defRPr>
            </a:lvl7pPr>
            <a:lvl8pPr marL="0" indent="0">
              <a:defRPr sz="1400" baseline="0">
                <a:solidFill>
                  <a:schemeClr val="bg1"/>
                </a:solidFill>
                <a:latin typeface="+mn-lt"/>
              </a:defRPr>
            </a:lvl8pPr>
            <a:lvl9pPr marL="0" indent="0">
              <a:lnSpc>
                <a:spcPct val="100000"/>
              </a:lnSpc>
              <a:spcAft>
                <a:spcPts val="800"/>
              </a:spcAft>
              <a:defRPr sz="1400">
                <a:solidFill>
                  <a:schemeClr val="bg1"/>
                </a:solidFill>
                <a:latin typeface="+mn-lt"/>
              </a:defRPr>
            </a:lvl9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4619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FIDENTIAL Title Master: Dark">
    <p:bg>
      <p:bgPr>
        <a:gradFill>
          <a:gsLst>
            <a:gs pos="0">
              <a:srgbClr val="000088"/>
            </a:gs>
            <a:gs pos="93000">
              <a:schemeClr val="accent1"/>
            </a:gs>
          </a:gsLst>
          <a:lin ang="18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457200"/>
            <a:ext cx="8686800" cy="3086100"/>
          </a:xfrm>
        </p:spPr>
        <p:txBody>
          <a:bodyPr tIns="0" anchor="t" anchorCtr="0">
            <a:noAutofit/>
          </a:bodyPr>
          <a:lstStyle>
            <a:lvl1pPr algn="l">
              <a:lnSpc>
                <a:spcPct val="70000"/>
              </a:lnSpc>
              <a:defRPr sz="8000">
                <a:solidFill>
                  <a:schemeClr val="bg1"/>
                </a:solidFill>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80000"/>
              </a:lnSpc>
              <a:defRPr sz="1800" b="0" baseline="0">
                <a:solidFill>
                  <a:schemeClr val="accent5"/>
                </a:solidFill>
                <a:latin typeface="Arial Black" panose="020B0A04020102020204" pitchFamily="34" charset="0"/>
              </a:defRPr>
            </a:lvl1pPr>
            <a:lvl2pPr marL="0" indent="0">
              <a:lnSpc>
                <a:spcPct val="75000"/>
              </a:lnSpc>
              <a:spcAft>
                <a:spcPts val="0"/>
              </a:spcAft>
              <a:defRPr sz="2400" b="1" cap="all" baseline="0">
                <a:solidFill>
                  <a:schemeClr val="accent5"/>
                </a:solidFill>
                <a:latin typeface="+mn-lt"/>
              </a:defRPr>
            </a:lvl2pPr>
            <a:lvl3pPr marL="0" indent="0">
              <a:lnSpc>
                <a:spcPct val="80000"/>
              </a:lnSpc>
              <a:spcAft>
                <a:spcPts val="0"/>
              </a:spcAft>
              <a:defRPr sz="1600" b="1" cap="all" baseline="0">
                <a:solidFill>
                  <a:schemeClr val="accent5"/>
                </a:solidFill>
                <a:latin typeface="+mn-lt"/>
              </a:defRPr>
            </a:lvl3pPr>
            <a:lvl4pPr marL="0" indent="0">
              <a:lnSpc>
                <a:spcPct val="80000"/>
              </a:lnSpc>
              <a:buNone/>
              <a:defRPr sz="1400" b="1" cap="all" baseline="0">
                <a:solidFill>
                  <a:schemeClr val="accent5"/>
                </a:solidFill>
                <a:latin typeface="+mn-lt"/>
              </a:defRPr>
            </a:lvl4pPr>
            <a:lvl5pPr marL="0" indent="0">
              <a:lnSpc>
                <a:spcPct val="90000"/>
              </a:lnSpc>
              <a:buNone/>
              <a:defRPr sz="1100" b="1" cap="all" baseline="0">
                <a:solidFill>
                  <a:schemeClr val="accent5"/>
                </a:solidFill>
                <a:latin typeface="+mn-lt"/>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First level</a:t>
            </a:r>
          </a:p>
        </p:txBody>
      </p:sp>
      <p:sp>
        <p:nvSpPr>
          <p:cNvPr id="7" name="Text Placeholder 6"/>
          <p:cNvSpPr>
            <a:spLocks noGrp="1"/>
          </p:cNvSpPr>
          <p:nvPr>
            <p:ph type="body" sz="quarter" idx="14"/>
          </p:nvPr>
        </p:nvSpPr>
        <p:spPr>
          <a:xfrm>
            <a:off x="9052560" y="266700"/>
            <a:ext cx="2857501" cy="6438900"/>
          </a:xfrm>
        </p:spPr>
        <p:txBody>
          <a:bodyPr/>
          <a:lstStyle>
            <a:lvl1pPr marL="0" indent="0">
              <a:defRPr sz="2800" b="0">
                <a:solidFill>
                  <a:schemeClr val="accent6"/>
                </a:solidFill>
                <a:latin typeface="Arial Black" panose="020B0A04020102020204" pitchFamily="34" charset="0"/>
              </a:defRPr>
            </a:lvl1pPr>
            <a:lvl2pPr marL="0" indent="0">
              <a:lnSpc>
                <a:spcPct val="90000"/>
              </a:lnSpc>
              <a:spcAft>
                <a:spcPts val="0"/>
              </a:spcAft>
              <a:defRPr sz="2200">
                <a:solidFill>
                  <a:schemeClr val="bg1"/>
                </a:solidFill>
                <a:latin typeface="Arial" panose="020B0604020202020204" pitchFamily="34" charset="0"/>
                <a:cs typeface="Arial" panose="020B0604020202020204" pitchFamily="34" charset="0"/>
              </a:defRPr>
            </a:lvl2pPr>
            <a:lvl3pPr marL="0" indent="0">
              <a:lnSpc>
                <a:spcPct val="90000"/>
              </a:lnSpc>
              <a:spcAft>
                <a:spcPts val="0"/>
              </a:spcAft>
              <a:buFont typeface="Arial" panose="020B0604020202020204" pitchFamily="34" charset="0"/>
              <a:buNone/>
              <a:defRPr sz="1800">
                <a:solidFill>
                  <a:schemeClr val="bg1"/>
                </a:solidFill>
                <a:latin typeface="Arial" panose="020B0604020202020204" pitchFamily="34" charset="0"/>
                <a:cs typeface="Arial" panose="020B0604020202020204" pitchFamily="34" charset="0"/>
              </a:defRPr>
            </a:lvl3pPr>
            <a:lvl4pPr marL="0" indent="0">
              <a:lnSpc>
                <a:spcPct val="90000"/>
              </a:lnSpc>
              <a:spcBef>
                <a:spcPts val="1200"/>
              </a:spcBef>
              <a:buNone/>
              <a:defRPr sz="1400">
                <a:solidFill>
                  <a:schemeClr val="bg1"/>
                </a:solidFill>
                <a:latin typeface="Arial" panose="020B0604020202020204" pitchFamily="34" charset="0"/>
                <a:cs typeface="Arial" panose="020B0604020202020204" pitchFamily="34" charset="0"/>
              </a:defRPr>
            </a:lvl4pPr>
            <a:lvl5pPr marL="0" indent="0">
              <a:buFont typeface="Arial" panose="020B0604020202020204" pitchFamily="34" charset="0"/>
              <a:buNone/>
              <a:defRPr sz="2000">
                <a:solidFill>
                  <a:schemeClr val="bg1"/>
                </a:solidFill>
              </a:defRPr>
            </a:lvl5pPr>
            <a:lvl6pPr marL="344479" indent="-173034">
              <a:buFont typeface="Graphik" panose="020B0503030202060203" pitchFamily="34" charset="0"/>
              <a:buChar char="–"/>
              <a:defRPr sz="1600">
                <a:solidFill>
                  <a:schemeClr val="bg1"/>
                </a:solidFill>
              </a:defRPr>
            </a:lvl6pPr>
            <a:lvl7pPr marL="0" indent="0">
              <a:defRPr sz="1400" b="1">
                <a:solidFill>
                  <a:schemeClr val="bg1"/>
                </a:solidFill>
                <a:latin typeface="+mj-lt"/>
              </a:defRPr>
            </a:lvl7pPr>
            <a:lvl8pPr marL="0" indent="0">
              <a:defRPr sz="1400" baseline="0">
                <a:solidFill>
                  <a:schemeClr val="bg1"/>
                </a:solidFill>
                <a:latin typeface="+mn-lt"/>
              </a:defRPr>
            </a:lvl8pPr>
            <a:lvl9pPr marL="0" indent="0">
              <a:lnSpc>
                <a:spcPct val="100000"/>
              </a:lnSpc>
              <a:spcAft>
                <a:spcPts val="800"/>
              </a:spcAft>
              <a:defRPr sz="1400">
                <a:solidFill>
                  <a:schemeClr val="bg1"/>
                </a:solidFill>
                <a:latin typeface="+mn-lt"/>
              </a:defRPr>
            </a:lvl9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62927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a:t>Copyright 2017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089699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 Title and 2 Content">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2017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41012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2017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dirty="0"/>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11430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2933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s and Content">
    <p:spTree>
      <p:nvGrpSpPr>
        <p:cNvPr id="1" name=""/>
        <p:cNvGrpSpPr/>
        <p:nvPr/>
      </p:nvGrpSpPr>
      <p:grpSpPr>
        <a:xfrm>
          <a:off x="0" y="0"/>
          <a:ext cx="0" cy="0"/>
          <a:chOff x="0" y="0"/>
          <a:chExt cx="0" cy="0"/>
        </a:xfrm>
      </p:grpSpPr>
      <p:sp>
        <p:nvSpPr>
          <p:cNvPr id="9" name="Text Placeholder 7"/>
          <p:cNvSpPr>
            <a:spLocks noGrp="1"/>
          </p:cNvSpPr>
          <p:nvPr>
            <p:ph type="body" sz="quarter" idx="14" hasCustomPrompt="1"/>
          </p:nvPr>
        </p:nvSpPr>
        <p:spPr>
          <a:xfrm>
            <a:off x="6096001" y="284723"/>
            <a:ext cx="5715000" cy="1086879"/>
          </a:xfrm>
        </p:spPr>
        <p:txBody>
          <a:bodyPr/>
          <a:lstStyle>
            <a:lvl1pPr marL="0" indent="0">
              <a:lnSpc>
                <a:spcPct val="85000"/>
              </a:lnSpc>
              <a:spcBef>
                <a:spcPts val="0"/>
              </a:spcBef>
              <a:spcAft>
                <a:spcPts val="0"/>
              </a:spcAft>
              <a:defRPr sz="1600" b="1" cap="all" baseline="0"/>
            </a:lvl1pPr>
            <a:lvl2pPr marL="0" indent="0">
              <a:lnSpc>
                <a:spcPct val="76000"/>
              </a:lnSpc>
              <a:spcBef>
                <a:spcPts val="0"/>
              </a:spcBef>
              <a:spcAft>
                <a:spcPts val="0"/>
              </a:spcAft>
              <a:buNone/>
              <a:defRPr sz="2600" b="0" cap="all" baseline="0">
                <a:latin typeface="Arial Black" panose="020B0A04020102020204" pitchFamily="34" charset="0"/>
              </a:defRPr>
            </a:lvl2pPr>
            <a:lvl3pPr>
              <a:lnSpc>
                <a:spcPct val="75000"/>
              </a:lnSpc>
              <a:spcAft>
                <a:spcPts val="0"/>
              </a:spcAft>
              <a:defRPr sz="2400" cap="all" baseline="0">
                <a:latin typeface="+mj-lt"/>
              </a:defRPr>
            </a:lvl3pPr>
          </a:lstStyle>
          <a:p>
            <a:pPr lvl="0"/>
            <a:r>
              <a:rPr lang="en-US" dirty="0"/>
              <a:t>First subtitle</a:t>
            </a:r>
          </a:p>
          <a:p>
            <a:pPr lvl="1"/>
            <a:r>
              <a:rPr lang="en-US" dirty="0"/>
              <a:t>Second SUBTITLE</a:t>
            </a:r>
          </a:p>
        </p:txBody>
      </p:sp>
      <p:sp>
        <p:nvSpPr>
          <p:cNvPr id="7" name="Footer Placeholder 6"/>
          <p:cNvSpPr>
            <a:spLocks noGrp="1"/>
          </p:cNvSpPr>
          <p:nvPr>
            <p:ph type="ftr" sz="quarter" idx="16"/>
          </p:nvPr>
        </p:nvSpPr>
        <p:spPr/>
        <p:txBody>
          <a:bodyPr/>
          <a:lstStyle/>
          <a:p>
            <a:r>
              <a:rPr lang="en-US"/>
              <a:t>Copyright 2017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4" name="Title 3"/>
          <p:cNvSpPr>
            <a:spLocks noGrp="1"/>
          </p:cNvSpPr>
          <p:nvPr>
            <p:ph type="title"/>
          </p:nvPr>
        </p:nvSpPr>
        <p:spPr>
          <a:xfrm>
            <a:off x="381001" y="380999"/>
            <a:ext cx="5715001" cy="990601"/>
          </a:xfrm>
        </p:spPr>
        <p:txBody>
          <a:bodyPr/>
          <a:lstStyle/>
          <a:p>
            <a:r>
              <a:rPr lang="en-US" dirty="0"/>
              <a:t>Click to edit Master title style</a:t>
            </a:r>
          </a:p>
        </p:txBody>
      </p:sp>
      <p:sp>
        <p:nvSpPr>
          <p:cNvPr id="12" name="Content Placeholder 11"/>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9461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Titles and 2 Content">
    <p:spTree>
      <p:nvGrpSpPr>
        <p:cNvPr id="1" name=""/>
        <p:cNvGrpSpPr/>
        <p:nvPr/>
      </p:nvGrpSpPr>
      <p:grpSpPr>
        <a:xfrm>
          <a:off x="0" y="0"/>
          <a:ext cx="0" cy="0"/>
          <a:chOff x="0" y="0"/>
          <a:chExt cx="0" cy="0"/>
        </a:xfrm>
      </p:grpSpPr>
      <p:sp>
        <p:nvSpPr>
          <p:cNvPr id="9" name="Text Placeholder 7"/>
          <p:cNvSpPr>
            <a:spLocks noGrp="1"/>
          </p:cNvSpPr>
          <p:nvPr>
            <p:ph type="body" sz="quarter" idx="14" hasCustomPrompt="1"/>
          </p:nvPr>
        </p:nvSpPr>
        <p:spPr>
          <a:xfrm>
            <a:off x="6096001" y="284723"/>
            <a:ext cx="5715000" cy="1086879"/>
          </a:xfrm>
        </p:spPr>
        <p:txBody>
          <a:bodyPr/>
          <a:lstStyle>
            <a:lvl1pPr marL="0" indent="0">
              <a:lnSpc>
                <a:spcPct val="85000"/>
              </a:lnSpc>
              <a:spcBef>
                <a:spcPts val="0"/>
              </a:spcBef>
              <a:spcAft>
                <a:spcPts val="0"/>
              </a:spcAft>
              <a:defRPr sz="1600" b="1" cap="all" baseline="0"/>
            </a:lvl1pPr>
            <a:lvl2pPr marL="0" indent="0">
              <a:lnSpc>
                <a:spcPct val="76000"/>
              </a:lnSpc>
              <a:spcBef>
                <a:spcPts val="0"/>
              </a:spcBef>
              <a:spcAft>
                <a:spcPts val="0"/>
              </a:spcAft>
              <a:buNone/>
              <a:defRPr sz="2600" b="0" cap="all" baseline="0">
                <a:latin typeface="Arial Black" panose="020B0A04020102020204" pitchFamily="34" charset="0"/>
              </a:defRPr>
            </a:lvl2pPr>
            <a:lvl3pPr>
              <a:lnSpc>
                <a:spcPct val="75000"/>
              </a:lnSpc>
              <a:spcAft>
                <a:spcPts val="0"/>
              </a:spcAft>
              <a:defRPr sz="2400" cap="all" baseline="0">
                <a:latin typeface="+mj-lt"/>
              </a:defRPr>
            </a:lvl3pPr>
          </a:lstStyle>
          <a:p>
            <a:pPr lvl="0"/>
            <a:r>
              <a:rPr lang="en-US" dirty="0"/>
              <a:t>First subtitle</a:t>
            </a:r>
          </a:p>
          <a:p>
            <a:pPr lvl="1"/>
            <a:r>
              <a:rPr lang="en-US" dirty="0"/>
              <a:t>Second SUBTITLE</a:t>
            </a:r>
          </a:p>
        </p:txBody>
      </p:sp>
      <p:sp>
        <p:nvSpPr>
          <p:cNvPr id="7" name="Footer Placeholder 6"/>
          <p:cNvSpPr>
            <a:spLocks noGrp="1"/>
          </p:cNvSpPr>
          <p:nvPr>
            <p:ph type="ftr" sz="quarter" idx="16"/>
          </p:nvPr>
        </p:nvSpPr>
        <p:spPr/>
        <p:txBody>
          <a:bodyPr/>
          <a:lstStyle/>
          <a:p>
            <a:r>
              <a:rPr lang="en-US"/>
              <a:t>Copyright 2017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4" name="Title 3"/>
          <p:cNvSpPr>
            <a:spLocks noGrp="1"/>
          </p:cNvSpPr>
          <p:nvPr>
            <p:ph type="title"/>
          </p:nvPr>
        </p:nvSpPr>
        <p:spPr>
          <a:xfrm>
            <a:off x="381001" y="380999"/>
            <a:ext cx="5715001" cy="990601"/>
          </a:xfrm>
        </p:spPr>
        <p:txBody>
          <a:bodyPr/>
          <a:lstStyle/>
          <a:p>
            <a:r>
              <a:rPr lang="en-US" dirty="0"/>
              <a:t>Click to edit Master title style</a:t>
            </a:r>
          </a:p>
        </p:txBody>
      </p:sp>
      <p:sp>
        <p:nvSpPr>
          <p:cNvPr id="12" name="Content Placeholder 11"/>
          <p:cNvSpPr>
            <a:spLocks noGrp="1"/>
          </p:cNvSpPr>
          <p:nvPr>
            <p:ph sz="quarter" idx="18"/>
          </p:nvPr>
        </p:nvSpPr>
        <p:spPr>
          <a:xfrm>
            <a:off x="381001" y="1828802"/>
            <a:ext cx="57150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8" name="Content Placeholder 11"/>
          <p:cNvSpPr>
            <a:spLocks noGrp="1"/>
          </p:cNvSpPr>
          <p:nvPr>
            <p:ph sz="quarter" idx="19"/>
          </p:nvPr>
        </p:nvSpPr>
        <p:spPr>
          <a:xfrm>
            <a:off x="6103621" y="1828804"/>
            <a:ext cx="57150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7116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2017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068592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4184910590"/>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706" r:id="rId3"/>
  </p:sldLayoutIdLst>
  <p:hf hdr="0" dt="0"/>
  <p:txStyles>
    <p:titleStyle>
      <a:lvl1pPr marL="0" indent="0" algn="l" defTabSz="914377" rtl="0" eaLnBrk="1" latinLnBrk="0" hangingPunct="1">
        <a:lnSpc>
          <a:spcPct val="70000"/>
        </a:lnSpc>
        <a:spcBef>
          <a:spcPct val="0"/>
        </a:spcBef>
        <a:buNone/>
        <a:defRPr sz="4000" b="0" kern="1200" cap="all" baseline="0">
          <a:solidFill>
            <a:schemeClr val="tx1"/>
          </a:solidFill>
          <a:latin typeface="Arial Black" panose="020B0A04020102020204" pitchFamily="34" charset="0"/>
          <a:ea typeface="+mj-ea"/>
          <a:cs typeface="Arial" panose="020B0604020202020204" pitchFamily="34" charset="0"/>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0" kern="1200" cap="all" baseline="0">
          <a:solidFill>
            <a:schemeClr val="tx1"/>
          </a:solidFill>
          <a:latin typeface="Arial Black" panose="020B0A04020102020204" pitchFamily="34" charset="0"/>
          <a:ea typeface="+mn-ea"/>
          <a:cs typeface="Arial" panose="020B0604020202020204" pitchFamily="34" charset="0"/>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224"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5" orient="horz" pos="2232" userDrawn="1">
          <p15:clr>
            <a:srgbClr val="F26B43"/>
          </p15:clr>
        </p15:guide>
        <p15:guide id="16" orient="horz" pos="32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Arial" panose="020B0604020202020204" pitchFamily="34" charset="0"/>
                <a:cs typeface="Arial" panose="020B0604020202020204" pitchFamily="34" charset="0"/>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Arial" panose="020B0604020202020204" pitchFamily="34" charset="0"/>
                <a:cs typeface="Arial" panose="020B0604020202020204" pitchFamily="34" charset="0"/>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651900722"/>
      </p:ext>
    </p:extLst>
  </p:cSld>
  <p:clrMap bg1="lt1" tx1="dk1" bg2="lt2" tx2="dk2" accent1="accent1" accent2="accent2" accent3="accent3" accent4="accent4" accent5="accent5" accent6="accent6" hlink="hlink" folHlink="folHlink"/>
  <p:sldLayoutIdLst>
    <p:sldLayoutId id="2147483676" r:id="rId1"/>
    <p:sldLayoutId id="2147483700" r:id="rId2"/>
    <p:sldLayoutId id="2147483701" r:id="rId3"/>
    <p:sldLayoutId id="2147483680" r:id="rId4"/>
    <p:sldLayoutId id="2147483707" r:id="rId5"/>
    <p:sldLayoutId id="2147483702" r:id="rId6"/>
    <p:sldLayoutId id="2147483664" r:id="rId7"/>
    <p:sldLayoutId id="2147483670" r:id="rId8"/>
    <p:sldLayoutId id="2147483708" r:id="rId9"/>
  </p:sldLayoutIdLst>
  <p:hf hdr="0" dt="0"/>
  <p:txStyles>
    <p:titleStyle>
      <a:lvl1pPr marL="0" indent="0" algn="l" defTabSz="914377" rtl="0" eaLnBrk="1" latinLnBrk="0" hangingPunct="1">
        <a:lnSpc>
          <a:spcPct val="70000"/>
        </a:lnSpc>
        <a:spcBef>
          <a:spcPct val="0"/>
        </a:spcBef>
        <a:buNone/>
        <a:defRPr sz="4000" b="0" kern="1200" cap="all" baseline="0">
          <a:solidFill>
            <a:schemeClr val="tx1"/>
          </a:solidFill>
          <a:latin typeface="Arial Black" panose="020B0A04020102020204" pitchFamily="34" charset="0"/>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0" kern="1200" cap="none" baseline="0">
          <a:solidFill>
            <a:schemeClr val="tx1"/>
          </a:solidFill>
          <a:latin typeface="Arial Black" panose="020B0A04020102020204" pitchFamily="34" charset="0"/>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userDrawn="1">
          <p15:clr>
            <a:srgbClr val="F26B43"/>
          </p15:clr>
        </p15:guide>
        <p15:guide id="2" pos="5640" userDrawn="1">
          <p15:clr>
            <a:srgbClr val="F26B43"/>
          </p15:clr>
        </p15:guide>
        <p15:guide id="3" userDrawn="1">
          <p15:clr>
            <a:srgbClr val="F26B43"/>
          </p15:clr>
        </p15:guide>
        <p15:guide id="6" orient="horz" userDrawn="1">
          <p15:clr>
            <a:srgbClr val="F26B43"/>
          </p15:clr>
        </p15:guide>
        <p15:guide id="8"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6" orient="horz" pos="240" userDrawn="1">
          <p15:clr>
            <a:srgbClr val="F26B43"/>
          </p15:clr>
        </p15:guide>
        <p15:guide id="17" orient="horz" pos="41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676401"/>
            <a:ext cx="11430000" cy="4842607"/>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
        <p:nvSpPr>
          <p:cNvPr id="8"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Arial" panose="020B0604020202020204" pitchFamily="34" charset="0"/>
                <a:cs typeface="Arial" panose="020B0604020202020204" pitchFamily="34" charset="0"/>
              </a:defRPr>
            </a:lvl1pPr>
          </a:lstStyle>
          <a:p>
            <a:r>
              <a:rPr lang="en-US"/>
              <a:t>Copyright 2017 Accenture. All rights reserved.</a:t>
            </a:r>
            <a:endParaRPr lang="en-US" dirty="0"/>
          </a:p>
        </p:txBody>
      </p:sp>
      <p:sp>
        <p:nvSpPr>
          <p:cNvPr id="9"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Arial" panose="020B0604020202020204" pitchFamily="34" charset="0"/>
                <a:cs typeface="Arial" panose="020B0604020202020204" pitchFamily="34" charset="0"/>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983986633"/>
      </p:ext>
    </p:extLst>
  </p:cSld>
  <p:clrMap bg1="lt1" tx1="dk1" bg2="lt2" tx2="dk2" accent1="accent1" accent2="accent2" accent3="accent3" accent4="accent4" accent5="accent5" accent6="accent6" hlink="hlink" folHlink="folHlink"/>
  <p:sldLayoutIdLst>
    <p:sldLayoutId id="2147483666" r:id="rId1"/>
    <p:sldLayoutId id="2147483671" r:id="rId2"/>
    <p:sldLayoutId id="2147483709" r:id="rId3"/>
  </p:sldLayoutIdLst>
  <p:hf hdr="0" dt="0"/>
  <p:txStyles>
    <p:titleStyle>
      <a:lvl1pPr marL="0" indent="0" algn="l" defTabSz="914377" rtl="0" eaLnBrk="1" latinLnBrk="0" hangingPunct="1">
        <a:lnSpc>
          <a:spcPct val="70000"/>
        </a:lnSpc>
        <a:spcBef>
          <a:spcPct val="0"/>
        </a:spcBef>
        <a:buNone/>
        <a:defRPr sz="6000" b="0" kern="1200" cap="all" baseline="0">
          <a:solidFill>
            <a:schemeClr val="tx1"/>
          </a:solidFill>
          <a:latin typeface="Arial Black" panose="020B0A04020102020204" pitchFamily="34" charset="0"/>
          <a:ea typeface="+mj-ea"/>
          <a:cs typeface="Arial" panose="020B0604020202020204" pitchFamily="34" charset="0"/>
        </a:defRPr>
      </a:lvl1pPr>
    </p:titleStyle>
    <p:bodyStyle>
      <a:lvl1pPr marL="57149" indent="0" algn="l" defTabSz="914377" rtl="0" eaLnBrk="1" latinLnBrk="0" hangingPunct="1">
        <a:lnSpc>
          <a:spcPct val="85000"/>
        </a:lnSpc>
        <a:spcBef>
          <a:spcPts val="0"/>
        </a:spcBef>
        <a:buFont typeface="Arial" panose="020B0604020202020204" pitchFamily="34" charset="0"/>
        <a:buNone/>
        <a:defRPr sz="1800" b="0" kern="1200" cap="all" baseline="0">
          <a:solidFill>
            <a:schemeClr val="tx1"/>
          </a:solidFill>
          <a:latin typeface="Arial Black" panose="020B0A04020102020204" pitchFamily="34" charset="0"/>
          <a:ea typeface="Arial Black" panose="020B0A04020102020204" pitchFamily="34" charset="0"/>
          <a:cs typeface="Arial" panose="020B0604020202020204" pitchFamily="34" charset="0"/>
        </a:defRPr>
      </a:lvl1pPr>
      <a:lvl2pPr marL="57149"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2pPr>
      <a:lvl3pPr marL="57149"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22859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400041"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71486"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248"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orient="horz" pos="2232" userDrawn="1">
          <p15:clr>
            <a:srgbClr val="F26B43"/>
          </p15:clr>
        </p15:guide>
        <p15:guide id="15" pos="7440" userDrawn="1">
          <p15:clr>
            <a:srgbClr val="F26B43"/>
          </p15:clr>
        </p15:guide>
        <p15:guide id="16" orient="horz" pos="4104" userDrawn="1">
          <p15:clr>
            <a:srgbClr val="F26B43"/>
          </p15:clr>
        </p15:guide>
        <p15:guide id="17" orient="horz" pos="32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90206"/>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
        <p:nvSpPr>
          <p:cNvPr id="8"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a:t>Copyright 2017 Accenture. All rights reserved.</a:t>
            </a:r>
            <a:endParaRPr lang="en-US" dirty="0"/>
          </a:p>
        </p:txBody>
      </p:sp>
      <p:sp>
        <p:nvSpPr>
          <p:cNvPr id="9"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199068667"/>
      </p:ext>
    </p:extLst>
  </p:cSld>
  <p:clrMap bg1="lt1" tx1="dk1" bg2="lt2" tx2="dk2" accent1="accent1" accent2="accent2" accent3="accent3" accent4="accent4" accent5="accent5" accent6="accent6" hlink="hlink" folHlink="folHlink"/>
  <p:sldLayoutIdLst>
    <p:sldLayoutId id="2147483699" r:id="rId1"/>
    <p:sldLayoutId id="2147483704" r:id="rId2"/>
    <p:sldLayoutId id="2147483703" r:id="rId3"/>
  </p:sldLayoutIdLst>
  <p:hf hdr="0" dt="0"/>
  <p:txStyles>
    <p:titleStyle>
      <a:lvl1pPr marL="0" indent="0" algn="l" defTabSz="914377" rtl="0" eaLnBrk="1" latinLnBrk="0" hangingPunct="1">
        <a:lnSpc>
          <a:spcPct val="70000"/>
        </a:lnSpc>
        <a:spcBef>
          <a:spcPct val="0"/>
        </a:spcBef>
        <a:buNone/>
        <a:defRPr sz="4000" b="0" kern="1200" cap="all" baseline="0">
          <a:solidFill>
            <a:schemeClr val="tx1"/>
          </a:solidFill>
          <a:latin typeface="Arial Black" panose="020B0A04020102020204" pitchFamily="34" charset="0"/>
          <a:ea typeface="+mj-ea"/>
          <a:cs typeface="+mj-cs"/>
        </a:defRPr>
      </a:lvl1pPr>
    </p:titleStyle>
    <p:bodyStyle>
      <a:lvl1pPr marL="57149" indent="0" algn="l" defTabSz="914377" rtl="0" eaLnBrk="1" latinLnBrk="0" hangingPunct="1">
        <a:lnSpc>
          <a:spcPct val="85000"/>
        </a:lnSpc>
        <a:spcBef>
          <a:spcPts val="0"/>
        </a:spcBef>
        <a:buFont typeface="Arial" panose="020B0604020202020204" pitchFamily="34" charset="0"/>
        <a:buNone/>
        <a:defRPr sz="1800" b="0" kern="1200" cap="all" baseline="0">
          <a:solidFill>
            <a:schemeClr val="tx1"/>
          </a:solidFill>
          <a:latin typeface="Arial Black" panose="020B0A04020102020204" pitchFamily="34" charset="0"/>
          <a:ea typeface="+mn-ea"/>
          <a:cs typeface="+mn-cs"/>
        </a:defRPr>
      </a:lvl1pPr>
      <a:lvl2pPr marL="57149"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2pPr>
      <a:lvl3pPr marL="57149"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22859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400041"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71486"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n-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b="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248"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orient="horz" pos="2232" userDrawn="1">
          <p15:clr>
            <a:srgbClr val="F26B43"/>
          </p15:clr>
        </p15:guide>
        <p15:guide id="15" pos="7440" userDrawn="1">
          <p15:clr>
            <a:srgbClr val="F26B43"/>
          </p15:clr>
        </p15:guide>
        <p15:guide id="16" orient="horz" pos="4104" userDrawn="1">
          <p15:clr>
            <a:srgbClr val="F26B43"/>
          </p15:clr>
        </p15:guide>
        <p15:guide id="17" orient="horz" pos="32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hyperlink" Target="https://arxiv.org/abs/1512.08849"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arxiv.org/abs/1506.03134"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nsangkim142/R-net" TargetMode="External"/><Relationship Id="rId2" Type="http://schemas.openxmlformats.org/officeDocument/2006/relationships/hyperlink" Target="https://www.microsoft.com/en-us/research/wp-content/uploads/2017/05/r-net.pdf"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research/publication/mrc/" TargetMode="External"/><Relationship Id="rId2" Type="http://schemas.openxmlformats.org/officeDocument/2006/relationships/hyperlink" Target="https://arxiv.org/pdf/1706.04815.pdf" TargetMode="External"/><Relationship Id="rId1" Type="http://schemas.openxmlformats.org/officeDocument/2006/relationships/slideLayout" Target="../slideLayouts/slideLayout5.xml"/><Relationship Id="rId4" Type="http://schemas.openxmlformats.org/officeDocument/2006/relationships/hyperlink" Target="https://arxiv.org/abs/1609.0528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srcRect t="10448" r="10448"/>
          <a:stretch/>
        </p:blipFill>
        <p:spPr>
          <a:xfrm>
            <a:off x="0" y="0"/>
            <a:ext cx="12192000" cy="6858000"/>
          </a:xfrm>
          <a:prstGeom prst="rect">
            <a:avLst/>
          </a:prstGeom>
        </p:spPr>
      </p:pic>
      <p:sp>
        <p:nvSpPr>
          <p:cNvPr id="11" name="Text Placeholder 5"/>
          <p:cNvSpPr txBox="1">
            <a:spLocks/>
          </p:cNvSpPr>
          <p:nvPr/>
        </p:nvSpPr>
        <p:spPr>
          <a:xfrm>
            <a:off x="4876800" y="5068033"/>
            <a:ext cx="5385580" cy="1218467"/>
          </a:xfrm>
          <a:prstGeom prst="rect">
            <a:avLst/>
          </a:prstGeom>
        </p:spPr>
        <p:txBody>
          <a:bodyPr vert="horz" lIns="0" tIns="91440" rIns="0" bIns="45720" rtlCol="0">
            <a:noAutofit/>
          </a:bodyPr>
          <a:lstStyle>
            <a:lvl1pPr marL="0" indent="1588" algn="l" defTabSz="914400" rtl="0" eaLnBrk="1" latinLnBrk="0" hangingPunct="1">
              <a:lnSpc>
                <a:spcPct val="70000"/>
              </a:lnSpc>
              <a:spcBef>
                <a:spcPts val="0"/>
              </a:spcBef>
              <a:buFont typeface="Arial" panose="020B0604020202020204" pitchFamily="34" charset="0"/>
              <a:buNone/>
              <a:defRPr sz="8000" b="0" kern="1200" cap="all" baseline="0">
                <a:solidFill>
                  <a:schemeClr val="bg1"/>
                </a:solidFill>
                <a:latin typeface="Graphik" panose="020B0803030202060203" pitchFamily="34" charset="0"/>
                <a:ea typeface="+mn-ea"/>
                <a:cs typeface="+mn-cs"/>
              </a:defRPr>
            </a:lvl1pPr>
            <a:lvl2pPr marL="55563" indent="0" algn="l" defTabSz="914400" rtl="0" eaLnBrk="1" latinLnBrk="0" hangingPunct="1">
              <a:lnSpc>
                <a:spcPct val="75000"/>
              </a:lnSpc>
              <a:spcBef>
                <a:spcPts val="0"/>
              </a:spcBef>
              <a:spcAft>
                <a:spcPts val="0"/>
              </a:spcAft>
              <a:buFont typeface="Arial" panose="020B0604020202020204" pitchFamily="34" charset="0"/>
              <a:buNone/>
              <a:defRPr sz="4000" kern="1200" cap="all" baseline="0">
                <a:solidFill>
                  <a:schemeClr val="bg1"/>
                </a:solidFill>
                <a:latin typeface="Graphik" panose="020B0803030202060203" pitchFamily="34" charset="0"/>
                <a:ea typeface="+mn-ea"/>
                <a:cs typeface="+mn-cs"/>
              </a:defRPr>
            </a:lvl2pPr>
            <a:lvl3pPr marL="55563" indent="0" algn="l" defTabSz="914400" rtl="0" eaLnBrk="1" latinLnBrk="0" hangingPunct="1">
              <a:lnSpc>
                <a:spcPct val="80000"/>
              </a:lnSpc>
              <a:spcBef>
                <a:spcPts val="0"/>
              </a:spcBef>
              <a:spcAft>
                <a:spcPts val="0"/>
              </a:spcAft>
              <a:buFont typeface="Arial" panose="020B0604020202020204" pitchFamily="34" charset="0"/>
              <a:buNone/>
              <a:defRPr sz="2400" kern="1200" cap="all" baseline="0">
                <a:solidFill>
                  <a:schemeClr val="bg1"/>
                </a:solidFill>
                <a:latin typeface="Graphik" panose="020B0803030202060203" pitchFamily="34" charset="0"/>
                <a:ea typeface="+mn-ea"/>
                <a:cs typeface="+mn-cs"/>
              </a:defRPr>
            </a:lvl3pPr>
            <a:lvl4pPr marL="55563" indent="0" algn="l" defTabSz="914400" rtl="0" eaLnBrk="1" latinLnBrk="0" hangingPunct="1">
              <a:lnSpc>
                <a:spcPct val="80000"/>
              </a:lnSpc>
              <a:spcBef>
                <a:spcPts val="0"/>
              </a:spcBef>
              <a:spcAft>
                <a:spcPts val="0"/>
              </a:spcAft>
              <a:buFont typeface="Arial" panose="020B0604020202020204" pitchFamily="34" charset="0"/>
              <a:buNone/>
              <a:defRPr sz="1800" kern="1200" cap="all" baseline="0">
                <a:solidFill>
                  <a:schemeClr val="bg1"/>
                </a:solidFill>
                <a:latin typeface="Graphik" panose="020B0803030202060203" pitchFamily="34" charset="0"/>
                <a:ea typeface="+mn-ea"/>
                <a:cs typeface="+mn-cs"/>
              </a:defRPr>
            </a:lvl4pPr>
            <a:lvl5pPr marL="55563" indent="0" algn="l" defTabSz="914400" rtl="0" eaLnBrk="1" latinLnBrk="0" hangingPunct="1">
              <a:lnSpc>
                <a:spcPct val="90000"/>
              </a:lnSpc>
              <a:spcBef>
                <a:spcPts val="0"/>
              </a:spcBef>
              <a:spcAft>
                <a:spcPts val="0"/>
              </a:spcAft>
              <a:buFont typeface="Graphik" panose="020B0503030202060203" pitchFamily="34" charset="0"/>
              <a:buNone/>
              <a:defRPr sz="1100" kern="1200" cap="all" baseline="0">
                <a:solidFill>
                  <a:schemeClr val="bg1"/>
                </a:solidFill>
                <a:latin typeface="Graphik" panose="020B0803030202060203" pitchFamily="34" charset="0"/>
                <a:ea typeface="+mn-ea"/>
                <a:cs typeface="+mn-cs"/>
              </a:defRPr>
            </a:lvl5pPr>
            <a:lvl6pPr marL="512763" indent="-173038"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n-lt"/>
                <a:ea typeface="+mn-ea"/>
                <a:cs typeface="+mn-cs"/>
              </a:defRPr>
            </a:lvl7pPr>
            <a:lvl8pPr marL="0" indent="0" algn="l" defTabSz="914400"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400"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sz="10000" b="1" dirty="0" err="1">
                <a:latin typeface="+mn-lt"/>
              </a:rPr>
              <a:t>Tial</a:t>
            </a:r>
            <a:endParaRPr lang="en-US" sz="10000" b="1" dirty="0">
              <a:latin typeface="+mn-lt"/>
            </a:endParaRPr>
          </a:p>
        </p:txBody>
      </p:sp>
      <p:sp>
        <p:nvSpPr>
          <p:cNvPr id="22" name="Text Placeholder 21"/>
          <p:cNvSpPr>
            <a:spLocks noGrp="1"/>
          </p:cNvSpPr>
          <p:nvPr>
            <p:ph type="body" sz="quarter" idx="14"/>
          </p:nvPr>
        </p:nvSpPr>
        <p:spPr>
          <a:xfrm>
            <a:off x="8004143" y="2095500"/>
            <a:ext cx="3931920" cy="2362200"/>
          </a:xfrm>
        </p:spPr>
        <p:txBody>
          <a:bodyPr anchor="t">
            <a:normAutofit/>
          </a:bodyPr>
          <a:lstStyle/>
          <a:p>
            <a:r>
              <a:rPr lang="en-US" dirty="0">
                <a:solidFill>
                  <a:schemeClr val="accent5"/>
                </a:solidFill>
              </a:rPr>
              <a:t>Machine Comprehension </a:t>
            </a:r>
          </a:p>
          <a:p>
            <a:pPr lvl="2"/>
            <a:r>
              <a:rPr lang="en-US" dirty="0"/>
              <a:t>Himanshu Arora</a:t>
            </a:r>
          </a:p>
          <a:p>
            <a:pPr lvl="2"/>
            <a:br>
              <a:rPr lang="en-US" dirty="0"/>
            </a:br>
            <a:endParaRPr lang="en-US" dirty="0"/>
          </a:p>
          <a:p>
            <a:pPr lvl="3"/>
            <a:r>
              <a:rPr lang="en-US" dirty="0"/>
              <a:t>October 16, 2017</a:t>
            </a:r>
          </a:p>
        </p:txBody>
      </p:sp>
      <p:grpSp>
        <p:nvGrpSpPr>
          <p:cNvPr id="3" name="Group 2"/>
          <p:cNvGrpSpPr/>
          <p:nvPr/>
        </p:nvGrpSpPr>
        <p:grpSpPr>
          <a:xfrm>
            <a:off x="-9528" y="-952500"/>
            <a:ext cx="7720509" cy="8132898"/>
            <a:chOff x="-9528" y="-952500"/>
            <a:chExt cx="7720509" cy="8132898"/>
          </a:xfrm>
        </p:grpSpPr>
        <p:sp>
          <p:nvSpPr>
            <p:cNvPr id="14" name="Freeform 9"/>
            <p:cNvSpPr>
              <a:spLocks noChangeAspect="1"/>
            </p:cNvSpPr>
            <p:nvPr/>
          </p:nvSpPr>
          <p:spPr bwMode="auto">
            <a:xfrm>
              <a:off x="-4045" y="2222108"/>
              <a:ext cx="7715026" cy="4958290"/>
            </a:xfrm>
            <a:custGeom>
              <a:avLst/>
              <a:gdLst>
                <a:gd name="T0" fmla="*/ 0 w 2373"/>
                <a:gd name="T1" fmla="*/ 951 h 1483"/>
                <a:gd name="T2" fmla="*/ 0 w 2373"/>
                <a:gd name="T3" fmla="*/ 1483 h 1483"/>
                <a:gd name="T4" fmla="*/ 0 w 2373"/>
                <a:gd name="T5" fmla="*/ 1483 h 1483"/>
                <a:gd name="T6" fmla="*/ 2373 w 2373"/>
                <a:gd name="T7" fmla="*/ 531 h 1483"/>
                <a:gd name="T8" fmla="*/ 2373 w 2373"/>
                <a:gd name="T9" fmla="*/ 0 h 1483"/>
                <a:gd name="T10" fmla="*/ 0 w 2373"/>
                <a:gd name="T11" fmla="*/ 951 h 1483"/>
              </a:gdLst>
              <a:ahLst/>
              <a:cxnLst>
                <a:cxn ang="0">
                  <a:pos x="T0" y="T1"/>
                </a:cxn>
                <a:cxn ang="0">
                  <a:pos x="T2" y="T3"/>
                </a:cxn>
                <a:cxn ang="0">
                  <a:pos x="T4" y="T5"/>
                </a:cxn>
                <a:cxn ang="0">
                  <a:pos x="T6" y="T7"/>
                </a:cxn>
                <a:cxn ang="0">
                  <a:pos x="T8" y="T9"/>
                </a:cxn>
                <a:cxn ang="0">
                  <a:pos x="T10" y="T11"/>
                </a:cxn>
              </a:cxnLst>
              <a:rect l="0" t="0" r="r" b="b"/>
              <a:pathLst>
                <a:path w="2373" h="1483">
                  <a:moveTo>
                    <a:pt x="0" y="951"/>
                  </a:moveTo>
                  <a:lnTo>
                    <a:pt x="0" y="1483"/>
                  </a:lnTo>
                  <a:lnTo>
                    <a:pt x="0" y="1483"/>
                  </a:lnTo>
                  <a:lnTo>
                    <a:pt x="2373" y="531"/>
                  </a:lnTo>
                  <a:lnTo>
                    <a:pt x="2373" y="0"/>
                  </a:lnTo>
                  <a:lnTo>
                    <a:pt x="0" y="951"/>
                  </a:lnTo>
                  <a:close/>
                </a:path>
              </a:pathLst>
            </a:custGeom>
            <a:gradFill>
              <a:gsLst>
                <a:gs pos="10000">
                  <a:srgbClr val="00BAFF"/>
                </a:gs>
                <a:gs pos="100000">
                  <a:srgbClr val="2800FF"/>
                </a:gs>
              </a:gsLst>
              <a:lin ang="1800000" scaled="0"/>
            </a:gradFill>
            <a:ln>
              <a:noFill/>
            </a:ln>
            <a:effectLst/>
          </p:spPr>
          <p:txBody>
            <a:bodyPr vert="horz" wrap="square" lIns="91440" tIns="45720" rIns="91440" bIns="45720" numCol="1" anchor="t" anchorCtr="0" compatLnSpc="1">
              <a:prstTxWarp prst="textNoShape">
                <a:avLst/>
              </a:prstTxWarp>
            </a:bodyPr>
            <a:lstStyle/>
            <a:p>
              <a:endParaRPr lang="en-US" dirty="0">
                <a:latin typeface="Graphik" panose="020B0503030202060203" pitchFamily="34" charset="0"/>
              </a:endParaRPr>
            </a:p>
          </p:txBody>
        </p:sp>
        <p:sp>
          <p:nvSpPr>
            <p:cNvPr id="15" name="Freeform 9"/>
            <p:cNvSpPr>
              <a:spLocks noChangeAspect="1"/>
            </p:cNvSpPr>
            <p:nvPr/>
          </p:nvSpPr>
          <p:spPr bwMode="auto">
            <a:xfrm>
              <a:off x="-9528" y="-952500"/>
              <a:ext cx="7720509" cy="4959397"/>
            </a:xfrm>
            <a:custGeom>
              <a:avLst/>
              <a:gdLst>
                <a:gd name="T0" fmla="*/ 3149 w 3149"/>
                <a:gd name="T1" fmla="*/ 1967 h 1967"/>
                <a:gd name="T2" fmla="*/ 0 w 3149"/>
                <a:gd name="T3" fmla="*/ 705 h 1967"/>
                <a:gd name="T4" fmla="*/ 0 w 3149"/>
                <a:gd name="T5" fmla="*/ 0 h 1967"/>
                <a:gd name="T6" fmla="*/ 3149 w 3149"/>
                <a:gd name="T7" fmla="*/ 1262 h 1967"/>
                <a:gd name="T8" fmla="*/ 3149 w 3149"/>
                <a:gd name="T9" fmla="*/ 1967 h 1967"/>
              </a:gdLst>
              <a:ahLst/>
              <a:cxnLst>
                <a:cxn ang="0">
                  <a:pos x="T0" y="T1"/>
                </a:cxn>
                <a:cxn ang="0">
                  <a:pos x="T2" y="T3"/>
                </a:cxn>
                <a:cxn ang="0">
                  <a:pos x="T4" y="T5"/>
                </a:cxn>
                <a:cxn ang="0">
                  <a:pos x="T6" y="T7"/>
                </a:cxn>
                <a:cxn ang="0">
                  <a:pos x="T8" y="T9"/>
                </a:cxn>
              </a:cxnLst>
              <a:rect l="0" t="0" r="r" b="b"/>
              <a:pathLst>
                <a:path w="3149" h="1967">
                  <a:moveTo>
                    <a:pt x="3149" y="1967"/>
                  </a:moveTo>
                  <a:lnTo>
                    <a:pt x="0" y="705"/>
                  </a:lnTo>
                  <a:lnTo>
                    <a:pt x="0" y="0"/>
                  </a:lnTo>
                  <a:lnTo>
                    <a:pt x="3149" y="1262"/>
                  </a:lnTo>
                  <a:lnTo>
                    <a:pt x="3149" y="1967"/>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Graphik" panose="020B0503030202060203" pitchFamily="34" charset="0"/>
              </a:endParaRPr>
            </a:p>
          </p:txBody>
        </p:sp>
      </p:grpSp>
      <p:sp>
        <p:nvSpPr>
          <p:cNvPr id="6" name="Text Placeholder 5"/>
          <p:cNvSpPr>
            <a:spLocks noGrp="1"/>
          </p:cNvSpPr>
          <p:nvPr>
            <p:ph type="body" sz="quarter" idx="13"/>
          </p:nvPr>
        </p:nvSpPr>
        <p:spPr>
          <a:xfrm>
            <a:off x="76201" y="5068033"/>
            <a:ext cx="5385580" cy="1218467"/>
          </a:xfrm>
        </p:spPr>
        <p:txBody>
          <a:bodyPr/>
          <a:lstStyle/>
          <a:p>
            <a:r>
              <a:rPr lang="en-US" sz="10000" dirty="0" err="1"/>
              <a:t>poten</a:t>
            </a:r>
            <a:endParaRPr lang="en-US" sz="10000" dirty="0"/>
          </a:p>
        </p:txBody>
      </p:sp>
      <p:sp>
        <p:nvSpPr>
          <p:cNvPr id="5" name="Title 4"/>
          <p:cNvSpPr>
            <a:spLocks noGrp="1"/>
          </p:cNvSpPr>
          <p:nvPr>
            <p:ph type="ctrTitle"/>
          </p:nvPr>
        </p:nvSpPr>
        <p:spPr>
          <a:xfrm>
            <a:off x="152400" y="4533900"/>
            <a:ext cx="5728480" cy="534133"/>
          </a:xfrm>
        </p:spPr>
        <p:txBody>
          <a:bodyPr/>
          <a:lstStyle/>
          <a:p>
            <a:r>
              <a:rPr lang="en-US" sz="5000" dirty="0"/>
              <a:t>Realize your</a:t>
            </a:r>
          </a:p>
        </p:txBody>
      </p:sp>
      <p:grpSp>
        <p:nvGrpSpPr>
          <p:cNvPr id="25" name="Group 24"/>
          <p:cNvGrpSpPr>
            <a:grpSpLocks noChangeAspect="1"/>
          </p:cNvGrpSpPr>
          <p:nvPr/>
        </p:nvGrpSpPr>
        <p:grpSpPr>
          <a:xfrm>
            <a:off x="8004143" y="1326409"/>
            <a:ext cx="1664208" cy="446694"/>
            <a:chOff x="9638475" y="1219200"/>
            <a:chExt cx="1389888" cy="373063"/>
          </a:xfrm>
        </p:grpSpPr>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27"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255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8"/>
          </p:nvPr>
        </p:nvSpPr>
        <p:spPr/>
        <p:txBody>
          <a:bodyPr>
            <a:normAutofit/>
          </a:bodyPr>
          <a:lstStyle/>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In </a:t>
            </a:r>
            <a:r>
              <a:rPr lang="en-US" sz="2200" dirty="0">
                <a:latin typeface="Arial" panose="020B0604020202020204" pitchFamily="34" charset="0"/>
                <a:cs typeface="Arial" panose="020B0604020202020204" pitchFamily="34" charset="0"/>
                <a:hlinkClick r:id="rId2"/>
              </a:rPr>
              <a:t>attention-based RNN</a:t>
            </a:r>
            <a:r>
              <a:rPr lang="en-US" sz="2200" dirty="0">
                <a:latin typeface="Arial" panose="020B0604020202020204" pitchFamily="34" charset="0"/>
                <a:cs typeface="Arial" panose="020B0604020202020204" pitchFamily="34" charset="0"/>
              </a:rPr>
              <a:t> words in a passage with their corresponding attention-weighted question context are encoded together to produce question-aware passage representation.</a:t>
            </a:r>
          </a:p>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R-NET adds an additional gate to this which assigns different levels of importance to passage parts depending on their relevance to the question, masking out irrelevant passage parts and emphasizing the important ones.</a:t>
            </a:r>
          </a:p>
          <a:p>
            <a:pPr marL="512761" indent="-4572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p:txBody>
      </p:sp>
      <p:sp>
        <p:nvSpPr>
          <p:cNvPr id="8" name="Title 7"/>
          <p:cNvSpPr>
            <a:spLocks noGrp="1"/>
          </p:cNvSpPr>
          <p:nvPr>
            <p:ph type="title"/>
          </p:nvPr>
        </p:nvSpPr>
        <p:spPr/>
        <p:txBody>
          <a:bodyPr/>
          <a:lstStyle/>
          <a:p>
            <a:r>
              <a:rPr lang="en-US" dirty="0"/>
              <a:t>Gated Attention-BASED RNN</a:t>
            </a:r>
          </a:p>
        </p:txBody>
      </p:sp>
      <p:sp>
        <p:nvSpPr>
          <p:cNvPr id="3" name="Footer Placeholder 2"/>
          <p:cNvSpPr>
            <a:spLocks noGrp="1"/>
          </p:cNvSpPr>
          <p:nvPr>
            <p:ph type="ftr" sz="quarter" idx="20"/>
          </p:nvPr>
        </p:nvSpPr>
        <p:spPr/>
        <p:txBody>
          <a:bodyPr/>
          <a:lstStyle/>
          <a:p>
            <a:r>
              <a:rPr lang="en-US"/>
              <a:t>Copyright 2017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10</a:t>
            </a:fld>
            <a:endParaRPr lang="en-US"/>
          </a:p>
        </p:txBody>
      </p:sp>
    </p:spTree>
    <p:extLst>
      <p:ext uri="{BB962C8B-B14F-4D97-AF65-F5344CB8AC3E}">
        <p14:creationId xmlns:p14="http://schemas.microsoft.com/office/powerpoint/2010/main" val="2074839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8"/>
          </p:nvPr>
        </p:nvSpPr>
        <p:spPr/>
        <p:txBody>
          <a:bodyPr>
            <a:normAutofit/>
          </a:bodyPr>
          <a:lstStyle/>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Recurrent networks can only memorize limited passage context in practice despite its theoretical capability. </a:t>
            </a:r>
          </a:p>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Based on question-aware passage representation, gated attention-based recurrent networks on passage against passage itself is employed, aggregating evidence relevant to the current passage word from every word in the passage.</a:t>
            </a:r>
          </a:p>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A gated attention-based recurrent network layer and self-matching layer dynamically enrich each passage representation with information aggregated from both question and passage, enabling subsequent network to better predict answers.</a:t>
            </a:r>
          </a:p>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This information is then fed into the output layer to predict the boundary of the answer span.</a:t>
            </a:r>
          </a:p>
        </p:txBody>
      </p:sp>
      <p:sp>
        <p:nvSpPr>
          <p:cNvPr id="8" name="Title 7"/>
          <p:cNvSpPr>
            <a:spLocks noGrp="1"/>
          </p:cNvSpPr>
          <p:nvPr>
            <p:ph type="title"/>
          </p:nvPr>
        </p:nvSpPr>
        <p:spPr/>
        <p:txBody>
          <a:bodyPr/>
          <a:lstStyle/>
          <a:p>
            <a:r>
              <a:rPr lang="en-US" dirty="0"/>
              <a:t>Self-Matching Mechanism</a:t>
            </a:r>
          </a:p>
        </p:txBody>
      </p:sp>
      <p:sp>
        <p:nvSpPr>
          <p:cNvPr id="3" name="Footer Placeholder 2"/>
          <p:cNvSpPr>
            <a:spLocks noGrp="1"/>
          </p:cNvSpPr>
          <p:nvPr>
            <p:ph type="ftr" sz="quarter" idx="20"/>
          </p:nvPr>
        </p:nvSpPr>
        <p:spPr/>
        <p:txBody>
          <a:bodyPr/>
          <a:lstStyle/>
          <a:p>
            <a:r>
              <a:rPr lang="en-US"/>
              <a:t>Copyright 2017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11</a:t>
            </a:fld>
            <a:endParaRPr lang="en-US"/>
          </a:p>
        </p:txBody>
      </p:sp>
    </p:spTree>
    <p:extLst>
      <p:ext uri="{BB962C8B-B14F-4D97-AF65-F5344CB8AC3E}">
        <p14:creationId xmlns:p14="http://schemas.microsoft.com/office/powerpoint/2010/main" val="2115327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8"/>
          </p:nvPr>
        </p:nvSpPr>
        <p:spPr/>
        <p:txBody>
          <a:bodyPr>
            <a:normAutofit/>
          </a:bodyPr>
          <a:lstStyle/>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R-NET uses </a:t>
            </a:r>
            <a:r>
              <a:rPr lang="en-US" sz="2200" dirty="0">
                <a:latin typeface="Arial" panose="020B0604020202020204" pitchFamily="34" charset="0"/>
                <a:cs typeface="Arial" panose="020B0604020202020204" pitchFamily="34" charset="0"/>
                <a:hlinkClick r:id="rId2"/>
              </a:rPr>
              <a:t>pointer networks </a:t>
            </a:r>
            <a:r>
              <a:rPr lang="en-US" sz="2200" dirty="0">
                <a:latin typeface="Arial" panose="020B0604020202020204" pitchFamily="34" charset="0"/>
                <a:cs typeface="Arial" panose="020B0604020202020204" pitchFamily="34" charset="0"/>
              </a:rPr>
              <a:t>to predict the start and end position of the answer.</a:t>
            </a:r>
          </a:p>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In addition, it uses an attention-pooling over the question representation to generate the initial hidden vector for the pointer network.</a:t>
            </a:r>
          </a:p>
        </p:txBody>
      </p:sp>
      <p:sp>
        <p:nvSpPr>
          <p:cNvPr id="8" name="Title 7"/>
          <p:cNvSpPr>
            <a:spLocks noGrp="1"/>
          </p:cNvSpPr>
          <p:nvPr>
            <p:ph type="title"/>
          </p:nvPr>
        </p:nvSpPr>
        <p:spPr/>
        <p:txBody>
          <a:bodyPr/>
          <a:lstStyle/>
          <a:p>
            <a:r>
              <a:rPr lang="en-US" dirty="0"/>
              <a:t>Output Layer</a:t>
            </a:r>
          </a:p>
        </p:txBody>
      </p:sp>
      <p:sp>
        <p:nvSpPr>
          <p:cNvPr id="3" name="Footer Placeholder 2"/>
          <p:cNvSpPr>
            <a:spLocks noGrp="1"/>
          </p:cNvSpPr>
          <p:nvPr>
            <p:ph type="ftr" sz="quarter" idx="20"/>
          </p:nvPr>
        </p:nvSpPr>
        <p:spPr/>
        <p:txBody>
          <a:bodyPr/>
          <a:lstStyle/>
          <a:p>
            <a:r>
              <a:rPr lang="en-US"/>
              <a:t>Copyright 2017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12</a:t>
            </a:fld>
            <a:endParaRPr lang="en-US"/>
          </a:p>
        </p:txBody>
      </p:sp>
    </p:spTree>
    <p:extLst>
      <p:ext uri="{BB962C8B-B14F-4D97-AF65-F5344CB8AC3E}">
        <p14:creationId xmlns:p14="http://schemas.microsoft.com/office/powerpoint/2010/main" val="158841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8C63C0-3E13-46A7-BA43-60A96E1F5EF8}"/>
              </a:ext>
            </a:extLst>
          </p:cNvPr>
          <p:cNvSpPr>
            <a:spLocks noGrp="1"/>
          </p:cNvSpPr>
          <p:nvPr>
            <p:ph type="ftr" sz="quarter" idx="16"/>
          </p:nvPr>
        </p:nvSpPr>
        <p:spPr/>
        <p:txBody>
          <a:bodyPr/>
          <a:lstStyle/>
          <a:p>
            <a:r>
              <a:rPr lang="en-US"/>
              <a:t>Copyright 2017 Accenture. All rights reserved.</a:t>
            </a:r>
            <a:endParaRPr lang="en-US" dirty="0"/>
          </a:p>
        </p:txBody>
      </p:sp>
      <p:sp>
        <p:nvSpPr>
          <p:cNvPr id="3" name="Slide Number Placeholder 2">
            <a:extLst>
              <a:ext uri="{FF2B5EF4-FFF2-40B4-BE49-F238E27FC236}">
                <a16:creationId xmlns:a16="http://schemas.microsoft.com/office/drawing/2014/main" id="{FE6AA85D-E1E5-4AAE-A2A2-6E24CAED685A}"/>
              </a:ext>
            </a:extLst>
          </p:cNvPr>
          <p:cNvSpPr>
            <a:spLocks noGrp="1"/>
          </p:cNvSpPr>
          <p:nvPr>
            <p:ph type="sldNum" sz="quarter" idx="17"/>
          </p:nvPr>
        </p:nvSpPr>
        <p:spPr/>
        <p:txBody>
          <a:bodyPr/>
          <a:lstStyle/>
          <a:p>
            <a:fld id="{4F9AC08D-23A9-440E-BCB9-AA1E9877CC38}" type="slidenum">
              <a:rPr lang="en-US" smtClean="0"/>
              <a:pPr/>
              <a:t>13</a:t>
            </a:fld>
            <a:endParaRPr lang="en-US"/>
          </a:p>
        </p:txBody>
      </p:sp>
      <p:sp>
        <p:nvSpPr>
          <p:cNvPr id="4" name="Content Placeholder 3">
            <a:extLst>
              <a:ext uri="{FF2B5EF4-FFF2-40B4-BE49-F238E27FC236}">
                <a16:creationId xmlns:a16="http://schemas.microsoft.com/office/drawing/2014/main" id="{DB7C50AC-4989-47D7-9864-7FBAB953AEE6}"/>
              </a:ext>
            </a:extLst>
          </p:cNvPr>
          <p:cNvSpPr>
            <a:spLocks noGrp="1"/>
          </p:cNvSpPr>
          <p:nvPr>
            <p:ph sz="quarter" idx="18"/>
          </p:nvPr>
        </p:nvSpPr>
        <p:spPr>
          <a:xfrm>
            <a:off x="381000" y="1828802"/>
            <a:ext cx="10591800" cy="4689475"/>
          </a:xfrm>
        </p:spPr>
        <p:txBody>
          <a:bodyPr/>
          <a:lstStyle/>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hlinkClick r:id="rId2"/>
              </a:rPr>
              <a:t>Paper</a:t>
            </a:r>
            <a:endParaRPr lang="en-US" sz="2200" dirty="0">
              <a:latin typeface="Arial" panose="020B0604020202020204" pitchFamily="34" charset="0"/>
              <a:cs typeface="Arial" panose="020B0604020202020204" pitchFamily="34" charset="0"/>
            </a:endParaRPr>
          </a:p>
          <a:p>
            <a:pPr marL="398461" indent="-342900">
              <a:buFont typeface="Arial" panose="020B0604020202020204" pitchFamily="34" charset="0"/>
              <a:buChar char="•"/>
            </a:pPr>
            <a:r>
              <a:rPr lang="en-US" sz="2200" dirty="0" err="1">
                <a:latin typeface="Arial" panose="020B0604020202020204" pitchFamily="34" charset="0"/>
                <a:cs typeface="Arial" panose="020B0604020202020204" pitchFamily="34" charset="0"/>
                <a:hlinkClick r:id="rId3"/>
              </a:rPr>
              <a:t>TensorFlow</a:t>
            </a:r>
            <a:r>
              <a:rPr lang="en-US" sz="2200" dirty="0">
                <a:latin typeface="Arial" panose="020B0604020202020204" pitchFamily="34" charset="0"/>
                <a:cs typeface="Arial" panose="020B0604020202020204" pitchFamily="34" charset="0"/>
                <a:hlinkClick r:id="rId3"/>
              </a:rPr>
              <a:t> implementation</a:t>
            </a:r>
            <a:endParaRPr lang="en-US" sz="22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C8370347-1203-46BB-A05C-9185EBCDEFA2}"/>
              </a:ext>
            </a:extLst>
          </p:cNvPr>
          <p:cNvSpPr>
            <a:spLocks noGrp="1"/>
          </p:cNvSpPr>
          <p:nvPr>
            <p:ph type="title"/>
          </p:nvPr>
        </p:nvSpPr>
        <p:spPr/>
        <p:txBody>
          <a:bodyPr/>
          <a:lstStyle/>
          <a:p>
            <a:r>
              <a:rPr lang="en-US" dirty="0"/>
              <a:t>LINKS</a:t>
            </a:r>
          </a:p>
        </p:txBody>
      </p:sp>
    </p:spTree>
    <p:extLst>
      <p:ext uri="{BB962C8B-B14F-4D97-AF65-F5344CB8AC3E}">
        <p14:creationId xmlns:p14="http://schemas.microsoft.com/office/powerpoint/2010/main" val="44060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8C63C0-3E13-46A7-BA43-60A96E1F5EF8}"/>
              </a:ext>
            </a:extLst>
          </p:cNvPr>
          <p:cNvSpPr>
            <a:spLocks noGrp="1"/>
          </p:cNvSpPr>
          <p:nvPr>
            <p:ph type="ftr" sz="quarter" idx="16"/>
          </p:nvPr>
        </p:nvSpPr>
        <p:spPr/>
        <p:txBody>
          <a:bodyPr/>
          <a:lstStyle/>
          <a:p>
            <a:r>
              <a:rPr lang="en-US"/>
              <a:t>Copyright 2017 Accenture. All rights reserved.</a:t>
            </a:r>
            <a:endParaRPr lang="en-US" dirty="0"/>
          </a:p>
        </p:txBody>
      </p:sp>
      <p:sp>
        <p:nvSpPr>
          <p:cNvPr id="3" name="Slide Number Placeholder 2">
            <a:extLst>
              <a:ext uri="{FF2B5EF4-FFF2-40B4-BE49-F238E27FC236}">
                <a16:creationId xmlns:a16="http://schemas.microsoft.com/office/drawing/2014/main" id="{FE6AA85D-E1E5-4AAE-A2A2-6E24CAED685A}"/>
              </a:ext>
            </a:extLst>
          </p:cNvPr>
          <p:cNvSpPr>
            <a:spLocks noGrp="1"/>
          </p:cNvSpPr>
          <p:nvPr>
            <p:ph type="sldNum" sz="quarter" idx="17"/>
          </p:nvPr>
        </p:nvSpPr>
        <p:spPr/>
        <p:txBody>
          <a:bodyPr/>
          <a:lstStyle/>
          <a:p>
            <a:fld id="{4F9AC08D-23A9-440E-BCB9-AA1E9877CC38}" type="slidenum">
              <a:rPr lang="en-US" smtClean="0"/>
              <a:pPr/>
              <a:t>14</a:t>
            </a:fld>
            <a:endParaRPr lang="en-US"/>
          </a:p>
        </p:txBody>
      </p:sp>
      <p:sp>
        <p:nvSpPr>
          <p:cNvPr id="4" name="Content Placeholder 3">
            <a:extLst>
              <a:ext uri="{FF2B5EF4-FFF2-40B4-BE49-F238E27FC236}">
                <a16:creationId xmlns:a16="http://schemas.microsoft.com/office/drawing/2014/main" id="{DB7C50AC-4989-47D7-9864-7FBAB953AEE6}"/>
              </a:ext>
            </a:extLst>
          </p:cNvPr>
          <p:cNvSpPr>
            <a:spLocks noGrp="1"/>
          </p:cNvSpPr>
          <p:nvPr>
            <p:ph sz="quarter" idx="18"/>
          </p:nvPr>
        </p:nvSpPr>
        <p:spPr>
          <a:xfrm>
            <a:off x="381000" y="1828802"/>
            <a:ext cx="10591800" cy="4689475"/>
          </a:xfrm>
        </p:spPr>
        <p:txBody>
          <a:bodyPr>
            <a:normAutofit fontScale="92500" lnSpcReduction="10000"/>
          </a:bodyPr>
          <a:lstStyle/>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Tokenizer from Stanford </a:t>
            </a:r>
            <a:r>
              <a:rPr lang="en-US" sz="2200" dirty="0" err="1">
                <a:latin typeface="Arial" panose="020B0604020202020204" pitchFamily="34" charset="0"/>
                <a:cs typeface="Arial" panose="020B0604020202020204" pitchFamily="34" charset="0"/>
              </a:rPr>
              <a:t>CoreNLP</a:t>
            </a:r>
            <a:endParaRPr lang="en-US" sz="2200" dirty="0">
              <a:latin typeface="Arial" panose="020B0604020202020204" pitchFamily="34" charset="0"/>
              <a:cs typeface="Arial" panose="020B0604020202020204" pitchFamily="34" charset="0"/>
            </a:endParaRPr>
          </a:p>
          <a:p>
            <a:pPr marL="398461" indent="-342900">
              <a:buFont typeface="Arial" panose="020B0604020202020204" pitchFamily="34" charset="0"/>
              <a:buChar char="•"/>
            </a:pPr>
            <a:r>
              <a:rPr lang="en-US" sz="2200" dirty="0" err="1">
                <a:latin typeface="Arial" panose="020B0604020202020204" pitchFamily="34" charset="0"/>
                <a:cs typeface="Arial" panose="020B0604020202020204" pitchFamily="34" charset="0"/>
              </a:rPr>
              <a:t>GloVe</a:t>
            </a:r>
            <a:r>
              <a:rPr lang="en-US" sz="2200" dirty="0">
                <a:latin typeface="Arial" panose="020B0604020202020204" pitchFamily="34" charset="0"/>
                <a:cs typeface="Arial" panose="020B0604020202020204" pitchFamily="34" charset="0"/>
              </a:rPr>
              <a:t> embeddings</a:t>
            </a:r>
          </a:p>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Zero vectors for out-of-vocab words</a:t>
            </a:r>
          </a:p>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1 layer of bi-directional GRU to compute character-level embeddings</a:t>
            </a:r>
          </a:p>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3 layers of bi-directional GRU to encode questions and passages</a:t>
            </a:r>
          </a:p>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The gated attention-based recurrent network for question and passage matching encoded bidirectionally</a:t>
            </a:r>
          </a:p>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Hidden vector length is set to 75 for all layers</a:t>
            </a:r>
          </a:p>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Hidden size used to compute attention scores is also 75</a:t>
            </a:r>
          </a:p>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Dropout rate of 0.2 between layers</a:t>
            </a:r>
          </a:p>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Optimized with </a:t>
            </a:r>
            <a:r>
              <a:rPr lang="en-US" sz="2200" dirty="0" err="1">
                <a:latin typeface="Arial" panose="020B0604020202020204" pitchFamily="34" charset="0"/>
                <a:cs typeface="Arial" panose="020B0604020202020204" pitchFamily="34" charset="0"/>
              </a:rPr>
              <a:t>AdaDelta</a:t>
            </a:r>
            <a:r>
              <a:rPr lang="en-US" sz="2200" dirty="0">
                <a:latin typeface="Arial" panose="020B0604020202020204" pitchFamily="34" charset="0"/>
                <a:cs typeface="Arial" panose="020B0604020202020204" pitchFamily="34" charset="0"/>
              </a:rPr>
              <a:t> with an initial learning rate of 1</a:t>
            </a:r>
          </a:p>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The ρ and e used in </a:t>
            </a:r>
            <a:r>
              <a:rPr lang="en-US" sz="2200" dirty="0" err="1">
                <a:latin typeface="Arial" panose="020B0604020202020204" pitchFamily="34" charset="0"/>
                <a:cs typeface="Arial" panose="020B0604020202020204" pitchFamily="34" charset="0"/>
              </a:rPr>
              <a:t>AdaDelta</a:t>
            </a:r>
            <a:r>
              <a:rPr lang="en-US" sz="2200" dirty="0">
                <a:latin typeface="Arial" panose="020B0604020202020204" pitchFamily="34" charset="0"/>
                <a:cs typeface="Arial" panose="020B0604020202020204" pitchFamily="34" charset="0"/>
              </a:rPr>
              <a:t> are 0.95 and1e−6 respectively.</a:t>
            </a:r>
          </a:p>
          <a:p>
            <a:pPr marL="398461"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C8370347-1203-46BB-A05C-9185EBCDEFA2}"/>
              </a:ext>
            </a:extLst>
          </p:cNvPr>
          <p:cNvSpPr>
            <a:spLocks noGrp="1"/>
          </p:cNvSpPr>
          <p:nvPr>
            <p:ph type="title"/>
          </p:nvPr>
        </p:nvSpPr>
        <p:spPr>
          <a:xfrm>
            <a:off x="381000" y="380999"/>
            <a:ext cx="7924800" cy="990601"/>
          </a:xfrm>
        </p:spPr>
        <p:txBody>
          <a:bodyPr/>
          <a:lstStyle/>
          <a:p>
            <a:r>
              <a:rPr lang="en-US" dirty="0"/>
              <a:t>Implementation Details</a:t>
            </a:r>
          </a:p>
        </p:txBody>
      </p:sp>
    </p:spTree>
    <p:extLst>
      <p:ext uri="{BB962C8B-B14F-4D97-AF65-F5344CB8AC3E}">
        <p14:creationId xmlns:p14="http://schemas.microsoft.com/office/powerpoint/2010/main" val="2878343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ettyImages-177745986.jpg"/>
          <p:cNvPicPr>
            <a:picLocks noChangeAspect="1"/>
          </p:cNvPicPr>
          <p:nvPr/>
        </p:nvPicPr>
        <p:blipFill rotWithShape="1">
          <a:blip r:embed="rId3" cstate="print">
            <a:alphaModFix amt="92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Rectangle 1"/>
          <p:cNvSpPr/>
          <p:nvPr/>
        </p:nvSpPr>
        <p:spPr>
          <a:xfrm>
            <a:off x="152401" y="4845079"/>
            <a:ext cx="3889207" cy="963277"/>
          </a:xfrm>
          <a:prstGeom prst="rect">
            <a:avLst/>
          </a:prstGeom>
        </p:spPr>
        <p:txBody>
          <a:bodyPr vert="horz" lIns="0" tIns="0" rIns="0" bIns="0" rtlCol="0" anchor="t" anchorCtr="0">
            <a:noAutofit/>
          </a:bodyPr>
          <a:lstStyle/>
          <a:p>
            <a:pPr>
              <a:lnSpc>
                <a:spcPct val="70000"/>
              </a:lnSpc>
              <a:spcBef>
                <a:spcPct val="0"/>
              </a:spcBef>
            </a:pPr>
            <a:endParaRPr lang="en-US" sz="6600" b="1" cap="all" dirty="0">
              <a:solidFill>
                <a:schemeClr val="bg1"/>
              </a:solidFill>
              <a:ea typeface="+mj-ea"/>
              <a:cs typeface="+mj-cs"/>
            </a:endParaRPr>
          </a:p>
        </p:txBody>
      </p:sp>
      <p:grpSp>
        <p:nvGrpSpPr>
          <p:cNvPr id="21" name="Group 20"/>
          <p:cNvGrpSpPr>
            <a:grpSpLocks noChangeAspect="1"/>
          </p:cNvGrpSpPr>
          <p:nvPr/>
        </p:nvGrpSpPr>
        <p:grpSpPr>
          <a:xfrm>
            <a:off x="10159341" y="399112"/>
            <a:ext cx="1664208" cy="446694"/>
            <a:chOff x="9638475" y="1219200"/>
            <a:chExt cx="1389888" cy="373063"/>
          </a:xfrm>
        </p:grpSpPr>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23"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Freeform 6"/>
          <p:cNvSpPr>
            <a:spLocks noChangeAspect="1"/>
          </p:cNvSpPr>
          <p:nvPr/>
        </p:nvSpPr>
        <p:spPr bwMode="auto">
          <a:xfrm>
            <a:off x="0" y="2247900"/>
            <a:ext cx="5315709" cy="5504688"/>
          </a:xfrm>
          <a:custGeom>
            <a:avLst/>
            <a:gdLst>
              <a:gd name="T0" fmla="*/ 0 w 872"/>
              <a:gd name="T1" fmla="*/ 0 h 903"/>
              <a:gd name="T2" fmla="*/ 0 w 872"/>
              <a:gd name="T3" fmla="*/ 197 h 903"/>
              <a:gd name="T4" fmla="*/ 629 w 872"/>
              <a:gd name="T5" fmla="*/ 451 h 903"/>
              <a:gd name="T6" fmla="*/ 0 w 872"/>
              <a:gd name="T7" fmla="*/ 706 h 903"/>
              <a:gd name="T8" fmla="*/ 0 w 872"/>
              <a:gd name="T9" fmla="*/ 903 h 903"/>
              <a:gd name="T10" fmla="*/ 872 w 872"/>
              <a:gd name="T11" fmla="*/ 550 h 903"/>
              <a:gd name="T12" fmla="*/ 872 w 872"/>
              <a:gd name="T13" fmla="*/ 353 h 903"/>
              <a:gd name="T14" fmla="*/ 0 w 872"/>
              <a:gd name="T15" fmla="*/ 0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2" h="903">
                <a:moveTo>
                  <a:pt x="0" y="0"/>
                </a:moveTo>
                <a:lnTo>
                  <a:pt x="0" y="197"/>
                </a:lnTo>
                <a:lnTo>
                  <a:pt x="629" y="451"/>
                </a:lnTo>
                <a:lnTo>
                  <a:pt x="0" y="706"/>
                </a:lnTo>
                <a:lnTo>
                  <a:pt x="0" y="903"/>
                </a:lnTo>
                <a:lnTo>
                  <a:pt x="872" y="550"/>
                </a:lnTo>
                <a:lnTo>
                  <a:pt x="872" y="353"/>
                </a:lnTo>
                <a:lnTo>
                  <a:pt x="0" y="0"/>
                </a:lnTo>
                <a:close/>
              </a:path>
            </a:pathLst>
          </a:custGeom>
          <a:gradFill>
            <a:gsLst>
              <a:gs pos="6000">
                <a:srgbClr val="8D001D"/>
              </a:gs>
              <a:gs pos="97000">
                <a:srgbClr val="FF0000"/>
              </a:gs>
            </a:gsLst>
            <a:lin ang="0" scaled="0"/>
          </a:gradFill>
          <a:ln>
            <a:noFill/>
          </a:ln>
        </p:spPr>
        <p:txBody>
          <a:bodyPr vert="horz" wrap="square" lIns="91440" tIns="45720" rIns="91440" bIns="45720" numCol="1" anchor="t" anchorCtr="0" compatLnSpc="1">
            <a:prstTxWarp prst="textNoShape">
              <a:avLst/>
            </a:prstTxWarp>
          </a:bodyPr>
          <a:lstStyle/>
          <a:p>
            <a:endParaRPr lang="en-US" dirty="0">
              <a:latin typeface="Graphik" panose="020B0503030202060203" pitchFamily="34" charset="0"/>
            </a:endParaRPr>
          </a:p>
        </p:txBody>
      </p:sp>
      <p:sp>
        <p:nvSpPr>
          <p:cNvPr id="6" name="Title 5"/>
          <p:cNvSpPr>
            <a:spLocks noGrp="1"/>
          </p:cNvSpPr>
          <p:nvPr>
            <p:ph type="ctrTitle"/>
          </p:nvPr>
        </p:nvSpPr>
        <p:spPr>
          <a:xfrm>
            <a:off x="76200" y="3762401"/>
            <a:ext cx="9372600" cy="1050471"/>
          </a:xfrm>
        </p:spPr>
        <p:txBody>
          <a:bodyPr/>
          <a:lstStyle/>
          <a:p>
            <a:r>
              <a:rPr lang="en-US" sz="11000" dirty="0"/>
              <a:t>S-NET </a:t>
            </a:r>
          </a:p>
        </p:txBody>
      </p:sp>
      <p:sp>
        <p:nvSpPr>
          <p:cNvPr id="9" name="Text Placeholder 9">
            <a:extLst>
              <a:ext uri="{FF2B5EF4-FFF2-40B4-BE49-F238E27FC236}">
                <a16:creationId xmlns:a16="http://schemas.microsoft.com/office/drawing/2014/main" id="{E2E66786-664A-4A00-B9AD-435A22CAC20C}"/>
              </a:ext>
            </a:extLst>
          </p:cNvPr>
          <p:cNvSpPr>
            <a:spLocks noGrp="1"/>
          </p:cNvSpPr>
          <p:nvPr>
            <p:ph type="body" sz="quarter" idx="13"/>
          </p:nvPr>
        </p:nvSpPr>
        <p:spPr>
          <a:xfrm>
            <a:off x="111368" y="4793317"/>
            <a:ext cx="7280031" cy="1066800"/>
          </a:xfrm>
        </p:spPr>
        <p:txBody>
          <a:bodyPr/>
          <a:lstStyle/>
          <a:p>
            <a:r>
              <a:rPr lang="en-US" sz="6600" dirty="0"/>
              <a:t>Implementation Not Available</a:t>
            </a:r>
          </a:p>
        </p:txBody>
      </p:sp>
    </p:spTree>
    <p:extLst>
      <p:ext uri="{BB962C8B-B14F-4D97-AF65-F5344CB8AC3E}">
        <p14:creationId xmlns:p14="http://schemas.microsoft.com/office/powerpoint/2010/main" val="126048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8"/>
          </p:nvPr>
        </p:nvSpPr>
        <p:spPr/>
        <p:txBody>
          <a:bodyPr>
            <a:normAutofit/>
          </a:bodyPr>
          <a:lstStyle/>
          <a:p>
            <a:r>
              <a:rPr lang="en-US" sz="2400" dirty="0"/>
              <a:t>Extraction-Then-Synthesis Framework</a:t>
            </a:r>
            <a:endParaRPr lang="en-US" sz="2200" dirty="0">
              <a:latin typeface="Arial" panose="020B0604020202020204" pitchFamily="34" charset="0"/>
              <a:cs typeface="Arial" panose="020B0604020202020204" pitchFamily="34" charset="0"/>
            </a:endParaRPr>
          </a:p>
          <a:p>
            <a:pPr marL="512761" indent="-457200">
              <a:buFont typeface="+mj-lt"/>
              <a:buAutoNum type="arabicPeriod"/>
            </a:pPr>
            <a:r>
              <a:rPr lang="en-US" sz="2200" dirty="0">
                <a:latin typeface="Arial" panose="020B0604020202020204" pitchFamily="34" charset="0"/>
                <a:cs typeface="Arial" panose="020B0604020202020204" pitchFamily="34" charset="0"/>
              </a:rPr>
              <a:t>Predict the most important sub-spans from the passage as evidence</a:t>
            </a:r>
          </a:p>
          <a:p>
            <a:pPr marL="512761" indent="-457200">
              <a:buFont typeface="+mj-lt"/>
              <a:buAutoNum type="arabicPeriod"/>
            </a:pPr>
            <a:r>
              <a:rPr lang="en-US" sz="2200" dirty="0">
                <a:latin typeface="Arial" panose="020B0604020202020204" pitchFamily="34" charset="0"/>
                <a:cs typeface="Arial" panose="020B0604020202020204" pitchFamily="34" charset="0"/>
              </a:rPr>
              <a:t>Rank passages to help answer extraction in multiple passages</a:t>
            </a:r>
          </a:p>
          <a:p>
            <a:pPr marL="512761" indent="-457200">
              <a:buFont typeface="+mj-lt"/>
              <a:buAutoNum type="arabicPeriod"/>
            </a:pPr>
            <a:r>
              <a:rPr lang="en-US" sz="2200" dirty="0">
                <a:latin typeface="Arial" panose="020B0604020202020204" pitchFamily="34" charset="0"/>
                <a:cs typeface="Arial" panose="020B0604020202020204" pitchFamily="34" charset="0"/>
              </a:rPr>
              <a:t>Take the evidence as additional features along with the question and passage to synthesize the final answers.</a:t>
            </a:r>
          </a:p>
        </p:txBody>
      </p:sp>
      <p:sp>
        <p:nvSpPr>
          <p:cNvPr id="8" name="Title 7"/>
          <p:cNvSpPr>
            <a:spLocks noGrp="1"/>
          </p:cNvSpPr>
          <p:nvPr>
            <p:ph type="title"/>
          </p:nvPr>
        </p:nvSpPr>
        <p:spPr/>
        <p:txBody>
          <a:bodyPr/>
          <a:lstStyle/>
          <a:p>
            <a:r>
              <a:rPr lang="en-US" dirty="0"/>
              <a:t>The APPROACH</a:t>
            </a:r>
          </a:p>
        </p:txBody>
      </p:sp>
      <p:sp>
        <p:nvSpPr>
          <p:cNvPr id="3" name="Footer Placeholder 2"/>
          <p:cNvSpPr>
            <a:spLocks noGrp="1"/>
          </p:cNvSpPr>
          <p:nvPr>
            <p:ph type="ftr" sz="quarter" idx="20"/>
          </p:nvPr>
        </p:nvSpPr>
        <p:spPr/>
        <p:txBody>
          <a:bodyPr/>
          <a:lstStyle/>
          <a:p>
            <a:r>
              <a:rPr lang="en-US"/>
              <a:t>Copyright 2017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16</a:t>
            </a:fld>
            <a:endParaRPr lang="en-US"/>
          </a:p>
        </p:txBody>
      </p:sp>
      <p:pic>
        <p:nvPicPr>
          <p:cNvPr id="2" name="Picture 1">
            <a:extLst>
              <a:ext uri="{FF2B5EF4-FFF2-40B4-BE49-F238E27FC236}">
                <a16:creationId xmlns:a16="http://schemas.microsoft.com/office/drawing/2014/main" id="{AA6B7C06-3698-443F-AA58-95C9DDE00026}"/>
              </a:ext>
            </a:extLst>
          </p:cNvPr>
          <p:cNvPicPr>
            <a:picLocks noChangeAspect="1"/>
          </p:cNvPicPr>
          <p:nvPr/>
        </p:nvPicPr>
        <p:blipFill>
          <a:blip r:embed="rId2"/>
          <a:stretch>
            <a:fillRect/>
          </a:stretch>
        </p:blipFill>
        <p:spPr>
          <a:xfrm>
            <a:off x="1981200" y="4173539"/>
            <a:ext cx="8229600" cy="2133600"/>
          </a:xfrm>
          <a:prstGeom prst="rect">
            <a:avLst/>
          </a:prstGeom>
        </p:spPr>
      </p:pic>
    </p:spTree>
    <p:extLst>
      <p:ext uri="{BB962C8B-B14F-4D97-AF65-F5344CB8AC3E}">
        <p14:creationId xmlns:p14="http://schemas.microsoft.com/office/powerpoint/2010/main" val="1038957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F00"/>
            </a:gs>
            <a:gs pos="93000">
              <a:srgbClr val="00F3FF"/>
            </a:gs>
          </a:gsLst>
          <a:lin ang="12600000" scaled="0"/>
          <a:tileRect/>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bwMode="grayWhite">
          <a:xfrm>
            <a:off x="0" y="495302"/>
            <a:ext cx="10972799" cy="6172199"/>
          </a:xfrm>
        </p:spPr>
        <p:txBody>
          <a:bodyPr/>
          <a:lstStyle/>
          <a:p>
            <a:r>
              <a:rPr lang="en-US" dirty="0"/>
              <a:t>Evidence </a:t>
            </a:r>
            <a:r>
              <a:rPr lang="en-US" dirty="0">
                <a:solidFill>
                  <a:schemeClr val="bg1"/>
                </a:solidFill>
              </a:rPr>
              <a:t>Extraction</a:t>
            </a:r>
          </a:p>
        </p:txBody>
      </p:sp>
    </p:spTree>
    <p:extLst>
      <p:ext uri="{BB962C8B-B14F-4D97-AF65-F5344CB8AC3E}">
        <p14:creationId xmlns:p14="http://schemas.microsoft.com/office/powerpoint/2010/main" val="1762885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D48BC2-3F99-4517-A009-42FC7E5E42EE}"/>
              </a:ext>
            </a:extLst>
          </p:cNvPr>
          <p:cNvPicPr>
            <a:picLocks noGrp="1" noChangeAspect="1"/>
          </p:cNvPicPr>
          <p:nvPr>
            <p:ph sz="quarter" idx="18"/>
          </p:nvPr>
        </p:nvPicPr>
        <p:blipFill>
          <a:blip r:embed="rId2"/>
          <a:stretch>
            <a:fillRect/>
          </a:stretch>
        </p:blipFill>
        <p:spPr>
          <a:xfrm>
            <a:off x="3505200" y="1219200"/>
            <a:ext cx="4353438" cy="4892273"/>
          </a:xfrm>
          <a:prstGeom prst="rect">
            <a:avLst/>
          </a:prstGeom>
        </p:spPr>
      </p:pic>
      <p:sp>
        <p:nvSpPr>
          <p:cNvPr id="8" name="Title 7"/>
          <p:cNvSpPr>
            <a:spLocks noGrp="1"/>
          </p:cNvSpPr>
          <p:nvPr>
            <p:ph type="title"/>
          </p:nvPr>
        </p:nvSpPr>
        <p:spPr/>
        <p:txBody>
          <a:bodyPr>
            <a:normAutofit/>
          </a:bodyPr>
          <a:lstStyle/>
          <a:p>
            <a:r>
              <a:rPr lang="en-US" dirty="0"/>
              <a:t>Structure</a:t>
            </a:r>
          </a:p>
        </p:txBody>
      </p:sp>
      <p:sp>
        <p:nvSpPr>
          <p:cNvPr id="3" name="Footer Placeholder 2"/>
          <p:cNvSpPr>
            <a:spLocks noGrp="1"/>
          </p:cNvSpPr>
          <p:nvPr>
            <p:ph type="ftr" sz="quarter" idx="20"/>
          </p:nvPr>
        </p:nvSpPr>
        <p:spPr/>
        <p:txBody>
          <a:bodyPr/>
          <a:lstStyle/>
          <a:p>
            <a:r>
              <a:rPr lang="en-US"/>
              <a:t>Copyright 2017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18</a:t>
            </a:fld>
            <a:endParaRPr lang="en-US"/>
          </a:p>
        </p:txBody>
      </p:sp>
    </p:spTree>
    <p:extLst>
      <p:ext uri="{BB962C8B-B14F-4D97-AF65-F5344CB8AC3E}">
        <p14:creationId xmlns:p14="http://schemas.microsoft.com/office/powerpoint/2010/main" val="211350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8"/>
          </p:nvPr>
        </p:nvSpPr>
        <p:spPr/>
        <p:txBody>
          <a:bodyPr>
            <a:normAutofit/>
          </a:bodyPr>
          <a:lstStyle/>
          <a:p>
            <a:pPr marL="512761" indent="-457200">
              <a:buFont typeface="+mj-lt"/>
              <a:buAutoNum type="arabicPeriod"/>
            </a:pPr>
            <a:r>
              <a:rPr lang="en-US" sz="2200" cap="none" dirty="0">
                <a:latin typeface="Arial" panose="020B0604020202020204" pitchFamily="34" charset="0"/>
              </a:rPr>
              <a:t>Convert the words to their respective word-level embeddings and character-level embeddings.</a:t>
            </a:r>
          </a:p>
          <a:p>
            <a:pPr marL="969950" lvl="2" indent="-457200"/>
            <a:r>
              <a:rPr lang="en-US" sz="1600" cap="none" dirty="0">
                <a:latin typeface="Arial" panose="020B0604020202020204" pitchFamily="34" charset="0"/>
              </a:rPr>
              <a:t>The character-level embeddings are generated by taking the final hidden states of a bi-directional GRU applied to embeddings of characters in the token.</a:t>
            </a:r>
          </a:p>
          <a:p>
            <a:pPr marL="512761" indent="-457200">
              <a:buFont typeface="+mj-lt"/>
              <a:buAutoNum type="arabicPeriod"/>
            </a:pPr>
            <a:r>
              <a:rPr lang="en-US" sz="2200" cap="none" dirty="0">
                <a:latin typeface="Arial" panose="020B0604020202020204" pitchFamily="34" charset="0"/>
              </a:rPr>
              <a:t>Use a bi-directional GRU to produce new representation of all words in the question and passage respectively.</a:t>
            </a:r>
          </a:p>
          <a:p>
            <a:pPr marL="512761" indent="-457200">
              <a:buFont typeface="+mj-lt"/>
              <a:buAutoNum type="arabicPeriod"/>
            </a:pPr>
            <a:r>
              <a:rPr lang="en-US" sz="2200" cap="none" dirty="0">
                <a:latin typeface="Arial" panose="020B0604020202020204" pitchFamily="34" charset="0"/>
              </a:rPr>
              <a:t>Generate sentence-pair representation via soft-alignment of words in the question and passage.</a:t>
            </a:r>
          </a:p>
          <a:p>
            <a:pPr marL="512761" indent="-457200">
              <a:buFont typeface="+mj-lt"/>
              <a:buAutoNum type="arabicPeriod"/>
            </a:pPr>
            <a:r>
              <a:rPr lang="en-US" sz="2200" cap="none" dirty="0">
                <a:latin typeface="Arial" panose="020B0604020202020204" pitchFamily="34" charset="0"/>
              </a:rPr>
              <a:t>Use pointer networks to predict the position of evidence snippets. </a:t>
            </a:r>
            <a:endParaRPr lang="en-US" sz="2200" cap="none" dirty="0">
              <a:latin typeface="Arial" panose="020B0604020202020204" pitchFamily="34" charset="0"/>
              <a:cs typeface="Arial" panose="020B0604020202020204" pitchFamily="34" charset="0"/>
            </a:endParaRPr>
          </a:p>
        </p:txBody>
      </p:sp>
      <p:sp>
        <p:nvSpPr>
          <p:cNvPr id="8" name="Title 7"/>
          <p:cNvSpPr>
            <a:spLocks noGrp="1"/>
          </p:cNvSpPr>
          <p:nvPr>
            <p:ph type="title"/>
          </p:nvPr>
        </p:nvSpPr>
        <p:spPr/>
        <p:txBody>
          <a:bodyPr>
            <a:normAutofit fontScale="90000"/>
          </a:bodyPr>
          <a:lstStyle/>
          <a:p>
            <a:r>
              <a:rPr lang="en-US" dirty="0"/>
              <a:t>Evidence Snippet prediction</a:t>
            </a:r>
          </a:p>
        </p:txBody>
      </p:sp>
      <p:sp>
        <p:nvSpPr>
          <p:cNvPr id="3" name="Footer Placeholder 2"/>
          <p:cNvSpPr>
            <a:spLocks noGrp="1"/>
          </p:cNvSpPr>
          <p:nvPr>
            <p:ph type="ftr" sz="quarter" idx="20"/>
          </p:nvPr>
        </p:nvSpPr>
        <p:spPr/>
        <p:txBody>
          <a:bodyPr/>
          <a:lstStyle/>
          <a:p>
            <a:r>
              <a:rPr lang="en-US"/>
              <a:t>Copyright 2017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19</a:t>
            </a:fld>
            <a:endParaRPr lang="en-US"/>
          </a:p>
        </p:txBody>
      </p:sp>
    </p:spTree>
    <p:extLst>
      <p:ext uri="{BB962C8B-B14F-4D97-AF65-F5344CB8AC3E}">
        <p14:creationId xmlns:p14="http://schemas.microsoft.com/office/powerpoint/2010/main" val="209821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ettyImages-177745986.jpg"/>
          <p:cNvPicPr>
            <a:picLocks noChangeAspect="1"/>
          </p:cNvPicPr>
          <p:nvPr/>
        </p:nvPicPr>
        <p:blipFill rotWithShape="1">
          <a:blip r:embed="rId3" cstate="print">
            <a:alphaModFix amt="92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Rectangle 1"/>
          <p:cNvSpPr/>
          <p:nvPr/>
        </p:nvSpPr>
        <p:spPr>
          <a:xfrm>
            <a:off x="152401" y="4845079"/>
            <a:ext cx="3889207" cy="963277"/>
          </a:xfrm>
          <a:prstGeom prst="rect">
            <a:avLst/>
          </a:prstGeom>
        </p:spPr>
        <p:txBody>
          <a:bodyPr vert="horz" lIns="0" tIns="0" rIns="0" bIns="0" rtlCol="0" anchor="t" anchorCtr="0">
            <a:noAutofit/>
          </a:bodyPr>
          <a:lstStyle/>
          <a:p>
            <a:pPr>
              <a:lnSpc>
                <a:spcPct val="70000"/>
              </a:lnSpc>
              <a:spcBef>
                <a:spcPct val="0"/>
              </a:spcBef>
            </a:pPr>
            <a:endParaRPr lang="en-US" sz="6600" b="1" cap="all" dirty="0">
              <a:solidFill>
                <a:schemeClr val="bg1"/>
              </a:solidFill>
              <a:ea typeface="+mj-ea"/>
              <a:cs typeface="+mj-cs"/>
            </a:endParaRPr>
          </a:p>
        </p:txBody>
      </p:sp>
      <p:grpSp>
        <p:nvGrpSpPr>
          <p:cNvPr id="21" name="Group 20"/>
          <p:cNvGrpSpPr>
            <a:grpSpLocks noChangeAspect="1"/>
          </p:cNvGrpSpPr>
          <p:nvPr/>
        </p:nvGrpSpPr>
        <p:grpSpPr>
          <a:xfrm>
            <a:off x="10159341" y="399112"/>
            <a:ext cx="1664208" cy="446694"/>
            <a:chOff x="9638475" y="1219200"/>
            <a:chExt cx="1389888" cy="373063"/>
          </a:xfrm>
        </p:grpSpPr>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23"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Freeform 6"/>
          <p:cNvSpPr>
            <a:spLocks noChangeAspect="1"/>
          </p:cNvSpPr>
          <p:nvPr/>
        </p:nvSpPr>
        <p:spPr bwMode="auto">
          <a:xfrm>
            <a:off x="0" y="2247900"/>
            <a:ext cx="5315709" cy="5504688"/>
          </a:xfrm>
          <a:custGeom>
            <a:avLst/>
            <a:gdLst>
              <a:gd name="T0" fmla="*/ 0 w 872"/>
              <a:gd name="T1" fmla="*/ 0 h 903"/>
              <a:gd name="T2" fmla="*/ 0 w 872"/>
              <a:gd name="T3" fmla="*/ 197 h 903"/>
              <a:gd name="T4" fmla="*/ 629 w 872"/>
              <a:gd name="T5" fmla="*/ 451 h 903"/>
              <a:gd name="T6" fmla="*/ 0 w 872"/>
              <a:gd name="T7" fmla="*/ 706 h 903"/>
              <a:gd name="T8" fmla="*/ 0 w 872"/>
              <a:gd name="T9" fmla="*/ 903 h 903"/>
              <a:gd name="T10" fmla="*/ 872 w 872"/>
              <a:gd name="T11" fmla="*/ 550 h 903"/>
              <a:gd name="T12" fmla="*/ 872 w 872"/>
              <a:gd name="T13" fmla="*/ 353 h 903"/>
              <a:gd name="T14" fmla="*/ 0 w 872"/>
              <a:gd name="T15" fmla="*/ 0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2" h="903">
                <a:moveTo>
                  <a:pt x="0" y="0"/>
                </a:moveTo>
                <a:lnTo>
                  <a:pt x="0" y="197"/>
                </a:lnTo>
                <a:lnTo>
                  <a:pt x="629" y="451"/>
                </a:lnTo>
                <a:lnTo>
                  <a:pt x="0" y="706"/>
                </a:lnTo>
                <a:lnTo>
                  <a:pt x="0" y="903"/>
                </a:lnTo>
                <a:lnTo>
                  <a:pt x="872" y="550"/>
                </a:lnTo>
                <a:lnTo>
                  <a:pt x="872" y="353"/>
                </a:lnTo>
                <a:lnTo>
                  <a:pt x="0" y="0"/>
                </a:lnTo>
                <a:close/>
              </a:path>
            </a:pathLst>
          </a:custGeom>
          <a:gradFill>
            <a:gsLst>
              <a:gs pos="6000">
                <a:srgbClr val="8D001D"/>
              </a:gs>
              <a:gs pos="97000">
                <a:srgbClr val="FF0000"/>
              </a:gs>
            </a:gsLst>
            <a:lin ang="0" scaled="0"/>
          </a:gradFill>
          <a:ln>
            <a:noFill/>
          </a:ln>
        </p:spPr>
        <p:txBody>
          <a:bodyPr vert="horz" wrap="square" lIns="91440" tIns="45720" rIns="91440" bIns="45720" numCol="1" anchor="t" anchorCtr="0" compatLnSpc="1">
            <a:prstTxWarp prst="textNoShape">
              <a:avLst/>
            </a:prstTxWarp>
          </a:bodyPr>
          <a:lstStyle/>
          <a:p>
            <a:endParaRPr lang="en-US" dirty="0">
              <a:latin typeface="Graphik" panose="020B0503030202060203" pitchFamily="34" charset="0"/>
            </a:endParaRPr>
          </a:p>
        </p:txBody>
      </p:sp>
      <p:sp>
        <p:nvSpPr>
          <p:cNvPr id="6" name="Title 5"/>
          <p:cNvSpPr>
            <a:spLocks noGrp="1"/>
          </p:cNvSpPr>
          <p:nvPr>
            <p:ph type="ctrTitle"/>
          </p:nvPr>
        </p:nvSpPr>
        <p:spPr>
          <a:xfrm>
            <a:off x="76200" y="3762401"/>
            <a:ext cx="8382000" cy="1050471"/>
          </a:xfrm>
        </p:spPr>
        <p:txBody>
          <a:bodyPr/>
          <a:lstStyle/>
          <a:p>
            <a:r>
              <a:rPr lang="en-US" sz="11000" dirty="0"/>
              <a:t>Datasets </a:t>
            </a:r>
          </a:p>
        </p:txBody>
      </p:sp>
    </p:spTree>
    <p:extLst>
      <p:ext uri="{BB962C8B-B14F-4D97-AF65-F5344CB8AC3E}">
        <p14:creationId xmlns:p14="http://schemas.microsoft.com/office/powerpoint/2010/main" val="120630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8"/>
          </p:nvPr>
        </p:nvSpPr>
        <p:spPr/>
        <p:txBody>
          <a:bodyPr>
            <a:normAutofit/>
          </a:bodyPr>
          <a:lstStyle/>
          <a:p>
            <a:pPr marL="512761" indent="-457200">
              <a:buFont typeface="+mj-lt"/>
              <a:buAutoNum type="arabicPeriod"/>
            </a:pPr>
            <a:r>
              <a:rPr lang="en-US" sz="2200" cap="none" dirty="0">
                <a:latin typeface="Arial" panose="020B0604020202020204" pitchFamily="34" charset="0"/>
              </a:rPr>
              <a:t>In this part, we match the question and each passage from word level to passage level. </a:t>
            </a:r>
          </a:p>
          <a:p>
            <a:pPr marL="512761" indent="-457200">
              <a:buFont typeface="+mj-lt"/>
              <a:buAutoNum type="arabicPeriod"/>
            </a:pPr>
            <a:r>
              <a:rPr lang="en-US" sz="2200" cap="none" dirty="0">
                <a:latin typeface="Arial" panose="020B0604020202020204" pitchFamily="34" charset="0"/>
              </a:rPr>
              <a:t>Use the question representation to attend words in each passage to obtain the passage representation.</a:t>
            </a:r>
          </a:p>
          <a:p>
            <a:pPr marL="512761" indent="-457200">
              <a:buFont typeface="+mj-lt"/>
              <a:buAutoNum type="arabicPeriod"/>
            </a:pPr>
            <a:r>
              <a:rPr lang="en-US" sz="2200" cap="none" dirty="0">
                <a:latin typeface="Arial" panose="020B0604020202020204" pitchFamily="34" charset="0"/>
              </a:rPr>
              <a:t>The question representation and the passage representation are combined to pass two fully connected layers for a matching score.</a:t>
            </a:r>
          </a:p>
          <a:p>
            <a:pPr marL="512761" indent="-457200">
              <a:buFont typeface="+mj-lt"/>
              <a:buAutoNum type="arabicPeriod"/>
            </a:pPr>
            <a:r>
              <a:rPr lang="en-US" sz="2200" cap="none" dirty="0">
                <a:latin typeface="Arial" panose="020B0604020202020204" pitchFamily="34" charset="0"/>
              </a:rPr>
              <a:t>For one question, each candidate passage has a matching score. </a:t>
            </a:r>
          </a:p>
          <a:p>
            <a:pPr marL="512761" indent="-457200">
              <a:buFont typeface="+mj-lt"/>
              <a:buAutoNum type="arabicPeriod"/>
            </a:pPr>
            <a:r>
              <a:rPr lang="en-US" sz="2200" cap="none" dirty="0">
                <a:latin typeface="Arial" panose="020B0604020202020204" pitchFamily="34" charset="0"/>
              </a:rPr>
              <a:t>We normalize their scores and optimize the objective function.</a:t>
            </a:r>
            <a:endParaRPr lang="en-US" sz="2200" cap="none" dirty="0">
              <a:latin typeface="Arial" panose="020B0604020202020204" pitchFamily="34" charset="0"/>
              <a:cs typeface="Arial" panose="020B0604020202020204" pitchFamily="34" charset="0"/>
            </a:endParaRPr>
          </a:p>
        </p:txBody>
      </p:sp>
      <p:sp>
        <p:nvSpPr>
          <p:cNvPr id="8" name="Title 7"/>
          <p:cNvSpPr>
            <a:spLocks noGrp="1"/>
          </p:cNvSpPr>
          <p:nvPr>
            <p:ph type="title"/>
          </p:nvPr>
        </p:nvSpPr>
        <p:spPr/>
        <p:txBody>
          <a:bodyPr>
            <a:normAutofit/>
          </a:bodyPr>
          <a:lstStyle/>
          <a:p>
            <a:r>
              <a:rPr lang="en-US" dirty="0"/>
              <a:t>Passage Ranking</a:t>
            </a:r>
          </a:p>
        </p:txBody>
      </p:sp>
      <p:sp>
        <p:nvSpPr>
          <p:cNvPr id="3" name="Footer Placeholder 2"/>
          <p:cNvSpPr>
            <a:spLocks noGrp="1"/>
          </p:cNvSpPr>
          <p:nvPr>
            <p:ph type="ftr" sz="quarter" idx="20"/>
          </p:nvPr>
        </p:nvSpPr>
        <p:spPr/>
        <p:txBody>
          <a:bodyPr/>
          <a:lstStyle/>
          <a:p>
            <a:r>
              <a:rPr lang="en-US"/>
              <a:t>Copyright 2017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20</a:t>
            </a:fld>
            <a:endParaRPr lang="en-US"/>
          </a:p>
        </p:txBody>
      </p:sp>
    </p:spTree>
    <p:extLst>
      <p:ext uri="{BB962C8B-B14F-4D97-AF65-F5344CB8AC3E}">
        <p14:creationId xmlns:p14="http://schemas.microsoft.com/office/powerpoint/2010/main" val="949295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F00"/>
            </a:gs>
            <a:gs pos="93000">
              <a:srgbClr val="00F3FF"/>
            </a:gs>
          </a:gsLst>
          <a:lin ang="12600000" scaled="0"/>
          <a:tileRect/>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bwMode="grayWhite">
          <a:xfrm>
            <a:off x="0" y="495302"/>
            <a:ext cx="10972799" cy="6172199"/>
          </a:xfrm>
        </p:spPr>
        <p:txBody>
          <a:bodyPr/>
          <a:lstStyle/>
          <a:p>
            <a:r>
              <a:rPr lang="en-US" dirty="0"/>
              <a:t>ANSWER </a:t>
            </a:r>
            <a:r>
              <a:rPr lang="en-US" dirty="0">
                <a:solidFill>
                  <a:schemeClr val="bg1"/>
                </a:solidFill>
              </a:rPr>
              <a:t>SYNTHESIS</a:t>
            </a:r>
          </a:p>
        </p:txBody>
      </p:sp>
    </p:spTree>
    <p:extLst>
      <p:ext uri="{BB962C8B-B14F-4D97-AF65-F5344CB8AC3E}">
        <p14:creationId xmlns:p14="http://schemas.microsoft.com/office/powerpoint/2010/main" val="2583421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STRUCTURE</a:t>
            </a:r>
          </a:p>
        </p:txBody>
      </p:sp>
      <p:sp>
        <p:nvSpPr>
          <p:cNvPr id="3" name="Footer Placeholder 2"/>
          <p:cNvSpPr>
            <a:spLocks noGrp="1"/>
          </p:cNvSpPr>
          <p:nvPr>
            <p:ph type="ftr" sz="quarter" idx="20"/>
          </p:nvPr>
        </p:nvSpPr>
        <p:spPr/>
        <p:txBody>
          <a:bodyPr/>
          <a:lstStyle/>
          <a:p>
            <a:r>
              <a:rPr lang="en-US"/>
              <a:t>Copyright 2017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22</a:t>
            </a:fld>
            <a:endParaRPr lang="en-US"/>
          </a:p>
        </p:txBody>
      </p:sp>
      <p:pic>
        <p:nvPicPr>
          <p:cNvPr id="2" name="Picture 1">
            <a:extLst>
              <a:ext uri="{FF2B5EF4-FFF2-40B4-BE49-F238E27FC236}">
                <a16:creationId xmlns:a16="http://schemas.microsoft.com/office/drawing/2014/main" id="{C28161C0-4CD0-47FB-BB10-2336F3B301DC}"/>
              </a:ext>
            </a:extLst>
          </p:cNvPr>
          <p:cNvPicPr>
            <a:picLocks noChangeAspect="1"/>
          </p:cNvPicPr>
          <p:nvPr/>
        </p:nvPicPr>
        <p:blipFill>
          <a:blip r:embed="rId2"/>
          <a:stretch>
            <a:fillRect/>
          </a:stretch>
        </p:blipFill>
        <p:spPr>
          <a:xfrm>
            <a:off x="2209801" y="1524000"/>
            <a:ext cx="6529388" cy="4717630"/>
          </a:xfrm>
          <a:prstGeom prst="rect">
            <a:avLst/>
          </a:prstGeom>
        </p:spPr>
      </p:pic>
    </p:spTree>
    <p:extLst>
      <p:ext uri="{BB962C8B-B14F-4D97-AF65-F5344CB8AC3E}">
        <p14:creationId xmlns:p14="http://schemas.microsoft.com/office/powerpoint/2010/main" val="3790205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8"/>
          </p:nvPr>
        </p:nvSpPr>
        <p:spPr/>
        <p:txBody>
          <a:bodyPr>
            <a:normAutofit/>
          </a:bodyPr>
          <a:lstStyle/>
          <a:p>
            <a:pPr marL="512761" indent="-457200">
              <a:buFont typeface="+mj-lt"/>
              <a:buAutoNum type="arabicPeriod"/>
            </a:pPr>
            <a:r>
              <a:rPr lang="en-US" sz="2200" cap="none" dirty="0">
                <a:latin typeface="Arial" panose="020B0604020202020204" pitchFamily="34" charset="0"/>
              </a:rPr>
              <a:t>Use the sequence-to-sequence model to synthesize the answer with the extracted evidences as features.</a:t>
            </a:r>
          </a:p>
          <a:p>
            <a:pPr marL="512761" indent="-457200">
              <a:buFont typeface="+mj-lt"/>
              <a:buAutoNum type="arabicPeriod"/>
            </a:pPr>
            <a:r>
              <a:rPr lang="en-US" sz="2200" cap="none" dirty="0">
                <a:latin typeface="Arial" panose="020B0604020202020204" pitchFamily="34" charset="0"/>
              </a:rPr>
              <a:t>Produce the representation of all words in the passage and question respectively.</a:t>
            </a:r>
          </a:p>
          <a:p>
            <a:pPr marL="512761" indent="-457200">
              <a:buFont typeface="+mj-lt"/>
              <a:buAutoNum type="arabicPeriod"/>
            </a:pPr>
            <a:r>
              <a:rPr lang="en-US" sz="2200" cap="none" dirty="0">
                <a:latin typeface="Arial" panose="020B0604020202020204" pitchFamily="34" charset="0"/>
              </a:rPr>
              <a:t>When producing the answer representation, combine the basic word embedding with additional features to indicate the start and end positions of the evidence snippet respectively predicted by evidence extraction model.</a:t>
            </a:r>
          </a:p>
          <a:p>
            <a:pPr marL="512761" indent="-457200">
              <a:buFont typeface="+mj-lt"/>
              <a:buAutoNum type="arabicPeriod"/>
            </a:pPr>
            <a:r>
              <a:rPr lang="en-US" sz="2200" cap="none" dirty="0">
                <a:latin typeface="Arial" panose="020B0604020202020204" pitchFamily="34" charset="0"/>
              </a:rPr>
              <a:t>On top of the encoder, use GRU with attention as the decoder to produce the answer.</a:t>
            </a:r>
          </a:p>
          <a:p>
            <a:pPr marL="512761" indent="-457200">
              <a:buFont typeface="+mj-lt"/>
              <a:buAutoNum type="arabicPeriod"/>
            </a:pPr>
            <a:r>
              <a:rPr lang="en-US" sz="2200" cap="none" dirty="0">
                <a:latin typeface="Arial" panose="020B0604020202020204" pitchFamily="34" charset="0"/>
              </a:rPr>
              <a:t>At each decoding time step, the GRU reads the previous word embedding and previous context vector as inputs to compute the new hidden state.</a:t>
            </a:r>
          </a:p>
        </p:txBody>
      </p:sp>
      <p:sp>
        <p:nvSpPr>
          <p:cNvPr id="8" name="Title 7"/>
          <p:cNvSpPr>
            <a:spLocks noGrp="1"/>
          </p:cNvSpPr>
          <p:nvPr>
            <p:ph type="title"/>
          </p:nvPr>
        </p:nvSpPr>
        <p:spPr/>
        <p:txBody>
          <a:bodyPr>
            <a:normAutofit/>
          </a:bodyPr>
          <a:lstStyle/>
          <a:p>
            <a:r>
              <a:rPr lang="en-US" dirty="0"/>
              <a:t>Answer Synthesis</a:t>
            </a:r>
          </a:p>
        </p:txBody>
      </p:sp>
      <p:sp>
        <p:nvSpPr>
          <p:cNvPr id="3" name="Footer Placeholder 2"/>
          <p:cNvSpPr>
            <a:spLocks noGrp="1"/>
          </p:cNvSpPr>
          <p:nvPr>
            <p:ph type="ftr" sz="quarter" idx="20"/>
          </p:nvPr>
        </p:nvSpPr>
        <p:spPr/>
        <p:txBody>
          <a:bodyPr/>
          <a:lstStyle/>
          <a:p>
            <a:r>
              <a:rPr lang="en-US"/>
              <a:t>Copyright 2017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23</a:t>
            </a:fld>
            <a:endParaRPr lang="en-US"/>
          </a:p>
        </p:txBody>
      </p:sp>
    </p:spTree>
    <p:extLst>
      <p:ext uri="{BB962C8B-B14F-4D97-AF65-F5344CB8AC3E}">
        <p14:creationId xmlns:p14="http://schemas.microsoft.com/office/powerpoint/2010/main" val="4014484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8"/>
          </p:nvPr>
        </p:nvSpPr>
        <p:spPr/>
        <p:txBody>
          <a:bodyPr>
            <a:normAutofit/>
          </a:bodyPr>
          <a:lstStyle/>
          <a:p>
            <a:pPr marL="512761" indent="-457200">
              <a:buFont typeface="+mj-lt"/>
              <a:buAutoNum type="arabicPeriod" startAt="6"/>
            </a:pPr>
            <a:r>
              <a:rPr lang="en-US" sz="2200" cap="none" dirty="0">
                <a:latin typeface="Arial" panose="020B0604020202020204" pitchFamily="34" charset="0"/>
              </a:rPr>
              <a:t>To initialize the GRU hidden state, use a linear layer with the last backward encoder hidden state as input.</a:t>
            </a:r>
          </a:p>
          <a:p>
            <a:pPr marL="512761" indent="-457200">
              <a:buFont typeface="+mj-lt"/>
              <a:buAutoNum type="arabicPeriod" startAt="6"/>
            </a:pPr>
            <a:r>
              <a:rPr lang="en-US" sz="2200" cap="none" dirty="0">
                <a:latin typeface="Arial" panose="020B0604020202020204" pitchFamily="34" charset="0"/>
              </a:rPr>
              <a:t>The context vector for current time step is computed through the concatenate attention mechanism, which matches the current decoder state with each encoder hidden state to get the weighted sum representation.</a:t>
            </a:r>
          </a:p>
          <a:p>
            <a:pPr marL="512761" indent="-457200">
              <a:buFont typeface="+mj-lt"/>
              <a:buAutoNum type="arabicPeriod" startAt="6"/>
            </a:pPr>
            <a:r>
              <a:rPr lang="en-US" sz="2200" cap="none" dirty="0">
                <a:latin typeface="Arial" panose="020B0604020202020204" pitchFamily="34" charset="0"/>
              </a:rPr>
              <a:t>Combine the previous word embedding, the current context vector, and the decoder state to construct the readout state.</a:t>
            </a:r>
          </a:p>
          <a:p>
            <a:pPr marL="512761" indent="-457200">
              <a:buFont typeface="+mj-lt"/>
              <a:buAutoNum type="arabicPeriod" startAt="6"/>
            </a:pPr>
            <a:r>
              <a:rPr lang="en-US" sz="2200" cap="none" dirty="0">
                <a:latin typeface="Arial" panose="020B0604020202020204" pitchFamily="34" charset="0"/>
              </a:rPr>
              <a:t>The readout state is then passed through a </a:t>
            </a:r>
            <a:r>
              <a:rPr lang="en-US" sz="2200" cap="none" dirty="0" err="1">
                <a:latin typeface="Arial" panose="020B0604020202020204" pitchFamily="34" charset="0"/>
              </a:rPr>
              <a:t>maxout</a:t>
            </a:r>
            <a:r>
              <a:rPr lang="en-US" sz="2200" cap="none" dirty="0">
                <a:latin typeface="Arial" panose="020B0604020202020204" pitchFamily="34" charset="0"/>
              </a:rPr>
              <a:t> hidden layer to  predict  the  next  word  with  a  </a:t>
            </a:r>
            <a:r>
              <a:rPr lang="en-US" sz="2200" cap="none" dirty="0" err="1">
                <a:latin typeface="Arial" panose="020B0604020202020204" pitchFamily="34" charset="0"/>
              </a:rPr>
              <a:t>softmax</a:t>
            </a:r>
            <a:r>
              <a:rPr lang="en-US" sz="2200" cap="none" dirty="0">
                <a:latin typeface="Arial" panose="020B0604020202020204" pitchFamily="34" charset="0"/>
              </a:rPr>
              <a:t>  layer  over  the  decoder vocabulary.</a:t>
            </a:r>
          </a:p>
          <a:p>
            <a:pPr marL="512761" indent="-457200">
              <a:buFont typeface="+mj-lt"/>
              <a:buAutoNum type="arabicPeriod" startAt="6"/>
            </a:pPr>
            <a:r>
              <a:rPr lang="en-US" sz="2200" cap="none" dirty="0">
                <a:latin typeface="Arial" panose="020B0604020202020204" pitchFamily="34" charset="0"/>
              </a:rPr>
              <a:t>Optimize the negative log-likelihood loss function.</a:t>
            </a:r>
          </a:p>
        </p:txBody>
      </p:sp>
      <p:sp>
        <p:nvSpPr>
          <p:cNvPr id="8" name="Title 7"/>
          <p:cNvSpPr>
            <a:spLocks noGrp="1"/>
          </p:cNvSpPr>
          <p:nvPr>
            <p:ph type="title"/>
          </p:nvPr>
        </p:nvSpPr>
        <p:spPr/>
        <p:txBody>
          <a:bodyPr>
            <a:normAutofit/>
          </a:bodyPr>
          <a:lstStyle/>
          <a:p>
            <a:r>
              <a:rPr lang="en-US" dirty="0"/>
              <a:t>Answer Synthesis</a:t>
            </a:r>
          </a:p>
        </p:txBody>
      </p:sp>
      <p:sp>
        <p:nvSpPr>
          <p:cNvPr id="3" name="Footer Placeholder 2"/>
          <p:cNvSpPr>
            <a:spLocks noGrp="1"/>
          </p:cNvSpPr>
          <p:nvPr>
            <p:ph type="ftr" sz="quarter" idx="20"/>
          </p:nvPr>
        </p:nvSpPr>
        <p:spPr/>
        <p:txBody>
          <a:bodyPr/>
          <a:lstStyle/>
          <a:p>
            <a:r>
              <a:rPr lang="en-US"/>
              <a:t>Copyright 2017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24</a:t>
            </a:fld>
            <a:endParaRPr lang="en-US"/>
          </a:p>
        </p:txBody>
      </p:sp>
    </p:spTree>
    <p:extLst>
      <p:ext uri="{BB962C8B-B14F-4D97-AF65-F5344CB8AC3E}">
        <p14:creationId xmlns:p14="http://schemas.microsoft.com/office/powerpoint/2010/main" val="298046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8"/>
          </p:nvPr>
        </p:nvSpPr>
        <p:spPr/>
        <p:txBody>
          <a:bodyPr>
            <a:normAutofit/>
          </a:bodyPr>
          <a:lstStyle/>
          <a:p>
            <a:pPr lvl="1"/>
            <a:r>
              <a:rPr lang="en-US" dirty="0"/>
              <a:t>Selecting an answer from multiple available choices (</a:t>
            </a:r>
            <a:r>
              <a:rPr lang="en-US" dirty="0" err="1"/>
              <a:t>MCTest</a:t>
            </a:r>
            <a:r>
              <a:rPr lang="en-US" dirty="0"/>
              <a:t>)</a:t>
            </a:r>
          </a:p>
          <a:p>
            <a:pPr lvl="1"/>
            <a:r>
              <a:rPr lang="en-US" dirty="0"/>
              <a:t>Filling a blank with a single word (CNN, CBT)</a:t>
            </a:r>
          </a:p>
          <a:p>
            <a:pPr lvl="1"/>
            <a:r>
              <a:rPr lang="en-US" dirty="0"/>
              <a:t>Selecting a span from the given passage (</a:t>
            </a:r>
            <a:r>
              <a:rPr lang="en-US" dirty="0" err="1"/>
              <a:t>SQuAD</a:t>
            </a:r>
            <a:r>
              <a:rPr lang="en-US" dirty="0"/>
              <a:t>)</a:t>
            </a:r>
          </a:p>
          <a:p>
            <a:pPr lvl="1"/>
            <a:r>
              <a:rPr lang="en-US" dirty="0"/>
              <a:t>Synthesize an answer from multiple passages (MS-MACRO)</a:t>
            </a:r>
          </a:p>
        </p:txBody>
      </p:sp>
      <p:sp>
        <p:nvSpPr>
          <p:cNvPr id="8" name="Title 7"/>
          <p:cNvSpPr>
            <a:spLocks noGrp="1"/>
          </p:cNvSpPr>
          <p:nvPr>
            <p:ph type="title"/>
          </p:nvPr>
        </p:nvSpPr>
        <p:spPr/>
        <p:txBody>
          <a:bodyPr/>
          <a:lstStyle/>
          <a:p>
            <a:r>
              <a:rPr lang="en-US" dirty="0"/>
              <a:t>Types of RC tasks</a:t>
            </a:r>
          </a:p>
        </p:txBody>
      </p:sp>
      <p:sp>
        <p:nvSpPr>
          <p:cNvPr id="3" name="Footer Placeholder 2"/>
          <p:cNvSpPr>
            <a:spLocks noGrp="1"/>
          </p:cNvSpPr>
          <p:nvPr>
            <p:ph type="ftr" sz="quarter" idx="20"/>
          </p:nvPr>
        </p:nvSpPr>
        <p:spPr/>
        <p:txBody>
          <a:bodyPr/>
          <a:lstStyle/>
          <a:p>
            <a:r>
              <a:rPr lang="en-US"/>
              <a:t>Copyright 2017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3</a:t>
            </a:fld>
            <a:endParaRPr lang="en-US"/>
          </a:p>
        </p:txBody>
      </p:sp>
    </p:spTree>
    <p:extLst>
      <p:ext uri="{BB962C8B-B14F-4D97-AF65-F5344CB8AC3E}">
        <p14:creationId xmlns:p14="http://schemas.microsoft.com/office/powerpoint/2010/main" val="583830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19B164-F6F2-4F38-965F-A6AEFBFD9012}"/>
              </a:ext>
            </a:extLst>
          </p:cNvPr>
          <p:cNvSpPr>
            <a:spLocks noGrp="1"/>
          </p:cNvSpPr>
          <p:nvPr>
            <p:ph type="ftr" sz="quarter" idx="16"/>
          </p:nvPr>
        </p:nvSpPr>
        <p:spPr/>
        <p:txBody>
          <a:bodyPr/>
          <a:lstStyle/>
          <a:p>
            <a:r>
              <a:rPr lang="en-US"/>
              <a:t>Copyright 2017 Accenture. All rights reserved.</a:t>
            </a:r>
            <a:endParaRPr lang="en-US" dirty="0"/>
          </a:p>
        </p:txBody>
      </p:sp>
      <p:sp>
        <p:nvSpPr>
          <p:cNvPr id="3" name="Slide Number Placeholder 2">
            <a:extLst>
              <a:ext uri="{FF2B5EF4-FFF2-40B4-BE49-F238E27FC236}">
                <a16:creationId xmlns:a16="http://schemas.microsoft.com/office/drawing/2014/main" id="{389C62A8-1BAF-4D65-8693-45447E0BD204}"/>
              </a:ext>
            </a:extLst>
          </p:cNvPr>
          <p:cNvSpPr>
            <a:spLocks noGrp="1"/>
          </p:cNvSpPr>
          <p:nvPr>
            <p:ph type="sldNum" sz="quarter" idx="17"/>
          </p:nvPr>
        </p:nvSpPr>
        <p:spPr/>
        <p:txBody>
          <a:bodyPr/>
          <a:lstStyle/>
          <a:p>
            <a:fld id="{4F9AC08D-23A9-440E-BCB9-AA1E9877CC38}" type="slidenum">
              <a:rPr lang="en-US" smtClean="0"/>
              <a:pPr/>
              <a:t>4</a:t>
            </a:fld>
            <a:endParaRPr lang="en-US"/>
          </a:p>
        </p:txBody>
      </p:sp>
      <p:graphicFrame>
        <p:nvGraphicFramePr>
          <p:cNvPr id="7" name="Content Placeholder 6">
            <a:extLst>
              <a:ext uri="{FF2B5EF4-FFF2-40B4-BE49-F238E27FC236}">
                <a16:creationId xmlns:a16="http://schemas.microsoft.com/office/drawing/2014/main" id="{CE82175B-A96E-4413-9908-2E6BFEA88EC2}"/>
              </a:ext>
            </a:extLst>
          </p:cNvPr>
          <p:cNvGraphicFramePr>
            <a:graphicFrameLocks noGrp="1"/>
          </p:cNvGraphicFramePr>
          <p:nvPr>
            <p:ph sz="quarter" idx="18"/>
            <p:extLst>
              <p:ext uri="{D42A27DB-BD31-4B8C-83A1-F6EECF244321}">
                <p14:modId xmlns:p14="http://schemas.microsoft.com/office/powerpoint/2010/main" val="1433008954"/>
              </p:ext>
            </p:extLst>
          </p:nvPr>
        </p:nvGraphicFramePr>
        <p:xfrm>
          <a:off x="2552700" y="2438400"/>
          <a:ext cx="7086600" cy="1904999"/>
        </p:xfrm>
        <a:graphic>
          <a:graphicData uri="http://schemas.openxmlformats.org/drawingml/2006/table">
            <a:tbl>
              <a:tblPr>
                <a:tableStyleId>{5C22544A-7EE6-4342-B048-85BDC9FD1C3A}</a:tableStyleId>
              </a:tblPr>
              <a:tblGrid>
                <a:gridCol w="2669478">
                  <a:extLst>
                    <a:ext uri="{9D8B030D-6E8A-4147-A177-3AD203B41FA5}">
                      <a16:colId xmlns:a16="http://schemas.microsoft.com/office/drawing/2014/main" val="759363086"/>
                    </a:ext>
                  </a:extLst>
                </a:gridCol>
                <a:gridCol w="3495288">
                  <a:extLst>
                    <a:ext uri="{9D8B030D-6E8A-4147-A177-3AD203B41FA5}">
                      <a16:colId xmlns:a16="http://schemas.microsoft.com/office/drawing/2014/main" val="528276709"/>
                    </a:ext>
                  </a:extLst>
                </a:gridCol>
                <a:gridCol w="921834">
                  <a:extLst>
                    <a:ext uri="{9D8B030D-6E8A-4147-A177-3AD203B41FA5}">
                      <a16:colId xmlns:a16="http://schemas.microsoft.com/office/drawing/2014/main" val="4041849891"/>
                    </a:ext>
                  </a:extLst>
                </a:gridCol>
              </a:tblGrid>
              <a:tr h="324255">
                <a:tc>
                  <a:txBody>
                    <a:bodyPr/>
                    <a:lstStyle/>
                    <a:p>
                      <a:pPr algn="ctr" fontAlgn="ctr"/>
                      <a:r>
                        <a:rPr lang="en-US" sz="1100" b="1" u="none" strike="noStrike" dirty="0">
                          <a:effectLst/>
                        </a:rPr>
                        <a:t>Model</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b="1" u="none" strike="noStrike" dirty="0">
                          <a:effectLst/>
                        </a:rPr>
                        <a:t>Research Paper</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b="1" u="none" strike="noStrike" dirty="0">
                          <a:effectLst/>
                        </a:rPr>
                        <a:t>Date</a:t>
                      </a:r>
                      <a:endParaRPr lang="en-US"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79940519"/>
                  </a:ext>
                </a:extLst>
              </a:tr>
              <a:tr h="324255">
                <a:tc>
                  <a:txBody>
                    <a:bodyPr/>
                    <a:lstStyle/>
                    <a:p>
                      <a:pPr algn="ctr" fontAlgn="b"/>
                      <a:r>
                        <a:rPr lang="en-US" sz="1100" u="none" strike="noStrike" dirty="0">
                          <a:effectLst/>
                        </a:rPr>
                        <a:t>AIR-</a:t>
                      </a:r>
                      <a:r>
                        <a:rPr lang="en-US" sz="1100" u="none" strike="noStrike" dirty="0" err="1">
                          <a:effectLst/>
                        </a:rPr>
                        <a:t>FusionNet</a:t>
                      </a:r>
                      <a:r>
                        <a:rPr lang="en-US" sz="1100" u="none" strike="noStrike" dirty="0">
                          <a:effectLst/>
                        </a:rPr>
                        <a:t> (ensemble)</a:t>
                      </a:r>
                      <a:endParaRPr lang="en-US" sz="1100" b="0" i="0" u="none" strike="noStrike" dirty="0">
                        <a:solidFill>
                          <a:srgbClr val="333333"/>
                        </a:solidFill>
                        <a:effectLst/>
                        <a:latin typeface="Arial" panose="020B0604020202020204" pitchFamily="34" charset="0"/>
                      </a:endParaRPr>
                    </a:p>
                  </a:txBody>
                  <a:tcPr marL="7620" marR="7620" marT="7620" marB="0" anchor="ctr"/>
                </a:tc>
                <a:tc>
                  <a:txBody>
                    <a:bodyPr/>
                    <a:lstStyle/>
                    <a:p>
                      <a:pPr algn="ctr" fontAlgn="b"/>
                      <a:r>
                        <a:rPr lang="en-US" sz="1100" u="none" strike="noStrike">
                          <a:effectLst/>
                        </a:rPr>
                        <a:t>Not available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20-Sep</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44686117"/>
                  </a:ext>
                </a:extLst>
              </a:tr>
              <a:tr h="324255">
                <a:tc>
                  <a:txBody>
                    <a:bodyPr/>
                    <a:lstStyle/>
                    <a:p>
                      <a:pPr algn="ctr" fontAlgn="b"/>
                      <a:r>
                        <a:rPr lang="en-US" sz="1100" u="none" strike="noStrike" dirty="0">
                          <a:effectLst/>
                        </a:rPr>
                        <a:t>DCN+ (ensemble)</a:t>
                      </a:r>
                      <a:endParaRPr lang="en-US" sz="1100" b="0" i="0" u="none" strike="noStrike" dirty="0">
                        <a:solidFill>
                          <a:srgbClr val="333333"/>
                        </a:solidFill>
                        <a:effectLst/>
                        <a:latin typeface="Arial" panose="020B0604020202020204" pitchFamily="34" charset="0"/>
                      </a:endParaRPr>
                    </a:p>
                  </a:txBody>
                  <a:tcPr marL="7620" marR="7620" marT="7620" marB="0" anchor="ctr"/>
                </a:tc>
                <a:tc>
                  <a:txBody>
                    <a:bodyPr/>
                    <a:lstStyle/>
                    <a:p>
                      <a:pPr algn="ctr" fontAlgn="b"/>
                      <a:r>
                        <a:rPr lang="en-US" sz="1100" u="none" strike="noStrike" dirty="0">
                          <a:effectLst/>
                        </a:rPr>
                        <a:t>Older paper available</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16-Aug</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04476818"/>
                  </a:ext>
                </a:extLst>
              </a:tr>
              <a:tr h="607979">
                <a:tc>
                  <a:txBody>
                    <a:bodyPr/>
                    <a:lstStyle/>
                    <a:p>
                      <a:pPr algn="ctr" fontAlgn="b"/>
                      <a:r>
                        <a:rPr lang="en-US" sz="1100" u="none" strike="noStrike" dirty="0">
                          <a:effectLst/>
                        </a:rPr>
                        <a:t>Interactive </a:t>
                      </a:r>
                      <a:r>
                        <a:rPr lang="en-US" sz="1100" u="none" strike="noStrike" dirty="0" err="1">
                          <a:effectLst/>
                        </a:rPr>
                        <a:t>AoA</a:t>
                      </a:r>
                      <a:r>
                        <a:rPr lang="en-US" sz="1100" u="none" strike="noStrike" dirty="0">
                          <a:effectLst/>
                        </a:rPr>
                        <a:t> Reader (ensemble)</a:t>
                      </a:r>
                      <a:endParaRPr lang="en-US" sz="1100" b="0" i="0" u="none" strike="noStrike" dirty="0">
                        <a:solidFill>
                          <a:srgbClr val="333333"/>
                        </a:solidFill>
                        <a:effectLst/>
                        <a:latin typeface="Arial" panose="020B0604020202020204" pitchFamily="34" charset="0"/>
                      </a:endParaRPr>
                    </a:p>
                  </a:txBody>
                  <a:tcPr marL="7620" marR="7620" marT="7620" marB="0" anchor="ctr"/>
                </a:tc>
                <a:tc>
                  <a:txBody>
                    <a:bodyPr/>
                    <a:lstStyle/>
                    <a:p>
                      <a:pPr algn="ctr" fontAlgn="b"/>
                      <a:r>
                        <a:rPr lang="en-US" sz="1100" u="none" strike="noStrike" dirty="0">
                          <a:effectLst/>
                        </a:rPr>
                        <a:t>Available but limited to cloze-style tasks</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25-Jul</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98267625"/>
                  </a:ext>
                </a:extLst>
              </a:tr>
              <a:tr h="324255">
                <a:tc>
                  <a:txBody>
                    <a:bodyPr/>
                    <a:lstStyle/>
                    <a:p>
                      <a:pPr algn="ctr" fontAlgn="b"/>
                      <a:r>
                        <a:rPr lang="en-US" sz="1100" u="none" strike="noStrike" dirty="0">
                          <a:effectLst/>
                        </a:rPr>
                        <a:t>r-net (ensemble)</a:t>
                      </a:r>
                      <a:endParaRPr lang="en-US" sz="1100" b="0" i="0" u="none" strike="noStrike" dirty="0">
                        <a:solidFill>
                          <a:srgbClr val="333333"/>
                        </a:solidFill>
                        <a:effectLst/>
                        <a:latin typeface="Arial" panose="020B0604020202020204" pitchFamily="34" charset="0"/>
                      </a:endParaRPr>
                    </a:p>
                  </a:txBody>
                  <a:tcPr marL="7620" marR="7620" marT="7620" marB="0" anchor="ctr"/>
                </a:tc>
                <a:tc>
                  <a:txBody>
                    <a:bodyPr/>
                    <a:lstStyle/>
                    <a:p>
                      <a:pPr algn="ctr" fontAlgn="b"/>
                      <a:r>
                        <a:rPr lang="en-US" sz="1100" u="none" strike="noStrike" dirty="0">
                          <a:effectLst/>
                        </a:rPr>
                        <a:t>Available</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1-Sep</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19982341"/>
                  </a:ext>
                </a:extLst>
              </a:tr>
            </a:tbl>
          </a:graphicData>
        </a:graphic>
      </p:graphicFrame>
      <p:sp>
        <p:nvSpPr>
          <p:cNvPr id="5" name="Title 4">
            <a:extLst>
              <a:ext uri="{FF2B5EF4-FFF2-40B4-BE49-F238E27FC236}">
                <a16:creationId xmlns:a16="http://schemas.microsoft.com/office/drawing/2014/main" id="{4CD7610C-C991-4671-8CFD-6291CB0C0B6E}"/>
              </a:ext>
            </a:extLst>
          </p:cNvPr>
          <p:cNvSpPr>
            <a:spLocks noGrp="1"/>
          </p:cNvSpPr>
          <p:nvPr>
            <p:ph type="title"/>
          </p:nvPr>
        </p:nvSpPr>
        <p:spPr>
          <a:xfrm>
            <a:off x="381000" y="380999"/>
            <a:ext cx="7239000" cy="990601"/>
          </a:xfrm>
        </p:spPr>
        <p:txBody>
          <a:bodyPr/>
          <a:lstStyle/>
          <a:p>
            <a:r>
              <a:rPr lang="en-US" dirty="0" err="1"/>
              <a:t>SQuAD</a:t>
            </a:r>
            <a:r>
              <a:rPr lang="en-US" dirty="0"/>
              <a:t> Leaderboard</a:t>
            </a:r>
          </a:p>
        </p:txBody>
      </p:sp>
      <p:graphicFrame>
        <p:nvGraphicFramePr>
          <p:cNvPr id="8" name="Content Placeholder 6">
            <a:extLst>
              <a:ext uri="{FF2B5EF4-FFF2-40B4-BE49-F238E27FC236}">
                <a16:creationId xmlns:a16="http://schemas.microsoft.com/office/drawing/2014/main" id="{0933EFE4-7544-4DA5-8CFD-93760BA7A835}"/>
              </a:ext>
            </a:extLst>
          </p:cNvPr>
          <p:cNvGraphicFramePr>
            <a:graphicFrameLocks noGrp="1"/>
          </p:cNvGraphicFramePr>
          <p:nvPr>
            <p:ph sz="quarter" idx="18"/>
            <p:extLst>
              <p:ext uri="{D42A27DB-BD31-4B8C-83A1-F6EECF244321}">
                <p14:modId xmlns:p14="http://schemas.microsoft.com/office/powerpoint/2010/main" val="1870672188"/>
              </p:ext>
            </p:extLst>
          </p:nvPr>
        </p:nvGraphicFramePr>
        <p:xfrm>
          <a:off x="2286000" y="2438400"/>
          <a:ext cx="7353301" cy="1904999"/>
        </p:xfrm>
        <a:graphic>
          <a:graphicData uri="http://schemas.openxmlformats.org/drawingml/2006/table">
            <a:tbl>
              <a:tblPr>
                <a:tableStyleId>{5C22544A-7EE6-4342-B048-85BDC9FD1C3A}</a:tableStyleId>
              </a:tblPr>
              <a:tblGrid>
                <a:gridCol w="2628900">
                  <a:extLst>
                    <a:ext uri="{9D8B030D-6E8A-4147-A177-3AD203B41FA5}">
                      <a16:colId xmlns:a16="http://schemas.microsoft.com/office/drawing/2014/main" val="759363086"/>
                    </a:ext>
                  </a:extLst>
                </a:gridCol>
                <a:gridCol w="3092953">
                  <a:extLst>
                    <a:ext uri="{9D8B030D-6E8A-4147-A177-3AD203B41FA5}">
                      <a16:colId xmlns:a16="http://schemas.microsoft.com/office/drawing/2014/main" val="528276709"/>
                    </a:ext>
                  </a:extLst>
                </a:gridCol>
                <a:gridCol w="815724">
                  <a:extLst>
                    <a:ext uri="{9D8B030D-6E8A-4147-A177-3AD203B41FA5}">
                      <a16:colId xmlns:a16="http://schemas.microsoft.com/office/drawing/2014/main" val="4041849891"/>
                    </a:ext>
                  </a:extLst>
                </a:gridCol>
                <a:gridCol w="815724">
                  <a:extLst>
                    <a:ext uri="{9D8B030D-6E8A-4147-A177-3AD203B41FA5}">
                      <a16:colId xmlns:a16="http://schemas.microsoft.com/office/drawing/2014/main" val="4163322520"/>
                    </a:ext>
                  </a:extLst>
                </a:gridCol>
              </a:tblGrid>
              <a:tr h="324255">
                <a:tc>
                  <a:txBody>
                    <a:bodyPr/>
                    <a:lstStyle/>
                    <a:p>
                      <a:pPr algn="ctr" fontAlgn="ctr"/>
                      <a:r>
                        <a:rPr lang="en-US" sz="1100" b="1" u="none" strike="noStrike" dirty="0">
                          <a:effectLst/>
                        </a:rPr>
                        <a:t>Model</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b="1" u="none" strike="noStrike" dirty="0">
                          <a:effectLst/>
                        </a:rPr>
                        <a:t>Research Paper</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b="1" u="none" strike="noStrike" dirty="0">
                          <a:effectLst/>
                        </a:rPr>
                        <a:t>Date</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b="1" i="0" u="none" strike="noStrike" dirty="0">
                          <a:solidFill>
                            <a:srgbClr val="000000"/>
                          </a:solidFill>
                          <a:effectLst/>
                          <a:latin typeface="Calibri" panose="020F0502020204030204" pitchFamily="34" charset="0"/>
                        </a:rPr>
                        <a:t>F1</a:t>
                      </a:r>
                    </a:p>
                  </a:txBody>
                  <a:tcPr marL="7620" marR="7620" marT="7620" marB="0" anchor="ctr"/>
                </a:tc>
                <a:extLst>
                  <a:ext uri="{0D108BD9-81ED-4DB2-BD59-A6C34878D82A}">
                    <a16:rowId xmlns:a16="http://schemas.microsoft.com/office/drawing/2014/main" val="3179940519"/>
                  </a:ext>
                </a:extLst>
              </a:tr>
              <a:tr h="324255">
                <a:tc>
                  <a:txBody>
                    <a:bodyPr/>
                    <a:lstStyle/>
                    <a:p>
                      <a:pPr algn="ctr" fontAlgn="b"/>
                      <a:r>
                        <a:rPr lang="en-US" sz="1100" u="none" strike="noStrike" dirty="0">
                          <a:effectLst/>
                        </a:rPr>
                        <a:t>AIR-</a:t>
                      </a:r>
                      <a:r>
                        <a:rPr lang="en-US" sz="1100" u="none" strike="noStrike" dirty="0" err="1">
                          <a:effectLst/>
                        </a:rPr>
                        <a:t>FusionNet</a:t>
                      </a:r>
                      <a:r>
                        <a:rPr lang="en-US" sz="1100" u="none" strike="noStrike" dirty="0">
                          <a:effectLst/>
                        </a:rPr>
                        <a:t> (ensemble)</a:t>
                      </a:r>
                      <a:endParaRPr lang="en-US" sz="1100" b="0" i="0" u="none" strike="noStrike" dirty="0">
                        <a:solidFill>
                          <a:srgbClr val="333333"/>
                        </a:solidFill>
                        <a:effectLst/>
                        <a:latin typeface="Arial" panose="020B0604020202020204" pitchFamily="34" charset="0"/>
                      </a:endParaRPr>
                    </a:p>
                  </a:txBody>
                  <a:tcPr marL="7620" marR="7620" marT="7620" marB="0" anchor="ctr"/>
                </a:tc>
                <a:tc>
                  <a:txBody>
                    <a:bodyPr/>
                    <a:lstStyle/>
                    <a:p>
                      <a:pPr algn="ctr" fontAlgn="b"/>
                      <a:r>
                        <a:rPr lang="en-US" sz="1100" u="none" strike="noStrike">
                          <a:effectLst/>
                        </a:rPr>
                        <a:t>Not available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20-Sep</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85.936</a:t>
                      </a:r>
                    </a:p>
                  </a:txBody>
                  <a:tcPr marL="7620" marR="7620" marT="7620" marB="0" anchor="ctr"/>
                </a:tc>
                <a:extLst>
                  <a:ext uri="{0D108BD9-81ED-4DB2-BD59-A6C34878D82A}">
                    <a16:rowId xmlns:a16="http://schemas.microsoft.com/office/drawing/2014/main" val="1544686117"/>
                  </a:ext>
                </a:extLst>
              </a:tr>
              <a:tr h="324255">
                <a:tc>
                  <a:txBody>
                    <a:bodyPr/>
                    <a:lstStyle/>
                    <a:p>
                      <a:pPr algn="ctr" fontAlgn="b"/>
                      <a:r>
                        <a:rPr lang="en-US" sz="1100" u="none" strike="noStrike" dirty="0">
                          <a:effectLst/>
                        </a:rPr>
                        <a:t>DCN+ (ensemble)</a:t>
                      </a:r>
                      <a:endParaRPr lang="en-US" sz="1100" b="0" i="0" u="none" strike="noStrike" dirty="0">
                        <a:solidFill>
                          <a:srgbClr val="333333"/>
                        </a:solidFill>
                        <a:effectLst/>
                        <a:latin typeface="Arial" panose="020B0604020202020204" pitchFamily="34" charset="0"/>
                      </a:endParaRPr>
                    </a:p>
                  </a:txBody>
                  <a:tcPr marL="7620" marR="7620" marT="7620" marB="0" anchor="ctr"/>
                </a:tc>
                <a:tc>
                  <a:txBody>
                    <a:bodyPr/>
                    <a:lstStyle/>
                    <a:p>
                      <a:pPr algn="ctr" fontAlgn="b"/>
                      <a:r>
                        <a:rPr lang="en-US" sz="1100" u="none" strike="noStrike" dirty="0">
                          <a:effectLst/>
                        </a:rPr>
                        <a:t>Older paper available with lesser score</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16-Aug</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85.619</a:t>
                      </a:r>
                    </a:p>
                  </a:txBody>
                  <a:tcPr marL="7620" marR="7620" marT="7620" marB="0" anchor="ctr"/>
                </a:tc>
                <a:extLst>
                  <a:ext uri="{0D108BD9-81ED-4DB2-BD59-A6C34878D82A}">
                    <a16:rowId xmlns:a16="http://schemas.microsoft.com/office/drawing/2014/main" val="3504476818"/>
                  </a:ext>
                </a:extLst>
              </a:tr>
              <a:tr h="607979">
                <a:tc>
                  <a:txBody>
                    <a:bodyPr/>
                    <a:lstStyle/>
                    <a:p>
                      <a:pPr algn="ctr" fontAlgn="b"/>
                      <a:r>
                        <a:rPr lang="en-US" sz="1100" u="none" strike="noStrike" dirty="0">
                          <a:effectLst/>
                        </a:rPr>
                        <a:t>Interactive </a:t>
                      </a:r>
                      <a:r>
                        <a:rPr lang="en-US" sz="1100" u="none" strike="noStrike" dirty="0" err="1">
                          <a:effectLst/>
                        </a:rPr>
                        <a:t>AoA</a:t>
                      </a:r>
                      <a:r>
                        <a:rPr lang="en-US" sz="1100" u="none" strike="noStrike" dirty="0">
                          <a:effectLst/>
                        </a:rPr>
                        <a:t> Reader (ensemble)</a:t>
                      </a:r>
                      <a:endParaRPr lang="en-US" sz="1100" b="0" i="0" u="none" strike="noStrike" dirty="0">
                        <a:solidFill>
                          <a:srgbClr val="333333"/>
                        </a:solidFill>
                        <a:effectLst/>
                        <a:latin typeface="Arial" panose="020B0604020202020204" pitchFamily="34" charset="0"/>
                      </a:endParaRPr>
                    </a:p>
                  </a:txBody>
                  <a:tcPr marL="7620" marR="7620" marT="7620" marB="0" anchor="ctr"/>
                </a:tc>
                <a:tc>
                  <a:txBody>
                    <a:bodyPr/>
                    <a:lstStyle/>
                    <a:p>
                      <a:pPr algn="ctr" fontAlgn="b"/>
                      <a:r>
                        <a:rPr lang="en-US" sz="1100" u="none" strike="noStrike" dirty="0">
                          <a:effectLst/>
                        </a:rPr>
                        <a:t>Available but limited to cloze-style tasks</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25-Jul</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85.297</a:t>
                      </a:r>
                    </a:p>
                  </a:txBody>
                  <a:tcPr marL="7620" marR="7620" marT="7620" marB="0" anchor="ctr"/>
                </a:tc>
                <a:extLst>
                  <a:ext uri="{0D108BD9-81ED-4DB2-BD59-A6C34878D82A}">
                    <a16:rowId xmlns:a16="http://schemas.microsoft.com/office/drawing/2014/main" val="2098267625"/>
                  </a:ext>
                </a:extLst>
              </a:tr>
              <a:tr h="324255">
                <a:tc>
                  <a:txBody>
                    <a:bodyPr/>
                    <a:lstStyle/>
                    <a:p>
                      <a:pPr algn="ctr" fontAlgn="b"/>
                      <a:r>
                        <a:rPr lang="en-US" sz="1100" u="none" strike="noStrike" dirty="0">
                          <a:effectLst/>
                        </a:rPr>
                        <a:t>r-net (ensemble)</a:t>
                      </a:r>
                      <a:endParaRPr lang="en-US" sz="1100" b="0" i="0" u="none" strike="noStrike" dirty="0">
                        <a:solidFill>
                          <a:srgbClr val="333333"/>
                        </a:solidFill>
                        <a:effectLst/>
                        <a:latin typeface="Arial" panose="020B0604020202020204" pitchFamily="34" charset="0"/>
                      </a:endParaRPr>
                    </a:p>
                  </a:txBody>
                  <a:tcPr marL="7620" marR="7620" marT="7620" marB="0" anchor="ctr"/>
                </a:tc>
                <a:tc>
                  <a:txBody>
                    <a:bodyPr/>
                    <a:lstStyle/>
                    <a:p>
                      <a:pPr algn="ctr" fontAlgn="b"/>
                      <a:r>
                        <a:rPr lang="en-US" sz="1100" u="none" strike="noStrike" dirty="0">
                          <a:effectLst/>
                        </a:rPr>
                        <a:t>Available</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1-Sep</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85.206</a:t>
                      </a:r>
                    </a:p>
                  </a:txBody>
                  <a:tcPr marL="7620" marR="7620" marT="7620" marB="0" anchor="ctr"/>
                </a:tc>
                <a:extLst>
                  <a:ext uri="{0D108BD9-81ED-4DB2-BD59-A6C34878D82A}">
                    <a16:rowId xmlns:a16="http://schemas.microsoft.com/office/drawing/2014/main" val="2419982341"/>
                  </a:ext>
                </a:extLst>
              </a:tr>
            </a:tbl>
          </a:graphicData>
        </a:graphic>
      </p:graphicFrame>
      <p:sp>
        <p:nvSpPr>
          <p:cNvPr id="9" name="TextBox 8">
            <a:extLst>
              <a:ext uri="{FF2B5EF4-FFF2-40B4-BE49-F238E27FC236}">
                <a16:creationId xmlns:a16="http://schemas.microsoft.com/office/drawing/2014/main" id="{331B15C6-6B5D-4BCD-8725-9D586FF68BF4}"/>
              </a:ext>
            </a:extLst>
          </p:cNvPr>
          <p:cNvSpPr txBox="1"/>
          <p:nvPr/>
        </p:nvSpPr>
        <p:spPr>
          <a:xfrm>
            <a:off x="4715814" y="4724400"/>
            <a:ext cx="2760371" cy="292388"/>
          </a:xfrm>
          <a:prstGeom prst="rect">
            <a:avLst/>
          </a:prstGeom>
          <a:noFill/>
        </p:spPr>
        <p:txBody>
          <a:bodyPr wrap="none" lIns="0" tIns="0" rIns="0" bIns="45720" rtlCol="0">
            <a:spAutoFit/>
          </a:bodyPr>
          <a:lstStyle/>
          <a:p>
            <a:r>
              <a:rPr lang="en-US" sz="1600" dirty="0"/>
              <a:t>Human performance: 86.8%</a:t>
            </a:r>
          </a:p>
        </p:txBody>
      </p:sp>
    </p:spTree>
    <p:extLst>
      <p:ext uri="{BB962C8B-B14F-4D97-AF65-F5344CB8AC3E}">
        <p14:creationId xmlns:p14="http://schemas.microsoft.com/office/powerpoint/2010/main" val="156476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19B164-F6F2-4F38-965F-A6AEFBFD9012}"/>
              </a:ext>
            </a:extLst>
          </p:cNvPr>
          <p:cNvSpPr>
            <a:spLocks noGrp="1"/>
          </p:cNvSpPr>
          <p:nvPr>
            <p:ph type="ftr" sz="quarter" idx="16"/>
          </p:nvPr>
        </p:nvSpPr>
        <p:spPr/>
        <p:txBody>
          <a:bodyPr/>
          <a:lstStyle/>
          <a:p>
            <a:r>
              <a:rPr lang="en-US"/>
              <a:t>Copyright 2017 Accenture. All rights reserved.</a:t>
            </a:r>
            <a:endParaRPr lang="en-US" dirty="0"/>
          </a:p>
        </p:txBody>
      </p:sp>
      <p:sp>
        <p:nvSpPr>
          <p:cNvPr id="3" name="Slide Number Placeholder 2">
            <a:extLst>
              <a:ext uri="{FF2B5EF4-FFF2-40B4-BE49-F238E27FC236}">
                <a16:creationId xmlns:a16="http://schemas.microsoft.com/office/drawing/2014/main" id="{389C62A8-1BAF-4D65-8693-45447E0BD204}"/>
              </a:ext>
            </a:extLst>
          </p:cNvPr>
          <p:cNvSpPr>
            <a:spLocks noGrp="1"/>
          </p:cNvSpPr>
          <p:nvPr>
            <p:ph type="sldNum" sz="quarter" idx="17"/>
          </p:nvPr>
        </p:nvSpPr>
        <p:spPr/>
        <p:txBody>
          <a:bodyPr/>
          <a:lstStyle/>
          <a:p>
            <a:fld id="{4F9AC08D-23A9-440E-BCB9-AA1E9877CC38}" type="slidenum">
              <a:rPr lang="en-US" smtClean="0"/>
              <a:pPr/>
              <a:t>5</a:t>
            </a:fld>
            <a:endParaRPr lang="en-US"/>
          </a:p>
        </p:txBody>
      </p:sp>
      <p:graphicFrame>
        <p:nvGraphicFramePr>
          <p:cNvPr id="7" name="Content Placeholder 6">
            <a:extLst>
              <a:ext uri="{FF2B5EF4-FFF2-40B4-BE49-F238E27FC236}">
                <a16:creationId xmlns:a16="http://schemas.microsoft.com/office/drawing/2014/main" id="{CE82175B-A96E-4413-9908-2E6BFEA88EC2}"/>
              </a:ext>
            </a:extLst>
          </p:cNvPr>
          <p:cNvGraphicFramePr>
            <a:graphicFrameLocks noGrp="1"/>
          </p:cNvGraphicFramePr>
          <p:nvPr>
            <p:ph sz="quarter" idx="18"/>
            <p:extLst>
              <p:ext uri="{D42A27DB-BD31-4B8C-83A1-F6EECF244321}">
                <p14:modId xmlns:p14="http://schemas.microsoft.com/office/powerpoint/2010/main" val="2642852537"/>
              </p:ext>
            </p:extLst>
          </p:nvPr>
        </p:nvGraphicFramePr>
        <p:xfrm>
          <a:off x="2514600" y="2397857"/>
          <a:ext cx="6270877" cy="1547447"/>
        </p:xfrm>
        <a:graphic>
          <a:graphicData uri="http://schemas.openxmlformats.org/drawingml/2006/table">
            <a:tbl>
              <a:tblPr>
                <a:tableStyleId>{5C22544A-7EE6-4342-B048-85BDC9FD1C3A}</a:tableStyleId>
              </a:tblPr>
              <a:tblGrid>
                <a:gridCol w="2362200">
                  <a:extLst>
                    <a:ext uri="{9D8B030D-6E8A-4147-A177-3AD203B41FA5}">
                      <a16:colId xmlns:a16="http://schemas.microsoft.com/office/drawing/2014/main" val="759363086"/>
                    </a:ext>
                  </a:extLst>
                </a:gridCol>
                <a:gridCol w="3092953">
                  <a:extLst>
                    <a:ext uri="{9D8B030D-6E8A-4147-A177-3AD203B41FA5}">
                      <a16:colId xmlns:a16="http://schemas.microsoft.com/office/drawing/2014/main" val="528276709"/>
                    </a:ext>
                  </a:extLst>
                </a:gridCol>
                <a:gridCol w="815724">
                  <a:extLst>
                    <a:ext uri="{9D8B030D-6E8A-4147-A177-3AD203B41FA5}">
                      <a16:colId xmlns:a16="http://schemas.microsoft.com/office/drawing/2014/main" val="4041849891"/>
                    </a:ext>
                  </a:extLst>
                </a:gridCol>
              </a:tblGrid>
              <a:tr h="296984">
                <a:tc>
                  <a:txBody>
                    <a:bodyPr/>
                    <a:lstStyle/>
                    <a:p>
                      <a:pPr algn="ctr" fontAlgn="ctr"/>
                      <a:r>
                        <a:rPr lang="en-US" sz="1200" b="1" u="none" strike="noStrike" dirty="0">
                          <a:effectLst/>
                        </a:rPr>
                        <a:t>Model</a:t>
                      </a:r>
                      <a:endParaRPr lang="en-US" sz="12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b="1" u="none" strike="noStrike" dirty="0">
                          <a:effectLst/>
                        </a:rPr>
                        <a:t>Rouge-L</a:t>
                      </a:r>
                      <a:endParaRPr lang="en-US" sz="12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b="1" u="none" strike="noStrike" dirty="0">
                          <a:effectLst/>
                        </a:rPr>
                        <a:t>BLEU-1</a:t>
                      </a:r>
                      <a:endParaRPr lang="en-US" sz="12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79940519"/>
                  </a:ext>
                </a:extLst>
              </a:tr>
              <a:tr h="296984">
                <a:tc>
                  <a:txBody>
                    <a:bodyPr/>
                    <a:lstStyle/>
                    <a:p>
                      <a:pPr algn="ctr" fontAlgn="b"/>
                      <a:r>
                        <a:rPr lang="en-US" sz="1100" u="none" strike="noStrike" dirty="0">
                          <a:effectLst/>
                          <a:hlinkClick r:id="rId2"/>
                        </a:rPr>
                        <a:t>S-Net</a:t>
                      </a:r>
                      <a:endParaRPr lang="en-US" sz="1100" b="0" i="0" u="none" strike="noStrike" dirty="0">
                        <a:solidFill>
                          <a:srgbClr val="333333"/>
                        </a:solidFill>
                        <a:effectLst/>
                        <a:latin typeface="Arial" panose="020B0604020202020204" pitchFamily="34" charset="0"/>
                      </a:endParaRPr>
                    </a:p>
                  </a:txBody>
                  <a:tcPr marL="7620" marR="7620" marT="7620" marB="0" anchor="ctr"/>
                </a:tc>
                <a:tc>
                  <a:txBody>
                    <a:bodyPr/>
                    <a:lstStyle/>
                    <a:p>
                      <a:pPr algn="ctr" fontAlgn="b"/>
                      <a:r>
                        <a:rPr lang="en-US" sz="1100" u="none" strike="noStrike" dirty="0">
                          <a:effectLst/>
                        </a:rPr>
                        <a:t>45.23</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43.78</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44686117"/>
                  </a:ext>
                </a:extLst>
              </a:tr>
              <a:tr h="396632">
                <a:tc>
                  <a:txBody>
                    <a:bodyPr/>
                    <a:lstStyle/>
                    <a:p>
                      <a:pPr algn="ctr" fontAlgn="b"/>
                      <a:r>
                        <a:rPr lang="en-US" sz="1100" u="none" strike="noStrike" dirty="0">
                          <a:effectLst/>
                          <a:hlinkClick r:id="rId3"/>
                        </a:rPr>
                        <a:t>R-Net</a:t>
                      </a:r>
                      <a:endParaRPr lang="en-US" sz="1100" b="0" i="0" u="none" strike="noStrike" dirty="0">
                        <a:solidFill>
                          <a:srgbClr val="333333"/>
                        </a:solidFill>
                        <a:effectLst/>
                        <a:latin typeface="Arial" panose="020B0604020202020204" pitchFamily="34" charset="0"/>
                      </a:endParaRPr>
                    </a:p>
                  </a:txBody>
                  <a:tcPr marL="7620" marR="7620" marT="7620" marB="0" anchor="ctr"/>
                </a:tc>
                <a:tc>
                  <a:txBody>
                    <a:bodyPr/>
                    <a:lstStyle/>
                    <a:p>
                      <a:pPr algn="ctr" fontAlgn="b"/>
                      <a:r>
                        <a:rPr lang="en-US" sz="1100" u="none" strike="noStrike" dirty="0">
                          <a:effectLst/>
                        </a:rPr>
                        <a:t>42.89</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42.22</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04476818"/>
                  </a:ext>
                </a:extLst>
              </a:tr>
              <a:tr h="556847">
                <a:tc>
                  <a:txBody>
                    <a:bodyPr/>
                    <a:lstStyle/>
                    <a:p>
                      <a:pPr algn="ctr" fontAlgn="b"/>
                      <a:r>
                        <a:rPr lang="en-US" sz="1100" u="none" strike="noStrike" dirty="0" err="1">
                          <a:effectLst/>
                          <a:hlinkClick r:id="rId4"/>
                        </a:rPr>
                        <a:t>ReasoNet</a:t>
                      </a:r>
                      <a:endParaRPr lang="en-US" sz="1100" b="0" i="0" u="none" strike="noStrike" dirty="0">
                        <a:solidFill>
                          <a:srgbClr val="333333"/>
                        </a:solidFill>
                        <a:effectLst/>
                        <a:latin typeface="Arial" panose="020B0604020202020204" pitchFamily="34" charset="0"/>
                      </a:endParaRPr>
                    </a:p>
                  </a:txBody>
                  <a:tcPr marL="7620" marR="7620" marT="7620" marB="0" anchor="ctr"/>
                </a:tc>
                <a:tc>
                  <a:txBody>
                    <a:bodyPr/>
                    <a:lstStyle/>
                    <a:p>
                      <a:pPr algn="ctr" fontAlgn="b"/>
                      <a:r>
                        <a:rPr lang="en-US" sz="1100" u="none" strike="noStrike" dirty="0">
                          <a:effectLst/>
                        </a:rPr>
                        <a:t>38.81</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39.86</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98267625"/>
                  </a:ext>
                </a:extLst>
              </a:tr>
            </a:tbl>
          </a:graphicData>
        </a:graphic>
      </p:graphicFrame>
      <p:sp>
        <p:nvSpPr>
          <p:cNvPr id="5" name="Title 4">
            <a:extLst>
              <a:ext uri="{FF2B5EF4-FFF2-40B4-BE49-F238E27FC236}">
                <a16:creationId xmlns:a16="http://schemas.microsoft.com/office/drawing/2014/main" id="{4CD7610C-C991-4671-8CFD-6291CB0C0B6E}"/>
              </a:ext>
            </a:extLst>
          </p:cNvPr>
          <p:cNvSpPr>
            <a:spLocks noGrp="1"/>
          </p:cNvSpPr>
          <p:nvPr>
            <p:ph type="title"/>
          </p:nvPr>
        </p:nvSpPr>
        <p:spPr>
          <a:xfrm>
            <a:off x="381000" y="380999"/>
            <a:ext cx="7696200" cy="990601"/>
          </a:xfrm>
        </p:spPr>
        <p:txBody>
          <a:bodyPr/>
          <a:lstStyle/>
          <a:p>
            <a:r>
              <a:rPr lang="en-US" dirty="0"/>
              <a:t>MS-MACRO Leaderboard</a:t>
            </a:r>
          </a:p>
        </p:txBody>
      </p:sp>
      <p:sp>
        <p:nvSpPr>
          <p:cNvPr id="6" name="TextBox 5">
            <a:extLst>
              <a:ext uri="{FF2B5EF4-FFF2-40B4-BE49-F238E27FC236}">
                <a16:creationId xmlns:a16="http://schemas.microsoft.com/office/drawing/2014/main" id="{A7B02E9B-805A-4E66-B0EE-1DCBF7BBF53C}"/>
              </a:ext>
            </a:extLst>
          </p:cNvPr>
          <p:cNvSpPr txBox="1"/>
          <p:nvPr/>
        </p:nvSpPr>
        <p:spPr>
          <a:xfrm>
            <a:off x="4083904" y="4267200"/>
            <a:ext cx="3132268" cy="292388"/>
          </a:xfrm>
          <a:prstGeom prst="rect">
            <a:avLst/>
          </a:prstGeom>
          <a:noFill/>
        </p:spPr>
        <p:txBody>
          <a:bodyPr wrap="none" lIns="0" tIns="0" rIns="0" bIns="45720" rtlCol="0">
            <a:spAutoFit/>
          </a:bodyPr>
          <a:lstStyle/>
          <a:p>
            <a:r>
              <a:rPr lang="en-US" sz="1600" dirty="0"/>
              <a:t>Human performance: 47 and 46</a:t>
            </a:r>
          </a:p>
        </p:txBody>
      </p:sp>
    </p:spTree>
    <p:extLst>
      <p:ext uri="{BB962C8B-B14F-4D97-AF65-F5344CB8AC3E}">
        <p14:creationId xmlns:p14="http://schemas.microsoft.com/office/powerpoint/2010/main" val="1262813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ettyImages-177745986.jpg"/>
          <p:cNvPicPr>
            <a:picLocks noChangeAspect="1"/>
          </p:cNvPicPr>
          <p:nvPr/>
        </p:nvPicPr>
        <p:blipFill rotWithShape="1">
          <a:blip r:embed="rId3" cstate="print">
            <a:alphaModFix amt="92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Rectangle 1"/>
          <p:cNvSpPr/>
          <p:nvPr/>
        </p:nvSpPr>
        <p:spPr>
          <a:xfrm>
            <a:off x="152401" y="4845079"/>
            <a:ext cx="3889207" cy="963277"/>
          </a:xfrm>
          <a:prstGeom prst="rect">
            <a:avLst/>
          </a:prstGeom>
        </p:spPr>
        <p:txBody>
          <a:bodyPr vert="horz" lIns="0" tIns="0" rIns="0" bIns="0" rtlCol="0" anchor="t" anchorCtr="0">
            <a:noAutofit/>
          </a:bodyPr>
          <a:lstStyle/>
          <a:p>
            <a:pPr>
              <a:lnSpc>
                <a:spcPct val="70000"/>
              </a:lnSpc>
              <a:spcBef>
                <a:spcPct val="0"/>
              </a:spcBef>
            </a:pPr>
            <a:endParaRPr lang="en-US" sz="6600" b="1" cap="all" dirty="0">
              <a:solidFill>
                <a:schemeClr val="bg1"/>
              </a:solidFill>
              <a:ea typeface="+mj-ea"/>
              <a:cs typeface="+mj-cs"/>
            </a:endParaRPr>
          </a:p>
        </p:txBody>
      </p:sp>
      <p:grpSp>
        <p:nvGrpSpPr>
          <p:cNvPr id="21" name="Group 20"/>
          <p:cNvGrpSpPr>
            <a:grpSpLocks noChangeAspect="1"/>
          </p:cNvGrpSpPr>
          <p:nvPr/>
        </p:nvGrpSpPr>
        <p:grpSpPr>
          <a:xfrm>
            <a:off x="10159341" y="399112"/>
            <a:ext cx="1664208" cy="446694"/>
            <a:chOff x="9638475" y="1219200"/>
            <a:chExt cx="1389888" cy="373063"/>
          </a:xfrm>
        </p:grpSpPr>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23"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Freeform 6"/>
          <p:cNvSpPr>
            <a:spLocks noChangeAspect="1"/>
          </p:cNvSpPr>
          <p:nvPr/>
        </p:nvSpPr>
        <p:spPr bwMode="auto">
          <a:xfrm>
            <a:off x="0" y="2247900"/>
            <a:ext cx="5315709" cy="5504688"/>
          </a:xfrm>
          <a:custGeom>
            <a:avLst/>
            <a:gdLst>
              <a:gd name="T0" fmla="*/ 0 w 872"/>
              <a:gd name="T1" fmla="*/ 0 h 903"/>
              <a:gd name="T2" fmla="*/ 0 w 872"/>
              <a:gd name="T3" fmla="*/ 197 h 903"/>
              <a:gd name="T4" fmla="*/ 629 w 872"/>
              <a:gd name="T5" fmla="*/ 451 h 903"/>
              <a:gd name="T6" fmla="*/ 0 w 872"/>
              <a:gd name="T7" fmla="*/ 706 h 903"/>
              <a:gd name="T8" fmla="*/ 0 w 872"/>
              <a:gd name="T9" fmla="*/ 903 h 903"/>
              <a:gd name="T10" fmla="*/ 872 w 872"/>
              <a:gd name="T11" fmla="*/ 550 h 903"/>
              <a:gd name="T12" fmla="*/ 872 w 872"/>
              <a:gd name="T13" fmla="*/ 353 h 903"/>
              <a:gd name="T14" fmla="*/ 0 w 872"/>
              <a:gd name="T15" fmla="*/ 0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2" h="903">
                <a:moveTo>
                  <a:pt x="0" y="0"/>
                </a:moveTo>
                <a:lnTo>
                  <a:pt x="0" y="197"/>
                </a:lnTo>
                <a:lnTo>
                  <a:pt x="629" y="451"/>
                </a:lnTo>
                <a:lnTo>
                  <a:pt x="0" y="706"/>
                </a:lnTo>
                <a:lnTo>
                  <a:pt x="0" y="903"/>
                </a:lnTo>
                <a:lnTo>
                  <a:pt x="872" y="550"/>
                </a:lnTo>
                <a:lnTo>
                  <a:pt x="872" y="353"/>
                </a:lnTo>
                <a:lnTo>
                  <a:pt x="0" y="0"/>
                </a:lnTo>
                <a:close/>
              </a:path>
            </a:pathLst>
          </a:custGeom>
          <a:gradFill>
            <a:gsLst>
              <a:gs pos="6000">
                <a:srgbClr val="8D001D"/>
              </a:gs>
              <a:gs pos="97000">
                <a:srgbClr val="FF0000"/>
              </a:gs>
            </a:gsLst>
            <a:lin ang="0" scaled="0"/>
          </a:gradFill>
          <a:ln>
            <a:noFill/>
          </a:ln>
        </p:spPr>
        <p:txBody>
          <a:bodyPr vert="horz" wrap="square" lIns="91440" tIns="45720" rIns="91440" bIns="45720" numCol="1" anchor="t" anchorCtr="0" compatLnSpc="1">
            <a:prstTxWarp prst="textNoShape">
              <a:avLst/>
            </a:prstTxWarp>
          </a:bodyPr>
          <a:lstStyle/>
          <a:p>
            <a:endParaRPr lang="en-US" dirty="0">
              <a:latin typeface="Graphik" panose="020B0503030202060203" pitchFamily="34" charset="0"/>
            </a:endParaRPr>
          </a:p>
        </p:txBody>
      </p:sp>
      <p:sp>
        <p:nvSpPr>
          <p:cNvPr id="6" name="Title 5"/>
          <p:cNvSpPr>
            <a:spLocks noGrp="1"/>
          </p:cNvSpPr>
          <p:nvPr>
            <p:ph type="ctrTitle"/>
          </p:nvPr>
        </p:nvSpPr>
        <p:spPr>
          <a:xfrm>
            <a:off x="76200" y="3762401"/>
            <a:ext cx="9372600" cy="1050471"/>
          </a:xfrm>
        </p:spPr>
        <p:txBody>
          <a:bodyPr/>
          <a:lstStyle/>
          <a:p>
            <a:r>
              <a:rPr lang="en-US" sz="11000" dirty="0"/>
              <a:t>R-NET </a:t>
            </a:r>
          </a:p>
        </p:txBody>
      </p:sp>
      <p:sp>
        <p:nvSpPr>
          <p:cNvPr id="9" name="Text Placeholder 9">
            <a:extLst>
              <a:ext uri="{FF2B5EF4-FFF2-40B4-BE49-F238E27FC236}">
                <a16:creationId xmlns:a16="http://schemas.microsoft.com/office/drawing/2014/main" id="{E2E66786-664A-4A00-B9AD-435A22CAC20C}"/>
              </a:ext>
            </a:extLst>
          </p:cNvPr>
          <p:cNvSpPr>
            <a:spLocks noGrp="1"/>
          </p:cNvSpPr>
          <p:nvPr>
            <p:ph type="body" sz="quarter" idx="13"/>
          </p:nvPr>
        </p:nvSpPr>
        <p:spPr>
          <a:xfrm>
            <a:off x="111368" y="4793317"/>
            <a:ext cx="7280031" cy="1066800"/>
          </a:xfrm>
        </p:spPr>
        <p:txBody>
          <a:bodyPr/>
          <a:lstStyle/>
          <a:p>
            <a:r>
              <a:rPr lang="en-US" sz="6600" dirty="0"/>
              <a:t>Implementation Available</a:t>
            </a:r>
          </a:p>
        </p:txBody>
      </p:sp>
    </p:spTree>
    <p:extLst>
      <p:ext uri="{BB962C8B-B14F-4D97-AF65-F5344CB8AC3E}">
        <p14:creationId xmlns:p14="http://schemas.microsoft.com/office/powerpoint/2010/main" val="118635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8"/>
          </p:nvPr>
        </p:nvSpPr>
        <p:spPr/>
        <p:txBody>
          <a:bodyPr>
            <a:normAutofit/>
          </a:bodyPr>
          <a:lstStyle/>
          <a:p>
            <a:pPr marL="512761" indent="-457200">
              <a:buFont typeface="+mj-lt"/>
              <a:buAutoNum type="arabicPeriod"/>
            </a:pPr>
            <a:r>
              <a:rPr lang="en-US" sz="2200" dirty="0">
                <a:latin typeface="Arial" panose="020B0604020202020204" pitchFamily="34" charset="0"/>
                <a:cs typeface="Arial" panose="020B0604020202020204" pitchFamily="34" charset="0"/>
              </a:rPr>
              <a:t>Match the question and passage with </a:t>
            </a:r>
            <a:r>
              <a:rPr lang="en-US" sz="2200" u="sng" dirty="0">
                <a:latin typeface="Arial" panose="020B0604020202020204" pitchFamily="34" charset="0"/>
                <a:cs typeface="Arial" panose="020B0604020202020204" pitchFamily="34" charset="0"/>
              </a:rPr>
              <a:t>gated attention-based recurrent networks</a:t>
            </a:r>
            <a:r>
              <a:rPr lang="en-US" sz="2200" dirty="0">
                <a:latin typeface="Arial" panose="020B0604020202020204" pitchFamily="34" charset="0"/>
                <a:cs typeface="Arial" panose="020B0604020202020204" pitchFamily="34" charset="0"/>
              </a:rPr>
              <a:t> to obtain the question-aware passage representation</a:t>
            </a:r>
          </a:p>
          <a:p>
            <a:pPr marL="512761" indent="-457200">
              <a:buFont typeface="+mj-lt"/>
              <a:buAutoNum type="arabicPeriod"/>
            </a:pPr>
            <a:r>
              <a:rPr lang="en-US" sz="2200" dirty="0">
                <a:latin typeface="Arial" panose="020B0604020202020204" pitchFamily="34" charset="0"/>
                <a:cs typeface="Arial" panose="020B0604020202020204" pitchFamily="34" charset="0"/>
              </a:rPr>
              <a:t>Use a </a:t>
            </a:r>
            <a:r>
              <a:rPr lang="en-US" sz="2200" u="sng" dirty="0">
                <a:latin typeface="Arial" panose="020B0604020202020204" pitchFamily="34" charset="0"/>
                <a:cs typeface="Arial" panose="020B0604020202020204" pitchFamily="34" charset="0"/>
              </a:rPr>
              <a:t>self-matching attention mechanism </a:t>
            </a:r>
            <a:r>
              <a:rPr lang="en-US" sz="2200" dirty="0">
                <a:latin typeface="Arial" panose="020B0604020202020204" pitchFamily="34" charset="0"/>
                <a:cs typeface="Arial" panose="020B0604020202020204" pitchFamily="34" charset="0"/>
              </a:rPr>
              <a:t>to refine the representation by matching the passage against itself, which effectively encodes information from the whole passage</a:t>
            </a:r>
          </a:p>
          <a:p>
            <a:pPr marL="512761" indent="-457200">
              <a:buFont typeface="+mj-lt"/>
              <a:buAutoNum type="arabicPeriod"/>
            </a:pPr>
            <a:r>
              <a:rPr lang="en-US" sz="2200" dirty="0">
                <a:latin typeface="Arial" panose="020B0604020202020204" pitchFamily="34" charset="0"/>
                <a:cs typeface="Arial" panose="020B0604020202020204" pitchFamily="34" charset="0"/>
              </a:rPr>
              <a:t>Employ </a:t>
            </a:r>
            <a:r>
              <a:rPr lang="en-US" sz="2200" u="sng" dirty="0">
                <a:latin typeface="Arial" panose="020B0604020202020204" pitchFamily="34" charset="0"/>
                <a:cs typeface="Arial" panose="020B0604020202020204" pitchFamily="34" charset="0"/>
              </a:rPr>
              <a:t>pointer networks </a:t>
            </a:r>
            <a:r>
              <a:rPr lang="en-US" sz="2200" dirty="0">
                <a:latin typeface="Arial" panose="020B0604020202020204" pitchFamily="34" charset="0"/>
                <a:cs typeface="Arial" panose="020B0604020202020204" pitchFamily="34" charset="0"/>
              </a:rPr>
              <a:t>to locate the positions of answers from the passages.</a:t>
            </a:r>
          </a:p>
        </p:txBody>
      </p:sp>
      <p:sp>
        <p:nvSpPr>
          <p:cNvPr id="8" name="Title 7"/>
          <p:cNvSpPr>
            <a:spLocks noGrp="1"/>
          </p:cNvSpPr>
          <p:nvPr>
            <p:ph type="title"/>
          </p:nvPr>
        </p:nvSpPr>
        <p:spPr/>
        <p:txBody>
          <a:bodyPr/>
          <a:lstStyle/>
          <a:p>
            <a:r>
              <a:rPr lang="en-US" dirty="0"/>
              <a:t>The APPROACH</a:t>
            </a:r>
          </a:p>
        </p:txBody>
      </p:sp>
      <p:sp>
        <p:nvSpPr>
          <p:cNvPr id="3" name="Footer Placeholder 2"/>
          <p:cNvSpPr>
            <a:spLocks noGrp="1"/>
          </p:cNvSpPr>
          <p:nvPr>
            <p:ph type="ftr" sz="quarter" idx="20"/>
          </p:nvPr>
        </p:nvSpPr>
        <p:spPr/>
        <p:txBody>
          <a:bodyPr/>
          <a:lstStyle/>
          <a:p>
            <a:r>
              <a:rPr lang="en-US"/>
              <a:t>Copyright 2017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7</a:t>
            </a:fld>
            <a:endParaRPr lang="en-US"/>
          </a:p>
        </p:txBody>
      </p:sp>
    </p:spTree>
    <p:extLst>
      <p:ext uri="{BB962C8B-B14F-4D97-AF65-F5344CB8AC3E}">
        <p14:creationId xmlns:p14="http://schemas.microsoft.com/office/powerpoint/2010/main" val="1153824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A670F7-0E4B-4E00-BF4A-C51FE933884F}"/>
              </a:ext>
            </a:extLst>
          </p:cNvPr>
          <p:cNvSpPr>
            <a:spLocks noGrp="1"/>
          </p:cNvSpPr>
          <p:nvPr>
            <p:ph type="ftr" sz="quarter" idx="16"/>
          </p:nvPr>
        </p:nvSpPr>
        <p:spPr/>
        <p:txBody>
          <a:bodyPr/>
          <a:lstStyle/>
          <a:p>
            <a:r>
              <a:rPr lang="en-US"/>
              <a:t>Copyright 2017 Accenture. All rights reserved.</a:t>
            </a:r>
            <a:endParaRPr lang="en-US" dirty="0"/>
          </a:p>
        </p:txBody>
      </p:sp>
      <p:sp>
        <p:nvSpPr>
          <p:cNvPr id="3" name="Slide Number Placeholder 2">
            <a:extLst>
              <a:ext uri="{FF2B5EF4-FFF2-40B4-BE49-F238E27FC236}">
                <a16:creationId xmlns:a16="http://schemas.microsoft.com/office/drawing/2014/main" id="{C93D477C-A946-4853-B70E-74FD107D1A2E}"/>
              </a:ext>
            </a:extLst>
          </p:cNvPr>
          <p:cNvSpPr>
            <a:spLocks noGrp="1"/>
          </p:cNvSpPr>
          <p:nvPr>
            <p:ph type="sldNum" sz="quarter" idx="17"/>
          </p:nvPr>
        </p:nvSpPr>
        <p:spPr/>
        <p:txBody>
          <a:bodyPr/>
          <a:lstStyle/>
          <a:p>
            <a:fld id="{4F9AC08D-23A9-440E-BCB9-AA1E9877CC38}" type="slidenum">
              <a:rPr lang="en-US" smtClean="0"/>
              <a:pPr/>
              <a:t>8</a:t>
            </a:fld>
            <a:endParaRPr lang="en-US"/>
          </a:p>
        </p:txBody>
      </p:sp>
      <p:sp>
        <p:nvSpPr>
          <p:cNvPr id="5" name="Title 4">
            <a:extLst>
              <a:ext uri="{FF2B5EF4-FFF2-40B4-BE49-F238E27FC236}">
                <a16:creationId xmlns:a16="http://schemas.microsoft.com/office/drawing/2014/main" id="{46B23ECF-E7EF-46FA-B339-955E9A6DCC23}"/>
              </a:ext>
            </a:extLst>
          </p:cNvPr>
          <p:cNvSpPr>
            <a:spLocks noGrp="1"/>
          </p:cNvSpPr>
          <p:nvPr>
            <p:ph type="title"/>
          </p:nvPr>
        </p:nvSpPr>
        <p:spPr/>
        <p:txBody>
          <a:bodyPr/>
          <a:lstStyle/>
          <a:p>
            <a:r>
              <a:rPr lang="en-US" dirty="0"/>
              <a:t>Structure</a:t>
            </a:r>
          </a:p>
        </p:txBody>
      </p:sp>
      <p:pic>
        <p:nvPicPr>
          <p:cNvPr id="2050" name="Picture 2" descr="Alt text">
            <a:extLst>
              <a:ext uri="{FF2B5EF4-FFF2-40B4-BE49-F238E27FC236}">
                <a16:creationId xmlns:a16="http://schemas.microsoft.com/office/drawing/2014/main" id="{A570F0B0-252C-4180-B417-69657C5BFF51}"/>
              </a:ext>
            </a:extLst>
          </p:cNvPr>
          <p:cNvPicPr>
            <a:picLocks noGrp="1" noChangeAspect="1" noChangeArrowheads="1"/>
          </p:cNvPicPr>
          <p:nvPr>
            <p:ph sz="quarter" idx="18"/>
          </p:nvPr>
        </p:nvPicPr>
        <p:blipFill>
          <a:blip r:embed="rId2">
            <a:extLst>
              <a:ext uri="{28A0092B-C50C-407E-A947-70E740481C1C}">
                <a14:useLocalDpi xmlns:a14="http://schemas.microsoft.com/office/drawing/2010/main" val="0"/>
              </a:ext>
            </a:extLst>
          </a:blip>
          <a:srcRect/>
          <a:stretch>
            <a:fillRect/>
          </a:stretch>
        </p:blipFill>
        <p:spPr bwMode="auto">
          <a:xfrm>
            <a:off x="2895600" y="1705186"/>
            <a:ext cx="5715000" cy="4480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0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5BA875-4C7F-4D2F-BF7C-CD1917595F80}"/>
              </a:ext>
            </a:extLst>
          </p:cNvPr>
          <p:cNvSpPr>
            <a:spLocks noGrp="1"/>
          </p:cNvSpPr>
          <p:nvPr>
            <p:ph type="ftr" sz="quarter" idx="16"/>
          </p:nvPr>
        </p:nvSpPr>
        <p:spPr/>
        <p:txBody>
          <a:bodyPr/>
          <a:lstStyle/>
          <a:p>
            <a:r>
              <a:rPr lang="en-US"/>
              <a:t>Copyright 2017 Accenture. All rights reserved.</a:t>
            </a:r>
            <a:endParaRPr lang="en-US" dirty="0"/>
          </a:p>
        </p:txBody>
      </p:sp>
      <p:sp>
        <p:nvSpPr>
          <p:cNvPr id="3" name="Slide Number Placeholder 2">
            <a:extLst>
              <a:ext uri="{FF2B5EF4-FFF2-40B4-BE49-F238E27FC236}">
                <a16:creationId xmlns:a16="http://schemas.microsoft.com/office/drawing/2014/main" id="{989FB12F-811B-4179-9474-CA2B574C632D}"/>
              </a:ext>
            </a:extLst>
          </p:cNvPr>
          <p:cNvSpPr>
            <a:spLocks noGrp="1"/>
          </p:cNvSpPr>
          <p:nvPr>
            <p:ph type="sldNum" sz="quarter" idx="17"/>
          </p:nvPr>
        </p:nvSpPr>
        <p:spPr/>
        <p:txBody>
          <a:bodyPr/>
          <a:lstStyle/>
          <a:p>
            <a:fld id="{4F9AC08D-23A9-440E-BCB9-AA1E9877CC38}" type="slidenum">
              <a:rPr lang="en-US" smtClean="0"/>
              <a:pPr/>
              <a:t>9</a:t>
            </a:fld>
            <a:endParaRPr lang="en-US"/>
          </a:p>
        </p:txBody>
      </p:sp>
      <p:sp>
        <p:nvSpPr>
          <p:cNvPr id="4" name="Content Placeholder 3">
            <a:extLst>
              <a:ext uri="{FF2B5EF4-FFF2-40B4-BE49-F238E27FC236}">
                <a16:creationId xmlns:a16="http://schemas.microsoft.com/office/drawing/2014/main" id="{94BC2487-E758-47B9-95D8-52B03342C1EE}"/>
              </a:ext>
            </a:extLst>
          </p:cNvPr>
          <p:cNvSpPr>
            <a:spLocks noGrp="1"/>
          </p:cNvSpPr>
          <p:nvPr>
            <p:ph sz="quarter" idx="18"/>
          </p:nvPr>
        </p:nvSpPr>
        <p:spPr>
          <a:xfrm>
            <a:off x="381000" y="1828802"/>
            <a:ext cx="10515600" cy="4689475"/>
          </a:xfrm>
        </p:spPr>
        <p:txBody>
          <a:bodyPr/>
          <a:lstStyle/>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Convert the words to their respective word-level embeddings and character-level  embeddings.</a:t>
            </a:r>
          </a:p>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The character-level embeddings are generated by taking the final hidden states of a bi-directional recurrent neural network (RNN) applied to embeddings of characters in the token.</a:t>
            </a:r>
          </a:p>
          <a:p>
            <a:pPr marL="39846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Such character-level embeddings have been shown to be helpful to deal with out-of-vocab (OOV) tokens.</a:t>
            </a:r>
          </a:p>
        </p:txBody>
      </p:sp>
      <p:sp>
        <p:nvSpPr>
          <p:cNvPr id="5" name="Title 4">
            <a:extLst>
              <a:ext uri="{FF2B5EF4-FFF2-40B4-BE49-F238E27FC236}">
                <a16:creationId xmlns:a16="http://schemas.microsoft.com/office/drawing/2014/main" id="{0A7ACECD-5D62-4324-BC32-040B13FC7D5B}"/>
              </a:ext>
            </a:extLst>
          </p:cNvPr>
          <p:cNvSpPr>
            <a:spLocks noGrp="1"/>
          </p:cNvSpPr>
          <p:nvPr>
            <p:ph type="title"/>
          </p:nvPr>
        </p:nvSpPr>
        <p:spPr>
          <a:xfrm>
            <a:off x="381000" y="380999"/>
            <a:ext cx="10515600" cy="990601"/>
          </a:xfrm>
        </p:spPr>
        <p:txBody>
          <a:bodyPr/>
          <a:lstStyle/>
          <a:p>
            <a:r>
              <a:rPr lang="en-US" dirty="0"/>
              <a:t>Question and PASSAGE ENCODER</a:t>
            </a:r>
          </a:p>
        </p:txBody>
      </p:sp>
    </p:spTree>
    <p:extLst>
      <p:ext uri="{BB962C8B-B14F-4D97-AF65-F5344CB8AC3E}">
        <p14:creationId xmlns:p14="http://schemas.microsoft.com/office/powerpoint/2010/main" val="2887971840"/>
      </p:ext>
    </p:extLst>
  </p:cSld>
  <p:clrMapOvr>
    <a:masterClrMapping/>
  </p:clrMapOvr>
</p:sld>
</file>

<file path=ppt/theme/theme1.xml><?xml version="1.0" encoding="utf-8"?>
<a:theme xmlns:a="http://schemas.openxmlformats.org/drawingml/2006/main" name="Titl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45720" rtlCol="0">
        <a:no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Master_Arial_2017 v1" id="{BFFC7005-D7BE-40E3-83B0-367A400EF32B}" vid="{EE94AFD5-8C99-4A57-B246-21C8F75E9D6A}"/>
    </a:ext>
  </a:extLst>
</a:theme>
</file>

<file path=ppt/theme/theme2.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Master_Arial_2017 v1" id="{BFFC7005-D7BE-40E3-83B0-367A400EF32B}" vid="{9EDCCE36-7FD1-489E-AC77-A235F91A6269}"/>
    </a:ext>
  </a:extLst>
</a:theme>
</file>

<file path=ppt/theme/theme3.xml><?xml version="1.0" encoding="utf-8"?>
<a:theme xmlns:a="http://schemas.openxmlformats.org/drawingml/2006/main" name="Section Divider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45720" rtlCol="0">
        <a:no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Master_Arial_2017 v1" id="{BFFC7005-D7BE-40E3-83B0-367A400EF32B}" vid="{84A28C10-F074-4455-88A8-3B2F726495FD}"/>
    </a:ext>
  </a:extLst>
</a:theme>
</file>

<file path=ppt/theme/theme4.xml><?xml version="1.0" encoding="utf-8"?>
<a:theme xmlns:a="http://schemas.openxmlformats.org/drawingml/2006/main" name="Specialty Slid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45720" rtlCol="0">
        <a:no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Master_Arial_2017 v1" id="{BFFC7005-D7BE-40E3-83B0-367A400EF32B}" vid="{9BE5F91C-68CE-4069-A9A7-D9EDC1AA279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Accenture_Master_Arial_01_2017</Template>
  <TotalTime>138</TotalTime>
  <Words>1176</Words>
  <Application>Microsoft Office PowerPoint</Application>
  <PresentationFormat>Widescreen</PresentationFormat>
  <Paragraphs>176</Paragraphs>
  <Slides>24</Slides>
  <Notes>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24</vt:i4>
      </vt:variant>
    </vt:vector>
  </HeadingPairs>
  <TitlesOfParts>
    <vt:vector size="32" baseType="lpstr">
      <vt:lpstr>Arial</vt:lpstr>
      <vt:lpstr>Arial Black</vt:lpstr>
      <vt:lpstr>Calibri</vt:lpstr>
      <vt:lpstr>Graphik</vt:lpstr>
      <vt:lpstr>Titles</vt:lpstr>
      <vt:lpstr>Content Layouts</vt:lpstr>
      <vt:lpstr>Section Dividers</vt:lpstr>
      <vt:lpstr>Specialty Slides</vt:lpstr>
      <vt:lpstr>Realize your</vt:lpstr>
      <vt:lpstr>Datasets </vt:lpstr>
      <vt:lpstr>Types of RC tasks</vt:lpstr>
      <vt:lpstr>SQuAD Leaderboard</vt:lpstr>
      <vt:lpstr>MS-MACRO Leaderboard</vt:lpstr>
      <vt:lpstr>R-NET </vt:lpstr>
      <vt:lpstr>The APPROACH</vt:lpstr>
      <vt:lpstr>Structure</vt:lpstr>
      <vt:lpstr>Question and PASSAGE ENCODER</vt:lpstr>
      <vt:lpstr>Gated Attention-BASED RNN</vt:lpstr>
      <vt:lpstr>Self-Matching Mechanism</vt:lpstr>
      <vt:lpstr>Output Layer</vt:lpstr>
      <vt:lpstr>LINKS</vt:lpstr>
      <vt:lpstr>Implementation Details</vt:lpstr>
      <vt:lpstr>S-NET </vt:lpstr>
      <vt:lpstr>The APPROACH</vt:lpstr>
      <vt:lpstr>PowerPoint Presentation</vt:lpstr>
      <vt:lpstr>Structure</vt:lpstr>
      <vt:lpstr>Evidence Snippet prediction</vt:lpstr>
      <vt:lpstr>Passage Ranking</vt:lpstr>
      <vt:lpstr>PowerPoint Presentation</vt:lpstr>
      <vt:lpstr>STRUCTURE</vt:lpstr>
      <vt:lpstr>Answer Synthesis</vt:lpstr>
      <vt:lpstr>Answer Synthesis</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new template</dc:title>
  <dc:creator>Arora, Himanshu I.</dc:creator>
  <cp:lastModifiedBy>Arora, Himanshu I.</cp:lastModifiedBy>
  <cp:revision>14</cp:revision>
  <dcterms:created xsi:type="dcterms:W3CDTF">2017-10-16T06:18:26Z</dcterms:created>
  <dcterms:modified xsi:type="dcterms:W3CDTF">2017-10-16T08:36:31Z</dcterms:modified>
</cp:coreProperties>
</file>