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01" r:id="rId2"/>
    <p:sldId id="327" r:id="rId3"/>
    <p:sldId id="329" r:id="rId4"/>
    <p:sldId id="341" r:id="rId5"/>
    <p:sldId id="330" r:id="rId6"/>
    <p:sldId id="359" r:id="rId7"/>
    <p:sldId id="360" r:id="rId8"/>
    <p:sldId id="361" r:id="rId9"/>
    <p:sldId id="344" r:id="rId10"/>
    <p:sldId id="345" r:id="rId11"/>
    <p:sldId id="346" r:id="rId12"/>
    <p:sldId id="348" r:id="rId13"/>
    <p:sldId id="358" r:id="rId14"/>
    <p:sldId id="347" r:id="rId15"/>
    <p:sldId id="349" r:id="rId16"/>
    <p:sldId id="351" r:id="rId17"/>
    <p:sldId id="352" r:id="rId18"/>
    <p:sldId id="30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98A003-C006-428D-86C0-09B619D14CFF}">
          <p14:sldIdLst>
            <p14:sldId id="301"/>
            <p14:sldId id="327"/>
            <p14:sldId id="329"/>
            <p14:sldId id="341"/>
            <p14:sldId id="330"/>
            <p14:sldId id="359"/>
            <p14:sldId id="360"/>
            <p14:sldId id="361"/>
            <p14:sldId id="344"/>
            <p14:sldId id="345"/>
            <p14:sldId id="346"/>
            <p14:sldId id="348"/>
            <p14:sldId id="358"/>
            <p14:sldId id="347"/>
            <p14:sldId id="349"/>
            <p14:sldId id="351"/>
            <p14:sldId id="35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314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4255" autoAdjust="0"/>
  </p:normalViewPr>
  <p:slideViewPr>
    <p:cSldViewPr snapToGrid="0">
      <p:cViewPr varScale="1">
        <p:scale>
          <a:sx n="77" d="100"/>
          <a:sy n="77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1DA70-9A92-4AA8-906E-E9850823E1C4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7B50-E105-47A8-808B-76B5CD0E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6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CD759-98A0-4B3F-8C90-4FE6D7B664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7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221" y="2339223"/>
            <a:ext cx="2179559" cy="217955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38200" y="4225160"/>
            <a:ext cx="10515600" cy="441445"/>
          </a:xfrm>
          <a:prstGeom prst="rect">
            <a:avLst/>
          </a:prstGeom>
        </p:spPr>
        <p:txBody>
          <a:bodyPr/>
          <a:lstStyle>
            <a:lvl1pPr algn="ctr">
              <a:defRPr sz="32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MAIN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666868"/>
            <a:ext cx="10515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354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735" y="51516"/>
            <a:ext cx="10504972" cy="476518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&lt;&lt;Slide Title&gt;&gt;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335" y="1104410"/>
            <a:ext cx="11629622" cy="5450936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Century Gothic" panose="020B0502020202020204" pitchFamily="34" charset="0"/>
              </a:defRPr>
            </a:lvl1pPr>
            <a:lvl2pPr>
              <a:defRPr sz="2400" b="0">
                <a:latin typeface="Century Gothic" panose="020B0502020202020204" pitchFamily="34" charset="0"/>
              </a:defRPr>
            </a:lvl2pPr>
            <a:lvl3pPr>
              <a:defRPr sz="2400" b="0">
                <a:latin typeface="Century Gothic" panose="020B0502020202020204" pitchFamily="34" charset="0"/>
              </a:defRPr>
            </a:lvl3pPr>
            <a:lvl4pPr>
              <a:defRPr sz="2400" b="0">
                <a:latin typeface="Century Gothic" panose="020B0502020202020204" pitchFamily="34" charset="0"/>
              </a:defRPr>
            </a:lvl4pPr>
            <a:lvl5pPr>
              <a:defRPr sz="2400" b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/>
          <p:cNvSpPr>
            <a:spLocks noGrp="1"/>
          </p:cNvSpPr>
          <p:nvPr userDrawn="1"/>
        </p:nvSpPr>
        <p:spPr>
          <a:xfrm>
            <a:off x="11646960" y="6566772"/>
            <a:ext cx="529933" cy="246221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ACD1569-816F-457A-A9AE-4FE564801E0D}" type="slidenum">
              <a:rPr lang="en-IN" sz="1000" b="0" smtClean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IN" sz="1000" b="0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006525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1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006525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1"/>
          <p:cNvSpPr>
            <a:spLocks noGrp="1"/>
          </p:cNvSpPr>
          <p:nvPr userDrawn="1"/>
        </p:nvSpPr>
        <p:spPr>
          <a:xfrm>
            <a:off x="11646960" y="6566772"/>
            <a:ext cx="529933" cy="246221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ACD1569-816F-457A-A9AE-4FE564801E0D}" type="slidenum">
              <a:rPr lang="en-IN" sz="1000" b="0" smtClean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IN" sz="1000" b="0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9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to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4332862"/>
            <a:ext cx="12192000" cy="9284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530385" y="4097673"/>
            <a:ext cx="10515600" cy="2899233"/>
          </a:xfrm>
          <a:prstGeom prst="rect">
            <a:avLst/>
          </a:prstGeom>
        </p:spPr>
        <p:txBody>
          <a:bodyPr/>
          <a:lstStyle>
            <a:lvl1pPr algn="r">
              <a:defRPr sz="10000" b="1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006525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8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4332862"/>
            <a:ext cx="12192000" cy="9284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-371060" y="4105411"/>
            <a:ext cx="12404035" cy="1316446"/>
          </a:xfrm>
          <a:prstGeom prst="rect">
            <a:avLst/>
          </a:prstGeom>
        </p:spPr>
        <p:txBody>
          <a:bodyPr/>
          <a:lstStyle>
            <a:lvl1pPr algn="r">
              <a:defRPr sz="10000" b="1" baseline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0558753" y="5408605"/>
            <a:ext cx="1326467" cy="100307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6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57F8E6-C5A3-D94C-B6D2-623BAF065E03}" type="datetimeFigureOut">
              <a:rPr lang="en-US">
                <a:solidFill>
                  <a:prstClr val="black"/>
                </a:solidFill>
              </a:rPr>
              <a:pPr/>
              <a:t>2/25/2019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22C4D-75AE-674A-BC05-DCC65DEF332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4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5C644C-9628-43DF-B8EF-50C16EE48ED1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2015 SLK Software services PVT LTD.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91E492-F8C7-4CA3-8E56-DC7FF196B9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2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 hasBounce="1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7000">
              <a:srgbClr val="F3F3F3"/>
            </a:gs>
            <a:gs pos="48000">
              <a:srgbClr val="FAFAFA"/>
            </a:gs>
            <a:gs pos="27000">
              <a:srgbClr val="FDFDFD"/>
            </a:gs>
            <a:gs pos="67000">
              <a:srgbClr val="F4F4F4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" y="6566778"/>
            <a:ext cx="353173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363">
              <a:defRPr/>
            </a:pPr>
            <a:r>
              <a:rPr lang="en-US" sz="10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SLK Software Services Pvt. Ltd. All rights reserved.</a:t>
            </a:r>
          </a:p>
        </p:txBody>
      </p:sp>
      <p:sp>
        <p:nvSpPr>
          <p:cNvPr id="9" name="Text Placeholder 4"/>
          <p:cNvSpPr txBox="1">
            <a:spLocks/>
          </p:cNvSpPr>
          <p:nvPr userDrawn="1"/>
        </p:nvSpPr>
        <p:spPr>
          <a:xfrm>
            <a:off x="4381500" y="6576688"/>
            <a:ext cx="3429000" cy="2363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63">
              <a:buFont typeface="Arial" charset="0"/>
              <a:buNone/>
              <a:defRPr/>
            </a:pPr>
            <a:r>
              <a:rPr lang="en-US" sz="1000" dirty="0">
                <a:solidFill>
                  <a:srgbClr val="8064A2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0388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9" r:id="rId6"/>
    <p:sldLayoutId id="2147483674" r:id="rId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13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5884" y="194083"/>
            <a:ext cx="11629622" cy="61816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Having Clause:</a:t>
            </a:r>
          </a:p>
          <a:p>
            <a:pPr marL="0" indent="0">
              <a:buNone/>
            </a:pPr>
            <a:r>
              <a:rPr lang="en-US" dirty="0" smtClean="0"/>
              <a:t>	Select </a:t>
            </a:r>
            <a:r>
              <a:rPr lang="en-US" dirty="0" err="1"/>
              <a:t>group_by_expression</a:t>
            </a:r>
            <a:r>
              <a:rPr lang="en-US" dirty="0"/>
              <a:t>/</a:t>
            </a:r>
            <a:r>
              <a:rPr lang="en-US" dirty="0" err="1"/>
              <a:t>group_function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	From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[Where &lt;</a:t>
            </a:r>
            <a:r>
              <a:rPr lang="en-US" dirty="0" err="1"/>
              <a:t>filter_condition</a:t>
            </a:r>
            <a:r>
              <a:rPr lang="en-US" dirty="0"/>
              <a:t>&gt; ]</a:t>
            </a:r>
          </a:p>
          <a:p>
            <a:pPr marL="0" indent="0">
              <a:buNone/>
            </a:pPr>
            <a:r>
              <a:rPr lang="en-US" dirty="0"/>
              <a:t>	Group By </a:t>
            </a:r>
            <a:r>
              <a:rPr lang="en-US" dirty="0" err="1" smtClean="0"/>
              <a:t>column_name</a:t>
            </a:r>
            <a:r>
              <a:rPr lang="en-US" dirty="0" smtClean="0"/>
              <a:t>/expression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Having &lt;</a:t>
            </a:r>
            <a:r>
              <a:rPr lang="en-US" dirty="0" err="1" smtClean="0"/>
              <a:t>group_filter_condition</a:t>
            </a:r>
            <a:r>
              <a:rPr lang="en-US" dirty="0" smtClean="0"/>
              <a:t>&gt;;</a:t>
            </a:r>
          </a:p>
          <a:p>
            <a:r>
              <a:rPr lang="en-US" b="1" dirty="0" smtClean="0"/>
              <a:t>Order By clause: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Select </a:t>
            </a:r>
            <a:r>
              <a:rPr lang="en-US" dirty="0" err="1" smtClean="0"/>
              <a:t>group_by_expression</a:t>
            </a:r>
            <a:r>
              <a:rPr lang="en-US" dirty="0" smtClean="0"/>
              <a:t>/</a:t>
            </a:r>
            <a:r>
              <a:rPr lang="en-US" dirty="0" err="1" smtClean="0"/>
              <a:t>group_function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From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[Where &lt;</a:t>
            </a:r>
            <a:r>
              <a:rPr lang="en-US" dirty="0" err="1"/>
              <a:t>filter_condition</a:t>
            </a:r>
            <a:r>
              <a:rPr lang="en-US" dirty="0" smtClean="0"/>
              <a:t>&gt;]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[Group </a:t>
            </a:r>
            <a:r>
              <a:rPr lang="en-US" dirty="0"/>
              <a:t>By </a:t>
            </a:r>
            <a:r>
              <a:rPr lang="en-US" dirty="0" err="1" smtClean="0"/>
              <a:t>column_name</a:t>
            </a:r>
            <a:r>
              <a:rPr lang="en-US" dirty="0" smtClean="0"/>
              <a:t>/expression]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[Having </a:t>
            </a:r>
            <a:r>
              <a:rPr lang="en-US" dirty="0"/>
              <a:t>&lt;</a:t>
            </a:r>
            <a:r>
              <a:rPr lang="en-US" dirty="0" err="1"/>
              <a:t>group_filter_condition</a:t>
            </a:r>
            <a:r>
              <a:rPr lang="en-US" dirty="0" smtClean="0"/>
              <a:t>&gt;]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Order By </a:t>
            </a:r>
            <a:r>
              <a:rPr lang="en-US" dirty="0" err="1" smtClean="0"/>
              <a:t>column_name</a:t>
            </a:r>
            <a:r>
              <a:rPr lang="en-US" dirty="0" smtClean="0"/>
              <a:t>/Expression [</a:t>
            </a:r>
            <a:r>
              <a:rPr lang="en-US" dirty="0" err="1"/>
              <a:t>A</a:t>
            </a:r>
            <a:r>
              <a:rPr lang="en-US" dirty="0" err="1" smtClean="0"/>
              <a:t>sc</a:t>
            </a:r>
            <a:r>
              <a:rPr lang="en-US" dirty="0" smtClean="0"/>
              <a:t>]/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709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35" y="339614"/>
            <a:ext cx="10504972" cy="476518"/>
          </a:xfrm>
        </p:spPr>
        <p:txBody>
          <a:bodyPr/>
          <a:lstStyle/>
          <a:p>
            <a:pPr algn="ctr"/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809" y="1315232"/>
            <a:ext cx="11629622" cy="4864333"/>
          </a:xfrm>
        </p:spPr>
        <p:txBody>
          <a:bodyPr/>
          <a:lstStyle/>
          <a:p>
            <a:r>
              <a:rPr lang="en-US" dirty="0" smtClean="0"/>
              <a:t>Arithmetic operators</a:t>
            </a:r>
          </a:p>
          <a:p>
            <a:r>
              <a:rPr lang="en-US" dirty="0" smtClean="0"/>
              <a:t>Concatenation operators</a:t>
            </a:r>
          </a:p>
          <a:p>
            <a:r>
              <a:rPr lang="en-US" dirty="0" smtClean="0"/>
              <a:t>Relational operators</a:t>
            </a:r>
          </a:p>
          <a:p>
            <a:r>
              <a:rPr lang="en-US" dirty="0" smtClean="0"/>
              <a:t>Comparison operators</a:t>
            </a:r>
          </a:p>
          <a:p>
            <a:r>
              <a:rPr lang="en-US" dirty="0" smtClean="0"/>
              <a:t>Logical operators</a:t>
            </a:r>
          </a:p>
          <a:p>
            <a:r>
              <a:rPr lang="en-US" dirty="0" smtClean="0"/>
              <a:t>Special operators</a:t>
            </a:r>
          </a:p>
          <a:p>
            <a:r>
              <a:rPr lang="en-US" dirty="0" smtClean="0"/>
              <a:t>Sub-query operators</a:t>
            </a:r>
          </a:p>
        </p:txBody>
      </p:sp>
    </p:spTree>
    <p:extLst>
      <p:ext uri="{BB962C8B-B14F-4D97-AF65-F5344CB8AC3E}">
        <p14:creationId xmlns:p14="http://schemas.microsoft.com/office/powerpoint/2010/main" val="323483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5" y="101620"/>
            <a:ext cx="10504972" cy="476518"/>
          </a:xfrm>
        </p:spPr>
        <p:txBody>
          <a:bodyPr/>
          <a:lstStyle/>
          <a:p>
            <a:pPr algn="ctr"/>
            <a:r>
              <a:rPr lang="en-US" sz="4000" dirty="0" smtClean="0"/>
              <a:t>Functions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335" y="728451"/>
            <a:ext cx="11629622" cy="58099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Number </a:t>
            </a:r>
            <a:r>
              <a:rPr lang="en-US" dirty="0" smtClean="0">
                <a:latin typeface="Calibri" panose="020F0502020204030204" pitchFamily="34" charset="0"/>
              </a:rPr>
              <a:t>Functions:</a:t>
            </a:r>
          </a:p>
          <a:p>
            <a:pPr lvl="2"/>
            <a:r>
              <a:rPr lang="en-IN" sz="1400" dirty="0" smtClean="0">
                <a:latin typeface="Calibri" panose="020F0502020204030204" pitchFamily="34" charset="0"/>
              </a:rPr>
              <a:t>ABS</a:t>
            </a:r>
            <a:r>
              <a:rPr lang="en-IN" sz="1400" dirty="0">
                <a:latin typeface="Calibri" panose="020F0502020204030204" pitchFamily="34" charset="0"/>
              </a:rPr>
              <a:t> </a:t>
            </a:r>
            <a:r>
              <a:rPr lang="en-IN" sz="1400" dirty="0" smtClean="0">
                <a:latin typeface="Calibri" panose="020F0502020204030204" pitchFamily="34" charset="0"/>
              </a:rPr>
              <a:t> </a:t>
            </a:r>
          </a:p>
          <a:p>
            <a:pPr lvl="2"/>
            <a:r>
              <a:rPr lang="en-IN" sz="1400" dirty="0" smtClean="0">
                <a:latin typeface="Calibri" panose="020F0502020204030204" pitchFamily="34" charset="0"/>
              </a:rPr>
              <a:t>CEIL </a:t>
            </a:r>
          </a:p>
          <a:p>
            <a:pPr lvl="2"/>
            <a:r>
              <a:rPr lang="en-IN" sz="1400" dirty="0" smtClean="0">
                <a:latin typeface="Calibri" panose="020F0502020204030204" pitchFamily="34" charset="0"/>
              </a:rPr>
              <a:t>FLOOR </a:t>
            </a:r>
          </a:p>
          <a:p>
            <a:pPr lvl="2"/>
            <a:r>
              <a:rPr lang="en-IN" sz="1400" dirty="0" smtClean="0">
                <a:latin typeface="Calibri" panose="020F0502020204030204" pitchFamily="34" charset="0"/>
              </a:rPr>
              <a:t>MOD </a:t>
            </a:r>
          </a:p>
          <a:p>
            <a:pPr lvl="2"/>
            <a:r>
              <a:rPr lang="en-IN" sz="1400" dirty="0" smtClean="0">
                <a:latin typeface="Calibri" panose="020F0502020204030204" pitchFamily="34" charset="0"/>
              </a:rPr>
              <a:t>POWER </a:t>
            </a:r>
          </a:p>
          <a:p>
            <a:pPr lvl="2"/>
            <a:r>
              <a:rPr lang="en-IN" sz="1400" dirty="0" smtClean="0">
                <a:latin typeface="Calibri" panose="020F0502020204030204" pitchFamily="34" charset="0"/>
              </a:rPr>
              <a:t>ROUND </a:t>
            </a:r>
            <a:r>
              <a:rPr lang="en-IN" sz="1400" dirty="0">
                <a:latin typeface="Calibri" panose="020F0502020204030204" pitchFamily="34" charset="0"/>
              </a:rPr>
              <a:t>(number) </a:t>
            </a:r>
            <a:endParaRPr lang="en-IN" sz="1400" dirty="0" smtClean="0">
              <a:latin typeface="Calibri" panose="020F0502020204030204" pitchFamily="34" charset="0"/>
            </a:endParaRPr>
          </a:p>
          <a:p>
            <a:pPr lvl="2"/>
            <a:r>
              <a:rPr lang="en-IN" sz="1400" dirty="0" smtClean="0">
                <a:latin typeface="Calibri" panose="020F0502020204030204" pitchFamily="34" charset="0"/>
              </a:rPr>
              <a:t>TRUNC </a:t>
            </a:r>
            <a:r>
              <a:rPr lang="en-IN" sz="1400" dirty="0">
                <a:latin typeface="Calibri" panose="020F0502020204030204" pitchFamily="34" charset="0"/>
              </a:rPr>
              <a:t>(number)</a:t>
            </a:r>
            <a:endParaRPr lang="en-US" sz="1400" dirty="0"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Character </a:t>
            </a:r>
            <a:r>
              <a:rPr lang="en-US" dirty="0" smtClean="0">
                <a:latin typeface="Calibri" panose="020F0502020204030204" pitchFamily="34" charset="0"/>
              </a:rPr>
              <a:t>Functions: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Calibri" panose="020F0502020204030204" pitchFamily="34" charset="0"/>
              </a:rPr>
              <a:t>Case manipulation:</a:t>
            </a:r>
          </a:p>
          <a:p>
            <a:pPr lvl="3"/>
            <a:r>
              <a:rPr lang="en-US" sz="1400" dirty="0" smtClean="0">
                <a:latin typeface="Calibri" panose="020F0502020204030204" pitchFamily="34" charset="0"/>
              </a:rPr>
              <a:t>UPPER</a:t>
            </a:r>
          </a:p>
          <a:p>
            <a:pPr lvl="3"/>
            <a:r>
              <a:rPr lang="en-US" sz="1400" dirty="0" smtClean="0">
                <a:latin typeface="Calibri" panose="020F0502020204030204" pitchFamily="34" charset="0"/>
              </a:rPr>
              <a:t>LOWER</a:t>
            </a:r>
          </a:p>
          <a:p>
            <a:pPr lvl="3"/>
            <a:r>
              <a:rPr lang="en-US" sz="1400" dirty="0" smtClean="0">
                <a:latin typeface="Calibri" panose="020F0502020204030204" pitchFamily="34" charset="0"/>
              </a:rPr>
              <a:t>INITCAP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Calibri" panose="020F0502020204030204" pitchFamily="34" charset="0"/>
              </a:rPr>
              <a:t>Character manipulation:</a:t>
            </a:r>
          </a:p>
          <a:p>
            <a:pPr lvl="3"/>
            <a:r>
              <a:rPr lang="en-US" sz="1400" dirty="0" smtClean="0">
                <a:latin typeface="Calibri" panose="020F0502020204030204" pitchFamily="34" charset="0"/>
              </a:rPr>
              <a:t>LENGTH</a:t>
            </a:r>
          </a:p>
          <a:p>
            <a:pPr lvl="3"/>
            <a:r>
              <a:rPr lang="en-US" sz="1400" dirty="0" smtClean="0">
                <a:latin typeface="Calibri" panose="020F0502020204030204" pitchFamily="34" charset="0"/>
              </a:rPr>
              <a:t>CONCAT</a:t>
            </a:r>
          </a:p>
          <a:p>
            <a:pPr lvl="3"/>
            <a:r>
              <a:rPr lang="en-US" sz="1400" dirty="0" smtClean="0">
                <a:latin typeface="Calibri" panose="020F0502020204030204" pitchFamily="34" charset="0"/>
              </a:rPr>
              <a:t>REVERSE</a:t>
            </a:r>
          </a:p>
          <a:p>
            <a:pPr lvl="3"/>
            <a:r>
              <a:rPr lang="en-US" sz="1400" dirty="0" smtClean="0">
                <a:latin typeface="Calibri" panose="020F0502020204030204" pitchFamily="34" charset="0"/>
              </a:rPr>
              <a:t>SUBSTR</a:t>
            </a:r>
          </a:p>
          <a:p>
            <a:pPr lvl="3"/>
            <a:r>
              <a:rPr lang="en-US" sz="1400" dirty="0" smtClean="0">
                <a:latin typeface="Calibri" panose="020F0502020204030204" pitchFamily="34" charset="0"/>
              </a:rPr>
              <a:t>INSTR</a:t>
            </a:r>
          </a:p>
          <a:p>
            <a:pPr lvl="3"/>
            <a:r>
              <a:rPr lang="en-US" sz="1400" dirty="0" smtClean="0">
                <a:latin typeface="Calibri" panose="020F0502020204030204" pitchFamily="34" charset="0"/>
              </a:rPr>
              <a:t>REPLACE</a:t>
            </a:r>
          </a:p>
          <a:p>
            <a:pPr lvl="3"/>
            <a:r>
              <a:rPr lang="en-US" sz="1400" dirty="0" smtClean="0">
                <a:latin typeface="Calibri" panose="020F0502020204030204" pitchFamily="34" charset="0"/>
              </a:rPr>
              <a:t>TRIM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1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335" y="488515"/>
            <a:ext cx="11629622" cy="6066832"/>
          </a:xfrm>
        </p:spPr>
        <p:txBody>
          <a:bodyPr/>
          <a:lstStyle/>
          <a:p>
            <a:pPr marL="457200" indent="-457200">
              <a:buAutoNum type="arabicPeriod" startAt="3"/>
            </a:pPr>
            <a:r>
              <a:rPr lang="en-US" dirty="0" smtClean="0">
                <a:latin typeface="Calibri" panose="020F0502020204030204" pitchFamily="34" charset="0"/>
              </a:rPr>
              <a:t>Miscellaneous </a:t>
            </a:r>
            <a:r>
              <a:rPr lang="en-US" dirty="0">
                <a:latin typeface="Calibri" panose="020F0502020204030204" pitchFamily="34" charset="0"/>
              </a:rPr>
              <a:t>Single Row </a:t>
            </a:r>
            <a:r>
              <a:rPr lang="en-US" dirty="0" smtClean="0">
                <a:latin typeface="Calibri" panose="020F0502020204030204" pitchFamily="34" charset="0"/>
              </a:rPr>
              <a:t>Functions:</a:t>
            </a:r>
          </a:p>
          <a:p>
            <a:pPr marL="457200" indent="-457200">
              <a:buAutoNum type="arabicPeriod" startAt="4"/>
            </a:pPr>
            <a:r>
              <a:rPr lang="en-US" dirty="0" smtClean="0">
                <a:latin typeface="Calibri" panose="020F0502020204030204" pitchFamily="34" charset="0"/>
              </a:rPr>
              <a:t>Aggregate Functions: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SUM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AVG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MAX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MIN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COUNT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STDDEV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VARIANCE</a:t>
            </a:r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5.   Date </a:t>
            </a:r>
            <a:r>
              <a:rPr lang="en-US" dirty="0">
                <a:latin typeface="Calibri" panose="020F0502020204030204" pitchFamily="34" charset="0"/>
              </a:rPr>
              <a:t>and Time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0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335" y="828838"/>
            <a:ext cx="11629622" cy="5450936"/>
          </a:xfrm>
        </p:spPr>
        <p:txBody>
          <a:bodyPr/>
          <a:lstStyle/>
          <a:p>
            <a:r>
              <a:rPr lang="en-US" dirty="0" smtClean="0"/>
              <a:t>A query nested within another query</a:t>
            </a:r>
          </a:p>
          <a:p>
            <a:pPr marL="0" indent="0">
              <a:buNone/>
            </a:pPr>
            <a:r>
              <a:rPr lang="en-US" dirty="0" smtClean="0"/>
              <a:t>	Example 1: whose sal is greater than avg sal</a:t>
            </a:r>
          </a:p>
          <a:p>
            <a:pPr marL="1371545" lvl="3" indent="0">
              <a:buNone/>
            </a:pPr>
            <a:r>
              <a:rPr lang="en-US" dirty="0" smtClean="0"/>
              <a:t>Select </a:t>
            </a:r>
            <a:r>
              <a:rPr lang="en-US" dirty="0"/>
              <a:t>* </a:t>
            </a:r>
            <a:endParaRPr lang="en-US" dirty="0" smtClean="0"/>
          </a:p>
          <a:p>
            <a:pPr marL="1371545" lvl="3" indent="0">
              <a:buNone/>
            </a:pPr>
            <a:r>
              <a:rPr lang="en-US" dirty="0" smtClean="0"/>
              <a:t>from </a:t>
            </a:r>
            <a:r>
              <a:rPr lang="en-US" dirty="0"/>
              <a:t>emp </a:t>
            </a:r>
          </a:p>
          <a:p>
            <a:pPr marL="1371545" lvl="3" indent="0">
              <a:buNone/>
            </a:pPr>
            <a:r>
              <a:rPr lang="en-US" dirty="0" smtClean="0"/>
              <a:t>where </a:t>
            </a:r>
            <a:r>
              <a:rPr lang="en-US" dirty="0"/>
              <a:t>sal &gt; (select avg(sal) from emp</a:t>
            </a:r>
            <a:r>
              <a:rPr lang="en-US" dirty="0" smtClean="0"/>
              <a:t>);</a:t>
            </a:r>
          </a:p>
          <a:p>
            <a:pPr marL="457182" lvl="1" indent="0">
              <a:buNone/>
            </a:pPr>
            <a:endParaRPr lang="en-US" dirty="0"/>
          </a:p>
          <a:p>
            <a:pPr marL="457182" lvl="1" indent="0">
              <a:buNone/>
            </a:pPr>
            <a:r>
              <a:rPr lang="en-US" dirty="0" smtClean="0"/>
              <a:t>	Example 2: whose sal is equal to max sal</a:t>
            </a:r>
          </a:p>
          <a:p>
            <a:pPr marL="1371545" lvl="3" indent="0">
              <a:buNone/>
            </a:pPr>
            <a:r>
              <a:rPr lang="en-US" dirty="0"/>
              <a:t>Select * </a:t>
            </a:r>
            <a:endParaRPr lang="en-US" dirty="0" smtClean="0"/>
          </a:p>
          <a:p>
            <a:pPr marL="1371545" lvl="3" indent="0">
              <a:buNone/>
            </a:pPr>
            <a:r>
              <a:rPr lang="en-US" dirty="0" smtClean="0"/>
              <a:t>from </a:t>
            </a:r>
            <a:r>
              <a:rPr lang="en-US" dirty="0"/>
              <a:t>emp </a:t>
            </a:r>
            <a:endParaRPr lang="en-US" dirty="0" smtClean="0"/>
          </a:p>
          <a:p>
            <a:pPr marL="1371545" lvl="3" indent="0">
              <a:buNone/>
            </a:pPr>
            <a:r>
              <a:rPr lang="en-US" dirty="0" smtClean="0"/>
              <a:t>where </a:t>
            </a:r>
            <a:r>
              <a:rPr lang="en-US" dirty="0"/>
              <a:t>sal = (select max(sal) from emp);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3335" y="126672"/>
            <a:ext cx="10504972" cy="476518"/>
          </a:xfrm>
        </p:spPr>
        <p:txBody>
          <a:bodyPr/>
          <a:lstStyle/>
          <a:p>
            <a:pPr algn="ctr"/>
            <a:r>
              <a:rPr lang="en-US" dirty="0" smtClean="0"/>
              <a:t>Sub-Queries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04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5" y="200416"/>
            <a:ext cx="10504972" cy="476518"/>
          </a:xfrm>
        </p:spPr>
        <p:txBody>
          <a:bodyPr/>
          <a:lstStyle/>
          <a:p>
            <a:pPr algn="ctr"/>
            <a:r>
              <a:rPr lang="en-IN" dirty="0"/>
              <a:t> </a:t>
            </a:r>
            <a:r>
              <a:rPr lang="en-IN" dirty="0" smtClean="0"/>
              <a:t>Joins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335" y="1004202"/>
            <a:ext cx="11629622" cy="545093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Inner join/</a:t>
            </a:r>
            <a:r>
              <a:rPr lang="en-US" dirty="0" err="1" smtClean="0"/>
              <a:t>Equi</a:t>
            </a:r>
            <a:r>
              <a:rPr lang="en-US" dirty="0" smtClean="0"/>
              <a:t> join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Outer join:</a:t>
            </a:r>
          </a:p>
          <a:p>
            <a:pPr lvl="1"/>
            <a:r>
              <a:rPr lang="en-US" dirty="0" smtClean="0"/>
              <a:t>Left outer join</a:t>
            </a:r>
          </a:p>
          <a:p>
            <a:pPr lvl="1"/>
            <a:r>
              <a:rPr lang="en-US" dirty="0" smtClean="0"/>
              <a:t>Right outer join</a:t>
            </a:r>
          </a:p>
          <a:p>
            <a:pPr lvl="1"/>
            <a:r>
              <a:rPr lang="en-US" dirty="0" smtClean="0"/>
              <a:t>Full outer join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Self join</a:t>
            </a:r>
          </a:p>
        </p:txBody>
      </p:sp>
    </p:spTree>
    <p:extLst>
      <p:ext uri="{BB962C8B-B14F-4D97-AF65-F5344CB8AC3E}">
        <p14:creationId xmlns:p14="http://schemas.microsoft.com/office/powerpoint/2010/main" val="86809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5" y="264459"/>
            <a:ext cx="10504972" cy="476518"/>
          </a:xfrm>
        </p:spPr>
        <p:txBody>
          <a:bodyPr/>
          <a:lstStyle/>
          <a:p>
            <a:pPr algn="ctr"/>
            <a:r>
              <a:rPr lang="en-US" dirty="0" smtClean="0"/>
              <a:t>Creating Views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create view </a:t>
            </a:r>
            <a:r>
              <a:rPr lang="en-IN" dirty="0" err="1"/>
              <a:t>emp_det</a:t>
            </a:r>
            <a:r>
              <a:rPr lang="en-IN" dirty="0"/>
              <a:t> as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select </a:t>
            </a:r>
            <a:r>
              <a:rPr lang="en-IN" dirty="0" err="1"/>
              <a:t>e.empno</a:t>
            </a:r>
            <a:r>
              <a:rPr lang="en-IN" dirty="0"/>
              <a:t>, </a:t>
            </a:r>
            <a:r>
              <a:rPr lang="en-IN" dirty="0" err="1" smtClean="0"/>
              <a:t>e.ename,e.sal,e.deptno,d.dname,d.loc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from </a:t>
            </a:r>
            <a:r>
              <a:rPr lang="en-IN" dirty="0" err="1"/>
              <a:t>emp</a:t>
            </a:r>
            <a:r>
              <a:rPr lang="en-IN" dirty="0"/>
              <a:t> e, </a:t>
            </a:r>
            <a:r>
              <a:rPr lang="en-IN" dirty="0" err="1"/>
              <a:t>dept</a:t>
            </a:r>
            <a:r>
              <a:rPr lang="en-IN" dirty="0"/>
              <a:t> d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where </a:t>
            </a:r>
            <a:r>
              <a:rPr lang="en-IN" dirty="0" err="1"/>
              <a:t>e.deptno</a:t>
            </a:r>
            <a:r>
              <a:rPr lang="en-IN" dirty="0"/>
              <a:t>=</a:t>
            </a:r>
            <a:r>
              <a:rPr lang="en-IN" dirty="0" err="1"/>
              <a:t>d.deptno</a:t>
            </a:r>
            <a:r>
              <a:rPr lang="en-IN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64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5" y="251933"/>
            <a:ext cx="10504972" cy="476518"/>
          </a:xfrm>
        </p:spPr>
        <p:txBody>
          <a:bodyPr/>
          <a:lstStyle/>
          <a:p>
            <a:pPr algn="ctr"/>
            <a:r>
              <a:rPr lang="en-US" dirty="0" smtClean="0"/>
              <a:t>Sequences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sequence is used to generate numbers in </a:t>
            </a:r>
            <a:r>
              <a:rPr lang="en-US" dirty="0" smtClean="0"/>
              <a:t>sequence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Creating Sequences:</a:t>
            </a:r>
          </a:p>
          <a:p>
            <a:pPr marL="457182" lvl="1" indent="0">
              <a:buNone/>
            </a:pPr>
            <a:r>
              <a:rPr lang="en-US" dirty="0" smtClean="0"/>
              <a:t>     create </a:t>
            </a:r>
            <a:r>
              <a:rPr lang="en-US" dirty="0"/>
              <a:t>sequence bills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 start with 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 increment by 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 </a:t>
            </a:r>
            <a:r>
              <a:rPr lang="en-US" dirty="0" err="1"/>
              <a:t>minvalue</a:t>
            </a:r>
            <a:r>
              <a:rPr lang="en-US" dirty="0"/>
              <a:t> 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 </a:t>
            </a:r>
            <a:r>
              <a:rPr lang="en-US" dirty="0" err="1" smtClean="0"/>
              <a:t>nomaxvalue</a:t>
            </a:r>
            <a:r>
              <a:rPr lang="en-US" dirty="0" smtClean="0"/>
              <a:t>/</a:t>
            </a:r>
            <a:r>
              <a:rPr lang="en-US" dirty="0" err="1" smtClean="0"/>
              <a:t>maxvalue</a:t>
            </a:r>
            <a:r>
              <a:rPr lang="en-US" dirty="0" smtClean="0"/>
              <a:t> </a:t>
            </a:r>
            <a:r>
              <a:rPr lang="en-US" dirty="0"/>
              <a:t>100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 </a:t>
            </a:r>
            <a:r>
              <a:rPr lang="en-US" dirty="0" smtClean="0"/>
              <a:t>cycle/</a:t>
            </a:r>
            <a:r>
              <a:rPr lang="en-US" dirty="0" err="1" smtClean="0"/>
              <a:t>nocycle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 </a:t>
            </a:r>
            <a:r>
              <a:rPr lang="en-US" dirty="0" err="1" smtClean="0"/>
              <a:t>nocache</a:t>
            </a:r>
            <a:r>
              <a:rPr lang="en-US" dirty="0" smtClean="0"/>
              <a:t>/cache 10;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69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2572" y="4250376"/>
            <a:ext cx="12404035" cy="1316446"/>
          </a:xfrm>
        </p:spPr>
        <p:txBody>
          <a:bodyPr/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174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8735" y="552557"/>
            <a:ext cx="10504972" cy="476518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8735" y="1530295"/>
            <a:ext cx="11629622" cy="4169047"/>
          </a:xfrm>
        </p:spPr>
        <p:txBody>
          <a:bodyPr/>
          <a:lstStyle/>
          <a:p>
            <a:r>
              <a:rPr lang="en-US" b="1" dirty="0" smtClean="0"/>
              <a:t>Data:</a:t>
            </a:r>
            <a:r>
              <a:rPr lang="en-US" dirty="0" smtClean="0"/>
              <a:t> Raw fact that describes attributes of an entity</a:t>
            </a:r>
          </a:p>
          <a:p>
            <a:r>
              <a:rPr lang="en-US" b="1" dirty="0" smtClean="0"/>
              <a:t>Database:</a:t>
            </a:r>
            <a:r>
              <a:rPr lang="en-US" dirty="0" smtClean="0"/>
              <a:t> Place where data is stored in an organized and systematic manner</a:t>
            </a:r>
          </a:p>
          <a:p>
            <a:r>
              <a:rPr lang="en-US" b="1" dirty="0" smtClean="0"/>
              <a:t>DBMS:</a:t>
            </a:r>
            <a:r>
              <a:rPr lang="en-US" dirty="0" smtClean="0"/>
              <a:t> Software which is used maintain and manage the database(Query language)</a:t>
            </a:r>
          </a:p>
          <a:p>
            <a:r>
              <a:rPr lang="en-US" b="1" dirty="0" smtClean="0"/>
              <a:t>Relational Database: </a:t>
            </a:r>
            <a:r>
              <a:rPr lang="en-US" dirty="0" smtClean="0"/>
              <a:t>Data is stored in the form of tables (Relational model and </a:t>
            </a:r>
            <a:r>
              <a:rPr lang="en-US" dirty="0" err="1" smtClean="0"/>
              <a:t>E.F.Codd</a:t>
            </a:r>
            <a:r>
              <a:rPr lang="en-US" dirty="0" smtClean="0"/>
              <a:t> rules)</a:t>
            </a:r>
          </a:p>
          <a:p>
            <a:r>
              <a:rPr lang="en-US" b="1" dirty="0" smtClean="0"/>
              <a:t>SQL:</a:t>
            </a:r>
            <a:r>
              <a:rPr lang="en-US" dirty="0" smtClean="0"/>
              <a:t> To interact with RDBMS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72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Char, NChar</a:t>
            </a:r>
          </a:p>
          <a:p>
            <a:r>
              <a:rPr lang="en-US" dirty="0" smtClean="0"/>
              <a:t>Varchar</a:t>
            </a:r>
          </a:p>
          <a:p>
            <a:r>
              <a:rPr lang="en-US" dirty="0" smtClean="0"/>
              <a:t>Varchar2, NVarchar2</a:t>
            </a:r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Timestamp</a:t>
            </a:r>
          </a:p>
          <a:p>
            <a:r>
              <a:rPr lang="en-US" dirty="0" smtClean="0"/>
              <a:t>Large objects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BLOB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CLOB</a:t>
            </a:r>
          </a:p>
          <a:p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Datatypes in 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35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5" y="379733"/>
            <a:ext cx="10504972" cy="476518"/>
          </a:xfrm>
        </p:spPr>
        <p:txBody>
          <a:bodyPr/>
          <a:lstStyle/>
          <a:p>
            <a:pPr algn="ctr"/>
            <a:r>
              <a:rPr lang="en-US" sz="2800" dirty="0" smtClean="0"/>
              <a:t>Constraints in SQL</a:t>
            </a:r>
            <a:endParaRPr lang="en-IN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Unique</a:t>
            </a:r>
          </a:p>
          <a:p>
            <a:r>
              <a:rPr lang="en-US" dirty="0" smtClean="0"/>
              <a:t>Not null</a:t>
            </a:r>
          </a:p>
          <a:p>
            <a:r>
              <a:rPr lang="en-US" dirty="0" smtClean="0"/>
              <a:t>Check</a:t>
            </a:r>
          </a:p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Foreign key</a:t>
            </a:r>
          </a:p>
          <a:p>
            <a:r>
              <a:rPr lang="en-US" dirty="0" smtClean="0"/>
              <a:t>Default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37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5" y="379733"/>
            <a:ext cx="10504972" cy="476518"/>
          </a:xfrm>
        </p:spPr>
        <p:txBody>
          <a:bodyPr/>
          <a:lstStyle/>
          <a:p>
            <a:pPr algn="ctr"/>
            <a:r>
              <a:rPr lang="en-US" sz="3200" dirty="0" smtClean="0"/>
              <a:t>SQL Statements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Data Definition Language:</a:t>
            </a:r>
          </a:p>
          <a:p>
            <a:r>
              <a:rPr lang="en-US" dirty="0" smtClean="0"/>
              <a:t>Create: To create an object in the DB</a:t>
            </a:r>
          </a:p>
          <a:p>
            <a:r>
              <a:rPr lang="en-US" dirty="0" smtClean="0"/>
              <a:t>Rename: To change the name of the existing object</a:t>
            </a:r>
          </a:p>
          <a:p>
            <a:r>
              <a:rPr lang="en-US" dirty="0" smtClean="0"/>
              <a:t>Alter: To modify the table structure</a:t>
            </a:r>
          </a:p>
          <a:p>
            <a:r>
              <a:rPr lang="en-US" dirty="0" smtClean="0"/>
              <a:t>Truncate: To delete all the records permanently</a:t>
            </a:r>
          </a:p>
          <a:p>
            <a:r>
              <a:rPr lang="en-US" dirty="0" smtClean="0"/>
              <a:t>Drop: To delete the complete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83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5" y="379733"/>
            <a:ext cx="10504972" cy="476518"/>
          </a:xfrm>
        </p:spPr>
        <p:txBody>
          <a:bodyPr/>
          <a:lstStyle/>
          <a:p>
            <a:pPr algn="ctr"/>
            <a:r>
              <a:rPr lang="en-US" sz="3200" dirty="0" smtClean="0"/>
              <a:t>SQL Statements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2. Data Manipulation Language:</a:t>
            </a:r>
          </a:p>
          <a:p>
            <a:r>
              <a:rPr lang="en-US" dirty="0" smtClean="0"/>
              <a:t>Insert: To add records to the table</a:t>
            </a:r>
          </a:p>
          <a:p>
            <a:r>
              <a:rPr lang="en-US" dirty="0" smtClean="0"/>
              <a:t>Update: To edit the existing records</a:t>
            </a:r>
          </a:p>
          <a:p>
            <a:r>
              <a:rPr lang="en-US" dirty="0" smtClean="0"/>
              <a:t>Delete: To delete records from the table</a:t>
            </a:r>
          </a:p>
          <a:p>
            <a:r>
              <a:rPr lang="en-US" dirty="0" smtClean="0"/>
              <a:t>Merge: To </a:t>
            </a:r>
            <a:r>
              <a:rPr lang="en-US" dirty="0"/>
              <a:t>u</a:t>
            </a:r>
            <a:r>
              <a:rPr lang="en-US" dirty="0" smtClean="0"/>
              <a:t>pdate </a:t>
            </a:r>
            <a:r>
              <a:rPr lang="en-US" dirty="0"/>
              <a:t>or </a:t>
            </a:r>
            <a:r>
              <a:rPr lang="en-US" dirty="0" smtClean="0"/>
              <a:t>insert </a:t>
            </a:r>
            <a:r>
              <a:rPr lang="en-US" dirty="0"/>
              <a:t>r</a:t>
            </a:r>
            <a:r>
              <a:rPr lang="en-US" dirty="0" smtClean="0"/>
              <a:t>ows </a:t>
            </a:r>
            <a:r>
              <a:rPr lang="en-US" dirty="0"/>
              <a:t>depending on </a:t>
            </a:r>
            <a:r>
              <a:rPr lang="en-US" dirty="0" smtClean="0"/>
              <a:t>condition (UPSERT)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40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5" y="379733"/>
            <a:ext cx="10504972" cy="476518"/>
          </a:xfrm>
        </p:spPr>
        <p:txBody>
          <a:bodyPr/>
          <a:lstStyle/>
          <a:p>
            <a:pPr algn="ctr"/>
            <a:r>
              <a:rPr lang="en-US" sz="3200" dirty="0" smtClean="0"/>
              <a:t>SQL Statements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3</a:t>
            </a:r>
            <a:r>
              <a:rPr lang="en-US" sz="3200" b="1" dirty="0" smtClean="0"/>
              <a:t>. Transaction </a:t>
            </a:r>
            <a:r>
              <a:rPr lang="en-US" sz="3200" b="1" dirty="0"/>
              <a:t>Control Language:</a:t>
            </a:r>
          </a:p>
          <a:p>
            <a:r>
              <a:rPr lang="en-US" dirty="0" smtClean="0"/>
              <a:t>Commit: </a:t>
            </a:r>
            <a:r>
              <a:rPr lang="en-US" dirty="0"/>
              <a:t>Make changes done in  transaction </a:t>
            </a:r>
            <a:r>
              <a:rPr lang="en-US" dirty="0" smtClean="0"/>
              <a:t>permanent</a:t>
            </a:r>
          </a:p>
          <a:p>
            <a:r>
              <a:rPr lang="en-US" dirty="0" smtClean="0"/>
              <a:t>Savepoint: </a:t>
            </a:r>
            <a:r>
              <a:rPr lang="en-US" dirty="0"/>
              <a:t>Use to specify a point in transaction to which later you can </a:t>
            </a:r>
            <a:r>
              <a:rPr lang="en-US" dirty="0" smtClean="0"/>
              <a:t>rollback</a:t>
            </a:r>
          </a:p>
          <a:p>
            <a:r>
              <a:rPr lang="en-US" dirty="0" smtClean="0"/>
              <a:t>Rollback: Rollbacks </a:t>
            </a:r>
            <a:r>
              <a:rPr lang="en-US" dirty="0"/>
              <a:t>the state of database to the last commit </a:t>
            </a:r>
            <a:r>
              <a:rPr lang="en-US" dirty="0" smtClean="0"/>
              <a:t>point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sz="2800" b="1" dirty="0" smtClean="0"/>
              <a:t>4. Data Control Language:</a:t>
            </a:r>
          </a:p>
          <a:p>
            <a:r>
              <a:rPr lang="en-US" dirty="0" smtClean="0"/>
              <a:t>Grant: To give permission to user</a:t>
            </a:r>
          </a:p>
          <a:p>
            <a:r>
              <a:rPr lang="en-US" dirty="0" smtClean="0"/>
              <a:t>Revoke: To take back the permission from the user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95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5" y="379733"/>
            <a:ext cx="10504972" cy="476518"/>
          </a:xfrm>
        </p:spPr>
        <p:txBody>
          <a:bodyPr/>
          <a:lstStyle/>
          <a:p>
            <a:pPr algn="ctr"/>
            <a:r>
              <a:rPr lang="en-US" sz="3200" dirty="0" smtClean="0"/>
              <a:t>SQL Statements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5</a:t>
            </a:r>
            <a:r>
              <a:rPr lang="en-US" sz="3200" b="1" dirty="0" smtClean="0"/>
              <a:t>. Data Query Language</a:t>
            </a:r>
            <a:r>
              <a:rPr lang="en-US" sz="3200" b="1" dirty="0"/>
              <a:t>:</a:t>
            </a:r>
          </a:p>
          <a:p>
            <a:r>
              <a:rPr lang="en-US" dirty="0" smtClean="0"/>
              <a:t>Select: To retrieve the data from the table</a:t>
            </a:r>
          </a:p>
          <a:p>
            <a:r>
              <a:rPr lang="en-US" dirty="0" smtClean="0"/>
              <a:t>Projection: To retrieve the data by using columns only</a:t>
            </a:r>
          </a:p>
          <a:p>
            <a:r>
              <a:rPr lang="en-US" dirty="0" smtClean="0"/>
              <a:t>Selection: To retrieve the data by using both columns and rows</a:t>
            </a:r>
          </a:p>
          <a:p>
            <a:r>
              <a:rPr lang="en-US" dirty="0" smtClean="0"/>
              <a:t>Join: To retrieve the data from multiple tables simultaneously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070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0809" y="302744"/>
            <a:ext cx="11629622" cy="6260893"/>
          </a:xfrm>
        </p:spPr>
        <p:txBody>
          <a:bodyPr/>
          <a:lstStyle/>
          <a:p>
            <a:r>
              <a:rPr lang="en-US" b="1" dirty="0" smtClean="0"/>
              <a:t>Projection: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Select */[Distinct] </a:t>
            </a:r>
            <a:r>
              <a:rPr lang="en-US" dirty="0" err="1" smtClean="0"/>
              <a:t>column_name</a:t>
            </a:r>
            <a:r>
              <a:rPr lang="en-US" dirty="0" smtClean="0"/>
              <a:t>/expression [Alias]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Where clause:</a:t>
            </a:r>
          </a:p>
          <a:p>
            <a:pPr marL="0" indent="0">
              <a:buNone/>
            </a:pPr>
            <a:r>
              <a:rPr lang="en-US" dirty="0"/>
              <a:t>	Select */[Distinct] </a:t>
            </a:r>
            <a:r>
              <a:rPr lang="en-US" dirty="0" err="1"/>
              <a:t>column_name</a:t>
            </a:r>
            <a:r>
              <a:rPr lang="en-US" dirty="0"/>
              <a:t>/expression [Alias]</a:t>
            </a:r>
          </a:p>
          <a:p>
            <a:pPr marL="0" indent="0">
              <a:buNone/>
            </a:pPr>
            <a:r>
              <a:rPr lang="en-US" dirty="0"/>
              <a:t>	From </a:t>
            </a:r>
            <a:r>
              <a:rPr lang="en-US" dirty="0" err="1" smtClean="0"/>
              <a:t>table_name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Where &lt;</a:t>
            </a:r>
            <a:r>
              <a:rPr lang="en-US" dirty="0" err="1" smtClean="0"/>
              <a:t>filter_condition</a:t>
            </a:r>
            <a:r>
              <a:rPr lang="en-US" dirty="0" smtClean="0"/>
              <a:t>&gt; ;</a:t>
            </a:r>
          </a:p>
          <a:p>
            <a:r>
              <a:rPr lang="en-US" b="1" dirty="0" smtClean="0"/>
              <a:t>Group By clause: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Selectgroup_by_expression</a:t>
            </a:r>
            <a:r>
              <a:rPr lang="en-US" dirty="0" smtClean="0"/>
              <a:t>/</a:t>
            </a:r>
            <a:r>
              <a:rPr lang="en-US" dirty="0" err="1" smtClean="0"/>
              <a:t>aggregate_functions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[Where </a:t>
            </a:r>
            <a:r>
              <a:rPr lang="en-US" dirty="0"/>
              <a:t>&lt;</a:t>
            </a:r>
            <a:r>
              <a:rPr lang="en-US" dirty="0" err="1" smtClean="0"/>
              <a:t>filter_condition</a:t>
            </a:r>
            <a:r>
              <a:rPr lang="en-US" dirty="0" smtClean="0"/>
              <a:t>&gt; 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Group By </a:t>
            </a:r>
            <a:r>
              <a:rPr lang="en-US" dirty="0" err="1" smtClean="0"/>
              <a:t>column_name</a:t>
            </a:r>
            <a:r>
              <a:rPr lang="en-US" dirty="0" smtClean="0"/>
              <a:t>/expression;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49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12120</TotalTime>
  <Words>343</Words>
  <Application>Microsoft Office PowerPoint</Application>
  <PresentationFormat>Widescreen</PresentationFormat>
  <Paragraphs>156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Wingdings</vt:lpstr>
      <vt:lpstr>1_Office Theme</vt:lpstr>
      <vt:lpstr>PowerPoint Presentation</vt:lpstr>
      <vt:lpstr>Introduction</vt:lpstr>
      <vt:lpstr>Datatypes in SQL</vt:lpstr>
      <vt:lpstr>Constraints in SQL</vt:lpstr>
      <vt:lpstr>SQL Statements</vt:lpstr>
      <vt:lpstr>SQL Statements</vt:lpstr>
      <vt:lpstr>SQL Statements</vt:lpstr>
      <vt:lpstr>SQL Statements</vt:lpstr>
      <vt:lpstr>PowerPoint Presentation</vt:lpstr>
      <vt:lpstr>PowerPoint Presentation</vt:lpstr>
      <vt:lpstr>Operators</vt:lpstr>
      <vt:lpstr>Functions</vt:lpstr>
      <vt:lpstr>PowerPoint Presentation</vt:lpstr>
      <vt:lpstr>Sub-Queries</vt:lpstr>
      <vt:lpstr> Joins </vt:lpstr>
      <vt:lpstr>Creating Views </vt:lpstr>
      <vt:lpstr>Sequences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Praveen Kumar</dc:creator>
  <cp:lastModifiedBy>G Kavyashri</cp:lastModifiedBy>
  <cp:revision>211</cp:revision>
  <dcterms:created xsi:type="dcterms:W3CDTF">2018-08-06T00:03:43Z</dcterms:created>
  <dcterms:modified xsi:type="dcterms:W3CDTF">2019-02-25T11:49:53Z</dcterms:modified>
</cp:coreProperties>
</file>