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Exhaustive Analysis of Indian Agriculture using Power BI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94E65-CA2B-2ADC-945C-D546DD194A72}"/>
              </a:ext>
            </a:extLst>
          </p:cNvPr>
          <p:cNvSpPr txBox="1"/>
          <p:nvPr/>
        </p:nvSpPr>
        <p:spPr>
          <a:xfrm>
            <a:off x="199809" y="1614195"/>
            <a:ext cx="73005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Data Exploration</a:t>
            </a:r>
            <a:r>
              <a:rPr lang="en-US" sz="2000" dirty="0"/>
              <a:t>: Explored data using Power BI visuals like tables to understand state, district, and yearly data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Major-Crops Analysis: </a:t>
            </a:r>
            <a:r>
              <a:rPr lang="en-US" sz="2000" dirty="0"/>
              <a:t>Analyzing the trends in the cultivation of major crops, including rice, wheat, and pulses, focusing on changes in area, production, and yield.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State Analysis: </a:t>
            </a:r>
            <a:r>
              <a:rPr lang="en-US" sz="2000" dirty="0"/>
              <a:t>Analyze state-wise crop cultivation patterns and production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Seasonal Analysis: </a:t>
            </a:r>
            <a:r>
              <a:rPr lang="en-US" sz="2000" dirty="0"/>
              <a:t>Explore seasonal patterns in crop cultivation, considering kharif and rabi seasons.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Fruits and Vegetables Analysis: </a:t>
            </a:r>
            <a:r>
              <a:rPr lang="en-US" sz="2000" dirty="0"/>
              <a:t>Analyze the cultivation trends of fruits, vegetables, and their overall contribution to agricultural practices.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1DBFE-3829-808F-CD17-0B0D05677E2F}"/>
              </a:ext>
            </a:extLst>
          </p:cNvPr>
          <p:cNvSpPr txBox="1"/>
          <p:nvPr/>
        </p:nvSpPr>
        <p:spPr>
          <a:xfrm>
            <a:off x="467360" y="1869440"/>
            <a:ext cx="10891520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Power BI for data visualization and interactive dashboards.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Excel for data exploration.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Story telling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BBD7F-5085-F0CE-298A-56403F5951AB}"/>
              </a:ext>
            </a:extLst>
          </p:cNvPr>
          <p:cNvSpPr txBox="1"/>
          <p:nvPr/>
        </p:nvSpPr>
        <p:spPr>
          <a:xfrm>
            <a:off x="487680" y="1737360"/>
            <a:ext cx="9448800" cy="176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45" dirty="0">
                <a:latin typeface="Roman"/>
                <a:cs typeface="Trebuchet MS"/>
              </a:rPr>
              <a:t>This</a:t>
            </a:r>
            <a:r>
              <a:rPr lang="en-US" sz="1800" spc="-150" dirty="0">
                <a:latin typeface="Roman"/>
                <a:cs typeface="Trebuchet MS"/>
              </a:rPr>
              <a:t> </a:t>
            </a:r>
            <a:r>
              <a:rPr lang="en-US" sz="1800" spc="-80" dirty="0">
                <a:latin typeface="Roman"/>
                <a:cs typeface="Trebuchet MS"/>
              </a:rPr>
              <a:t>project</a:t>
            </a:r>
            <a:r>
              <a:rPr lang="en-US" sz="1800" spc="-155" dirty="0">
                <a:latin typeface="Roman"/>
                <a:cs typeface="Trebuchet MS"/>
              </a:rPr>
              <a:t> </a:t>
            </a:r>
            <a:r>
              <a:rPr lang="en-US" sz="1800" spc="-25" dirty="0">
                <a:latin typeface="Roman"/>
                <a:cs typeface="Trebuchet MS"/>
              </a:rPr>
              <a:t>analyzes</a:t>
            </a:r>
            <a:r>
              <a:rPr lang="en-US" sz="1800" spc="-160" dirty="0">
                <a:latin typeface="Roman"/>
                <a:cs typeface="Trebuchet MS"/>
              </a:rPr>
              <a:t> </a:t>
            </a:r>
            <a:r>
              <a:rPr lang="en-US" sz="1800" spc="-10" dirty="0">
                <a:latin typeface="Roman"/>
                <a:cs typeface="Trebuchet MS"/>
              </a:rPr>
              <a:t>Indian </a:t>
            </a:r>
            <a:r>
              <a:rPr lang="en-US" sz="1800" spc="-55" dirty="0">
                <a:latin typeface="Roman"/>
                <a:cs typeface="Trebuchet MS"/>
              </a:rPr>
              <a:t>agriculture</a:t>
            </a:r>
            <a:r>
              <a:rPr lang="en-US" sz="1800" spc="-155" dirty="0">
                <a:latin typeface="Roman"/>
                <a:cs typeface="Trebuchet MS"/>
              </a:rPr>
              <a:t> </a:t>
            </a:r>
            <a:r>
              <a:rPr lang="en-US" sz="1800" dirty="0">
                <a:latin typeface="Roman"/>
                <a:cs typeface="Trebuchet MS"/>
              </a:rPr>
              <a:t>using</a:t>
            </a:r>
            <a:r>
              <a:rPr lang="en-US" sz="1800" spc="-145" dirty="0">
                <a:latin typeface="Roman"/>
                <a:cs typeface="Trebuchet MS"/>
              </a:rPr>
              <a:t> </a:t>
            </a:r>
            <a:r>
              <a:rPr lang="en-US" sz="1800" spc="-55" dirty="0">
                <a:latin typeface="Roman"/>
                <a:cs typeface="Trebuchet MS"/>
              </a:rPr>
              <a:t>district-</a:t>
            </a:r>
            <a:r>
              <a:rPr lang="en-US" sz="1800" spc="-10" dirty="0">
                <a:latin typeface="Roman"/>
                <a:cs typeface="Trebuchet MS"/>
              </a:rPr>
              <a:t>wise</a:t>
            </a:r>
            <a:r>
              <a:rPr lang="en-US" sz="1800" spc="-170" dirty="0">
                <a:latin typeface="Roman"/>
                <a:cs typeface="Trebuchet MS"/>
              </a:rPr>
              <a:t> </a:t>
            </a:r>
            <a:r>
              <a:rPr lang="en-US" sz="1800" spc="-25" dirty="0">
                <a:latin typeface="Roman"/>
                <a:cs typeface="Trebuchet MS"/>
              </a:rPr>
              <a:t>and </a:t>
            </a:r>
            <a:r>
              <a:rPr lang="en-US" sz="1800" spc="-90" dirty="0">
                <a:latin typeface="Roman"/>
                <a:cs typeface="Trebuchet MS"/>
              </a:rPr>
              <a:t>year-</a:t>
            </a:r>
            <a:r>
              <a:rPr lang="en-US" sz="1800" spc="-10" dirty="0">
                <a:latin typeface="Roman"/>
                <a:cs typeface="Trebuchet MS"/>
              </a:rPr>
              <a:t>wise</a:t>
            </a:r>
            <a:r>
              <a:rPr lang="en-US" sz="1800" spc="-204" dirty="0">
                <a:latin typeface="Roman"/>
                <a:cs typeface="Trebuchet MS"/>
              </a:rPr>
              <a:t> </a:t>
            </a:r>
            <a:r>
              <a:rPr lang="en-US" sz="1800" spc="-70" dirty="0">
                <a:latin typeface="Roman"/>
                <a:cs typeface="Trebuchet MS"/>
              </a:rPr>
              <a:t>data.</a:t>
            </a:r>
            <a:r>
              <a:rPr lang="en-US" sz="1800" spc="-155" dirty="0">
                <a:latin typeface="Roman"/>
                <a:cs typeface="Trebuchet MS"/>
              </a:rPr>
              <a:t> </a:t>
            </a:r>
            <a:r>
              <a:rPr lang="en-US" sz="1800" spc="-85" dirty="0">
                <a:latin typeface="Roman"/>
                <a:cs typeface="Trebuchet MS"/>
              </a:rPr>
              <a:t>The</a:t>
            </a:r>
            <a:r>
              <a:rPr lang="en-US" sz="1800" spc="-170" dirty="0">
                <a:latin typeface="Roman"/>
                <a:cs typeface="Trebuchet MS"/>
              </a:rPr>
              <a:t> </a:t>
            </a:r>
            <a:r>
              <a:rPr lang="en-US" sz="1800" spc="-30" dirty="0">
                <a:latin typeface="Roman"/>
                <a:cs typeface="Trebuchet MS"/>
              </a:rPr>
              <a:t>dataset</a:t>
            </a:r>
            <a:r>
              <a:rPr lang="en-US" sz="1800" spc="-160" dirty="0">
                <a:latin typeface="Roman"/>
                <a:cs typeface="Trebuchet MS"/>
              </a:rPr>
              <a:t> </a:t>
            </a:r>
            <a:r>
              <a:rPr lang="en-US" sz="1800" spc="-10" dirty="0">
                <a:latin typeface="Roman"/>
                <a:cs typeface="Trebuchet MS"/>
              </a:rPr>
              <a:t>includes </a:t>
            </a:r>
            <a:r>
              <a:rPr lang="en-US" sz="1800" spc="-55" dirty="0">
                <a:latin typeface="Roman"/>
                <a:cs typeface="Trebuchet MS"/>
              </a:rPr>
              <a:t>detailed</a:t>
            </a:r>
            <a:r>
              <a:rPr lang="en-US" sz="1800" spc="-165" dirty="0">
                <a:latin typeface="Roman"/>
                <a:cs typeface="Trebuchet MS"/>
              </a:rPr>
              <a:t> </a:t>
            </a:r>
            <a:r>
              <a:rPr lang="en-US" sz="1800" spc="-55" dirty="0">
                <a:latin typeface="Roman"/>
                <a:cs typeface="Trebuchet MS"/>
              </a:rPr>
              <a:t>information</a:t>
            </a:r>
            <a:r>
              <a:rPr lang="en-US" sz="1800" spc="-175" dirty="0">
                <a:latin typeface="Roman"/>
                <a:cs typeface="Trebuchet MS"/>
              </a:rPr>
              <a:t> </a:t>
            </a:r>
            <a:r>
              <a:rPr lang="en-US" sz="1800" dirty="0">
                <a:latin typeface="Roman"/>
                <a:cs typeface="Trebuchet MS"/>
              </a:rPr>
              <a:t>on</a:t>
            </a:r>
            <a:r>
              <a:rPr lang="en-US" sz="1800" spc="-170" dirty="0">
                <a:latin typeface="Roman"/>
                <a:cs typeface="Trebuchet MS"/>
              </a:rPr>
              <a:t> </a:t>
            </a:r>
            <a:r>
              <a:rPr lang="en-US" sz="1800" spc="-20" dirty="0">
                <a:latin typeface="Roman"/>
                <a:cs typeface="Trebuchet MS"/>
              </a:rPr>
              <a:t>crop</a:t>
            </a:r>
            <a:r>
              <a:rPr lang="en-US" sz="1800" spc="-160" dirty="0">
                <a:latin typeface="Roman"/>
                <a:cs typeface="Trebuchet MS"/>
              </a:rPr>
              <a:t> </a:t>
            </a:r>
            <a:r>
              <a:rPr lang="en-US" sz="1800" spc="-10" dirty="0">
                <a:latin typeface="Roman"/>
                <a:cs typeface="Trebuchet MS"/>
              </a:rPr>
              <a:t>areas, </a:t>
            </a:r>
            <a:r>
              <a:rPr lang="en-US" sz="1800" spc="-40" dirty="0">
                <a:latin typeface="Roman"/>
                <a:cs typeface="Trebuchet MS"/>
              </a:rPr>
              <a:t>production,</a:t>
            </a:r>
            <a:r>
              <a:rPr lang="en-US" sz="1800" spc="-120" dirty="0">
                <a:latin typeface="Roman"/>
                <a:cs typeface="Trebuchet MS"/>
              </a:rPr>
              <a:t> </a:t>
            </a:r>
            <a:r>
              <a:rPr lang="en-US" sz="1800" dirty="0">
                <a:latin typeface="Roman"/>
                <a:cs typeface="Trebuchet MS"/>
              </a:rPr>
              <a:t>and</a:t>
            </a:r>
            <a:r>
              <a:rPr lang="en-US" sz="1800" spc="-90" dirty="0">
                <a:latin typeface="Roman"/>
                <a:cs typeface="Trebuchet MS"/>
              </a:rPr>
              <a:t> </a:t>
            </a:r>
            <a:r>
              <a:rPr lang="en-US" sz="1800" spc="-30" dirty="0">
                <a:latin typeface="Roman"/>
                <a:cs typeface="Trebuchet MS"/>
              </a:rPr>
              <a:t>yields</a:t>
            </a:r>
            <a:r>
              <a:rPr lang="en-US" sz="1800" spc="-100" dirty="0">
                <a:latin typeface="Roman"/>
                <a:cs typeface="Trebuchet MS"/>
              </a:rPr>
              <a:t> </a:t>
            </a:r>
            <a:r>
              <a:rPr lang="en-US" sz="1800" dirty="0">
                <a:latin typeface="Roman"/>
                <a:cs typeface="Trebuchet MS"/>
              </a:rPr>
              <a:t>across</a:t>
            </a:r>
            <a:r>
              <a:rPr lang="en-US" sz="1800" spc="-95" dirty="0">
                <a:latin typeface="Roman"/>
                <a:cs typeface="Trebuchet MS"/>
              </a:rPr>
              <a:t> </a:t>
            </a:r>
            <a:r>
              <a:rPr lang="en-US" sz="1800" spc="-70" dirty="0">
                <a:latin typeface="Roman"/>
                <a:cs typeface="Trebuchet MS"/>
              </a:rPr>
              <a:t>different </a:t>
            </a:r>
            <a:r>
              <a:rPr lang="en-US" sz="1800" spc="-30" dirty="0">
                <a:latin typeface="Roman"/>
                <a:cs typeface="Trebuchet MS"/>
              </a:rPr>
              <a:t>districts</a:t>
            </a:r>
            <a:r>
              <a:rPr lang="en-US" sz="1800" spc="-185" dirty="0">
                <a:latin typeface="Roman"/>
                <a:cs typeface="Trebuchet MS"/>
              </a:rPr>
              <a:t> </a:t>
            </a:r>
            <a:r>
              <a:rPr lang="en-US" sz="1800" dirty="0">
                <a:latin typeface="Roman"/>
                <a:cs typeface="Trebuchet MS"/>
              </a:rPr>
              <a:t>and</a:t>
            </a:r>
            <a:r>
              <a:rPr lang="en-US" sz="1800" spc="-160" dirty="0">
                <a:latin typeface="Roman"/>
                <a:cs typeface="Trebuchet MS"/>
              </a:rPr>
              <a:t> </a:t>
            </a:r>
            <a:r>
              <a:rPr lang="en-US" sz="1800" spc="-55" dirty="0">
                <a:latin typeface="Roman"/>
                <a:cs typeface="Trebuchet MS"/>
              </a:rPr>
              <a:t>years.</a:t>
            </a:r>
            <a:r>
              <a:rPr lang="en-US" sz="1800" spc="-180" dirty="0">
                <a:latin typeface="Roman"/>
                <a:cs typeface="Trebuchet MS"/>
              </a:rPr>
              <a:t> </a:t>
            </a:r>
            <a:r>
              <a:rPr lang="en-US" sz="1800" dirty="0">
                <a:latin typeface="Roman"/>
                <a:cs typeface="Trebuchet MS"/>
              </a:rPr>
              <a:t>Our</a:t>
            </a:r>
            <a:r>
              <a:rPr lang="en-US" sz="1800" spc="-170" dirty="0">
                <a:latin typeface="Roman"/>
                <a:cs typeface="Trebuchet MS"/>
              </a:rPr>
              <a:t> </a:t>
            </a:r>
            <a:r>
              <a:rPr lang="en-US" sz="1800" spc="-25" dirty="0">
                <a:latin typeface="Roman"/>
                <a:cs typeface="Trebuchet MS"/>
              </a:rPr>
              <a:t>goal</a:t>
            </a:r>
            <a:r>
              <a:rPr lang="en-US" sz="1800" spc="-170" dirty="0">
                <a:latin typeface="Roman"/>
                <a:cs typeface="Trebuchet MS"/>
              </a:rPr>
              <a:t> </a:t>
            </a:r>
            <a:r>
              <a:rPr lang="en-US" sz="1800" dirty="0">
                <a:latin typeface="Roman"/>
                <a:cs typeface="Trebuchet MS"/>
              </a:rPr>
              <a:t>is</a:t>
            </a:r>
            <a:r>
              <a:rPr lang="en-US" sz="1800" spc="-155" dirty="0">
                <a:latin typeface="Roman"/>
                <a:cs typeface="Trebuchet MS"/>
              </a:rPr>
              <a:t> </a:t>
            </a:r>
            <a:r>
              <a:rPr lang="en-US" sz="1800" spc="-75" dirty="0">
                <a:latin typeface="Roman"/>
                <a:cs typeface="Trebuchet MS"/>
              </a:rPr>
              <a:t>to</a:t>
            </a:r>
            <a:r>
              <a:rPr lang="en-US" sz="1800" spc="-170" dirty="0">
                <a:latin typeface="Roman"/>
                <a:cs typeface="Trebuchet MS"/>
              </a:rPr>
              <a:t> </a:t>
            </a:r>
            <a:r>
              <a:rPr lang="en-US" sz="1800" spc="-25" dirty="0">
                <a:latin typeface="Roman"/>
                <a:cs typeface="Trebuchet MS"/>
              </a:rPr>
              <a:t>use </a:t>
            </a:r>
            <a:r>
              <a:rPr lang="en-US" sz="1800" spc="-65" dirty="0">
                <a:latin typeface="Roman"/>
                <a:cs typeface="Trebuchet MS"/>
              </a:rPr>
              <a:t>Power</a:t>
            </a:r>
            <a:r>
              <a:rPr lang="en-US" sz="1800" spc="-160" dirty="0">
                <a:latin typeface="Roman"/>
                <a:cs typeface="Trebuchet MS"/>
              </a:rPr>
              <a:t> </a:t>
            </a:r>
            <a:r>
              <a:rPr lang="en-US" sz="1800" dirty="0">
                <a:latin typeface="Roman"/>
                <a:cs typeface="Trebuchet MS"/>
              </a:rPr>
              <a:t>BI</a:t>
            </a:r>
            <a:r>
              <a:rPr lang="en-US" sz="1800" spc="-140" dirty="0">
                <a:latin typeface="Roman"/>
                <a:cs typeface="Trebuchet MS"/>
              </a:rPr>
              <a:t> </a:t>
            </a:r>
            <a:r>
              <a:rPr lang="en-US" sz="1800" spc="-90" dirty="0">
                <a:latin typeface="Roman"/>
                <a:cs typeface="Trebuchet MS"/>
              </a:rPr>
              <a:t>for</a:t>
            </a:r>
            <a:r>
              <a:rPr lang="en-US" sz="1800" spc="-155" dirty="0">
                <a:latin typeface="Roman"/>
                <a:cs typeface="Trebuchet MS"/>
              </a:rPr>
              <a:t> </a:t>
            </a:r>
            <a:r>
              <a:rPr lang="en-US" sz="1800" spc="-80" dirty="0">
                <a:latin typeface="Roman"/>
                <a:cs typeface="Trebuchet MS"/>
              </a:rPr>
              <a:t>interactive</a:t>
            </a:r>
            <a:r>
              <a:rPr lang="en-US" sz="1800" spc="-175" dirty="0">
                <a:latin typeface="Roman"/>
                <a:cs typeface="Trebuchet MS"/>
              </a:rPr>
              <a:t> </a:t>
            </a:r>
            <a:r>
              <a:rPr lang="en-US" sz="1800" spc="-10" dirty="0">
                <a:latin typeface="Roman"/>
                <a:cs typeface="Trebuchet MS"/>
              </a:rPr>
              <a:t>visualizations </a:t>
            </a:r>
            <a:r>
              <a:rPr lang="en-US" sz="1800" spc="-75" dirty="0">
                <a:latin typeface="Roman"/>
                <a:cs typeface="Trebuchet MS"/>
              </a:rPr>
              <a:t>that</a:t>
            </a:r>
            <a:r>
              <a:rPr lang="en-US" sz="1800" spc="-170" dirty="0">
                <a:latin typeface="Roman"/>
                <a:cs typeface="Trebuchet MS"/>
              </a:rPr>
              <a:t> </a:t>
            </a:r>
            <a:r>
              <a:rPr lang="en-US" sz="1800" spc="-30" dirty="0">
                <a:latin typeface="Roman"/>
                <a:cs typeface="Trebuchet MS"/>
              </a:rPr>
              <a:t>uncover</a:t>
            </a:r>
            <a:r>
              <a:rPr lang="en-US" sz="1800" spc="-160" dirty="0">
                <a:latin typeface="Roman"/>
                <a:cs typeface="Trebuchet MS"/>
              </a:rPr>
              <a:t> </a:t>
            </a:r>
            <a:r>
              <a:rPr lang="en-US" sz="1800" spc="-35" dirty="0">
                <a:latin typeface="Roman"/>
                <a:cs typeface="Trebuchet MS"/>
              </a:rPr>
              <a:t>trends</a:t>
            </a:r>
            <a:r>
              <a:rPr lang="en-US" sz="1800" spc="-155" dirty="0">
                <a:latin typeface="Roman"/>
                <a:cs typeface="Trebuchet MS"/>
              </a:rPr>
              <a:t> </a:t>
            </a:r>
            <a:r>
              <a:rPr lang="en-US" sz="1800" dirty="0">
                <a:latin typeface="Roman"/>
                <a:cs typeface="Trebuchet MS"/>
              </a:rPr>
              <a:t>and</a:t>
            </a:r>
            <a:r>
              <a:rPr lang="en-US" sz="1800" spc="-160" dirty="0">
                <a:latin typeface="Roman"/>
                <a:cs typeface="Trebuchet MS"/>
              </a:rPr>
              <a:t> </a:t>
            </a:r>
            <a:r>
              <a:rPr lang="en-US" sz="1800" spc="-30" dirty="0">
                <a:latin typeface="Roman"/>
                <a:cs typeface="Trebuchet MS"/>
              </a:rPr>
              <a:t>disparities</a:t>
            </a:r>
            <a:r>
              <a:rPr lang="en-US" sz="1800" spc="-175" dirty="0">
                <a:latin typeface="Roman"/>
                <a:cs typeface="Trebuchet MS"/>
              </a:rPr>
              <a:t> </a:t>
            </a:r>
            <a:r>
              <a:rPr lang="en-US" sz="1800" spc="-25" dirty="0">
                <a:latin typeface="Roman"/>
                <a:cs typeface="Trebuchet MS"/>
              </a:rPr>
              <a:t>in </a:t>
            </a:r>
            <a:r>
              <a:rPr lang="en-US" sz="1800" spc="-55" dirty="0">
                <a:latin typeface="Roman"/>
                <a:cs typeface="Trebuchet MS"/>
              </a:rPr>
              <a:t>agricultural</a:t>
            </a:r>
            <a:r>
              <a:rPr lang="en-US" sz="1800" spc="-140" dirty="0">
                <a:latin typeface="Roman"/>
                <a:cs typeface="Trebuchet MS"/>
              </a:rPr>
              <a:t> </a:t>
            </a:r>
            <a:r>
              <a:rPr lang="en-US" sz="1800" spc="-40" dirty="0">
                <a:latin typeface="Roman"/>
                <a:cs typeface="Trebuchet MS"/>
              </a:rPr>
              <a:t>practices.</a:t>
            </a:r>
            <a:r>
              <a:rPr lang="en-US" sz="1800" spc="-150" dirty="0">
                <a:latin typeface="Roman"/>
                <a:cs typeface="Trebuchet MS"/>
              </a:rPr>
              <a:t> </a:t>
            </a:r>
            <a:r>
              <a:rPr lang="en-US" sz="1800" spc="-45" dirty="0">
                <a:latin typeface="Roman"/>
                <a:cs typeface="Trebuchet MS"/>
              </a:rPr>
              <a:t>This</a:t>
            </a:r>
            <a:r>
              <a:rPr lang="en-US" sz="1800" spc="-130" dirty="0">
                <a:latin typeface="Roman"/>
                <a:cs typeface="Trebuchet MS"/>
              </a:rPr>
              <a:t> </a:t>
            </a:r>
            <a:r>
              <a:rPr lang="en-US" sz="1800" spc="-10" dirty="0">
                <a:latin typeface="Roman"/>
                <a:cs typeface="Trebuchet MS"/>
              </a:rPr>
              <a:t>analysis </a:t>
            </a:r>
            <a:r>
              <a:rPr lang="en-US" sz="1800" dirty="0">
                <a:latin typeface="Roman"/>
                <a:cs typeface="Trebuchet MS"/>
              </a:rPr>
              <a:t>helps</a:t>
            </a:r>
            <a:r>
              <a:rPr lang="en-US" sz="1800" spc="-200" dirty="0">
                <a:latin typeface="Roman"/>
                <a:cs typeface="Trebuchet MS"/>
              </a:rPr>
              <a:t> </a:t>
            </a:r>
            <a:r>
              <a:rPr lang="en-US" sz="1800" dirty="0">
                <a:latin typeface="Roman"/>
                <a:cs typeface="Trebuchet MS"/>
              </a:rPr>
              <a:t>stakeholders</a:t>
            </a:r>
            <a:r>
              <a:rPr lang="en-US" sz="1800" spc="35" dirty="0">
                <a:latin typeface="Roman"/>
                <a:cs typeface="Trebuchet MS"/>
              </a:rPr>
              <a:t> </a:t>
            </a:r>
            <a:r>
              <a:rPr lang="en-US" sz="1800" spc="-50" dirty="0">
                <a:latin typeface="Roman"/>
                <a:cs typeface="Trebuchet MS"/>
              </a:rPr>
              <a:t>in</a:t>
            </a:r>
            <a:r>
              <a:rPr lang="en-US" sz="1800" spc="-200" dirty="0">
                <a:latin typeface="Roman"/>
                <a:cs typeface="Trebuchet MS"/>
              </a:rPr>
              <a:t> </a:t>
            </a:r>
            <a:r>
              <a:rPr lang="en-US" sz="1800" spc="-10" dirty="0">
                <a:latin typeface="Roman"/>
                <a:cs typeface="Trebuchet MS"/>
              </a:rPr>
              <a:t>making </a:t>
            </a:r>
            <a:r>
              <a:rPr lang="en-US" sz="1800" spc="-45" dirty="0">
                <a:latin typeface="Roman"/>
                <a:cs typeface="Trebuchet MS"/>
              </a:rPr>
              <a:t>informed</a:t>
            </a:r>
            <a:r>
              <a:rPr lang="en-US" sz="1800" spc="-140" dirty="0">
                <a:latin typeface="Roman"/>
                <a:cs typeface="Trebuchet MS"/>
              </a:rPr>
              <a:t> </a:t>
            </a:r>
            <a:r>
              <a:rPr lang="en-US" sz="1800" dirty="0">
                <a:latin typeface="Roman"/>
                <a:cs typeface="Trebuchet MS"/>
              </a:rPr>
              <a:t>decisions</a:t>
            </a:r>
            <a:r>
              <a:rPr lang="en-US" sz="1800" spc="-145" dirty="0">
                <a:latin typeface="Roman"/>
                <a:cs typeface="Trebuchet MS"/>
              </a:rPr>
              <a:t> </a:t>
            </a:r>
            <a:r>
              <a:rPr lang="en-US" sz="1800" spc="-90" dirty="0">
                <a:latin typeface="Roman"/>
                <a:cs typeface="Trebuchet MS"/>
              </a:rPr>
              <a:t>for</a:t>
            </a:r>
            <a:r>
              <a:rPr lang="en-US" sz="1800" spc="-95" dirty="0">
                <a:latin typeface="Roman"/>
                <a:cs typeface="Trebuchet MS"/>
              </a:rPr>
              <a:t> </a:t>
            </a:r>
            <a:r>
              <a:rPr lang="en-US" sz="1800" spc="-10" dirty="0">
                <a:latin typeface="Roman"/>
                <a:cs typeface="Trebuchet MS"/>
              </a:rPr>
              <a:t>sustainable </a:t>
            </a:r>
            <a:r>
              <a:rPr lang="en-US" sz="1800" spc="-60" dirty="0">
                <a:latin typeface="Roman"/>
                <a:cs typeface="Trebuchet MS"/>
              </a:rPr>
              <a:t>farming</a:t>
            </a:r>
            <a:r>
              <a:rPr lang="en-US" sz="1800" spc="-175" dirty="0">
                <a:latin typeface="Roman"/>
                <a:cs typeface="Trebuchet MS"/>
              </a:rPr>
              <a:t> </a:t>
            </a:r>
            <a:r>
              <a:rPr lang="en-US" sz="1800" dirty="0">
                <a:latin typeface="Roman"/>
                <a:cs typeface="Trebuchet MS"/>
              </a:rPr>
              <a:t>and</a:t>
            </a:r>
            <a:r>
              <a:rPr lang="en-US" sz="1800" spc="-150" dirty="0">
                <a:latin typeface="Roman"/>
                <a:cs typeface="Trebuchet MS"/>
              </a:rPr>
              <a:t> </a:t>
            </a:r>
            <a:r>
              <a:rPr lang="en-US" sz="1800" spc="-20" dirty="0">
                <a:latin typeface="Roman"/>
                <a:cs typeface="Trebuchet MS"/>
              </a:rPr>
              <a:t>resource</a:t>
            </a:r>
            <a:r>
              <a:rPr lang="en-US" sz="1800" spc="-160" dirty="0">
                <a:latin typeface="Roman"/>
                <a:cs typeface="Trebuchet MS"/>
              </a:rPr>
              <a:t> </a:t>
            </a:r>
            <a:r>
              <a:rPr lang="en-US" sz="1800" spc="-10" dirty="0">
                <a:latin typeface="Roman"/>
                <a:cs typeface="Trebuchet MS"/>
              </a:rPr>
              <a:t>allocation</a:t>
            </a:r>
            <a:r>
              <a:rPr lang="en-US" sz="1800" spc="-10" dirty="0">
                <a:latin typeface="Trebuchet MS"/>
                <a:cs typeface="Trebuchet MS"/>
              </a:rPr>
              <a:t>.</a:t>
            </a:r>
            <a:endParaRPr lang="en-US" sz="1800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3A407D-E72C-BE2D-DF83-9588414FD64A}"/>
              </a:ext>
            </a:extLst>
          </p:cNvPr>
          <p:cNvSpPr txBox="1"/>
          <p:nvPr/>
        </p:nvSpPr>
        <p:spPr>
          <a:xfrm>
            <a:off x="396240" y="1747520"/>
            <a:ext cx="10962640" cy="210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Interactive Power BI dashboards providing insights into year-wise and district-wise agricultural patterns.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Visualizations depicting trends in major crops and their variations over time. - Reports on regional disparities, seasonal patterns, and the impact of external factors.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Recommendations for policymakers and stakeholders in the agriculture sector. 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7E819E4-BE1F-E245-C6C0-4E6A3A52B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82" y="1683209"/>
            <a:ext cx="10116273" cy="437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CBBB2-CBBB-39F5-ABD9-E36943E204D3}"/>
              </a:ext>
            </a:extLst>
          </p:cNvPr>
          <p:cNvSpPr txBox="1"/>
          <p:nvPr/>
        </p:nvSpPr>
        <p:spPr>
          <a:xfrm>
            <a:off x="325120" y="1717040"/>
            <a:ext cx="10637520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This project successfully leveraged Power BI to analyze Indian agriculture data, providing valuable insights </a:t>
            </a:r>
            <a:r>
              <a:rPr lang="en-US" dirty="0"/>
              <a:t>This project provides interns with an opportunity to gain hands-on experience in agricultural data analysis and visualization using Power BI, contributing valuable insights to enhance agricultural practices and decision-making in India .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patterns, production levels, and seasonal trends. The interactive dashboard and presentation enabled stakeholders to make informed decisions to promote sustainable agriculture and optimize resource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81</TotalTime>
  <Words>349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Roman</vt:lpstr>
      <vt:lpstr>Trebuchet MS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akshay reddy pulyala</cp:lastModifiedBy>
  <cp:revision>4</cp:revision>
  <dcterms:created xsi:type="dcterms:W3CDTF">2024-12-31T09:40:01Z</dcterms:created>
  <dcterms:modified xsi:type="dcterms:W3CDTF">2025-02-06T13:23:28Z</dcterms:modified>
</cp:coreProperties>
</file>