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4" r:id="rId9"/>
    <p:sldId id="275" r:id="rId10"/>
    <p:sldId id="272" r:id="rId11"/>
    <p:sldId id="274" r:id="rId12"/>
    <p:sldId id="273" r:id="rId13"/>
    <p:sldId id="270" r:id="rId14"/>
    <p:sldId id="271" r:id="rId15"/>
    <p:sldId id="262" r:id="rId16"/>
    <p:sldId id="277" r:id="rId17"/>
    <p:sldId id="278" r:id="rId18"/>
    <p:sldId id="276" r:id="rId19"/>
    <p:sldId id="279" r:id="rId20"/>
    <p:sldId id="263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54A5-509B-4A67-91BC-ECDE013690B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71B20-51C6-4906-A966-C1CCCF57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0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1B20-51C6-4906-A966-C1CCCF57FD3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5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9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3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9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4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2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9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DC1A-3A84-4AFA-BB5F-9FA5CDD9EC4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0A39-710A-4FB7-9B92-111E564B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Containerization &amp; Orchestration for Deep Learning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Using Dockers &amp; Kubernetes</a:t>
            </a:r>
          </a:p>
          <a:p>
            <a:r>
              <a:rPr lang="en-IN" smtClean="0"/>
              <a:t>-</a:t>
            </a:r>
            <a:r>
              <a:rPr lang="en-IN" smtClean="0">
                <a:solidFill>
                  <a:srgbClr val="002060"/>
                </a:solidFill>
              </a:rPr>
              <a:t>Akshay Shanbhag</a:t>
            </a:r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Orchestration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4672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624840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smtClean="0">
                <a:solidFill>
                  <a:srgbClr val="002060"/>
                </a:solidFill>
              </a:rPr>
              <a:t>Source: Exoscale</a:t>
            </a:r>
            <a:endParaRPr lang="en-IN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Advantages of Orchestration</a:t>
            </a:r>
            <a:endParaRPr lang="en-IN"/>
          </a:p>
        </p:txBody>
      </p:sp>
      <p:pic>
        <p:nvPicPr>
          <p:cNvPr id="3074" name="Picture 2" descr="4 Major Benefits of Using Kubernetes | AWS Cost Optimization | DevOps  Trans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7381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890441"/>
            <a:ext cx="263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smtClean="0">
                <a:solidFill>
                  <a:srgbClr val="002060"/>
                </a:solidFill>
              </a:rPr>
              <a:t>Source: Cloud Stack Group</a:t>
            </a:r>
            <a:endParaRPr lang="en-IN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Kubernetes Architecture</a:t>
            </a:r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40392"/>
            <a:ext cx="7032612" cy="518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248400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smtClean="0">
                <a:solidFill>
                  <a:srgbClr val="002060"/>
                </a:solidFill>
              </a:rPr>
              <a:t>Source: Quintagroup</a:t>
            </a:r>
            <a:endParaRPr lang="en-IN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smtClean="0"/>
              <a:t>Kubernetes application deployment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400" b="1"/>
              <a:t>$ kubectl</a:t>
            </a:r>
            <a:r>
              <a:rPr lang="en-US" sz="2400"/>
              <a:t> </a:t>
            </a:r>
            <a:r>
              <a:rPr lang="en-US" sz="2400" b="1"/>
              <a:t>run</a:t>
            </a:r>
            <a:r>
              <a:rPr lang="en-US" sz="2400"/>
              <a:t> </a:t>
            </a:r>
            <a:r>
              <a:rPr lang="en-US" sz="2400" smtClean="0"/>
              <a:t>torch_ex </a:t>
            </a:r>
            <a:r>
              <a:rPr lang="en-US" sz="2400" b="1" smtClean="0"/>
              <a:t>--image=</a:t>
            </a:r>
            <a:r>
              <a:rPr lang="en-US" sz="2400" smtClean="0"/>
              <a:t>root/dockerimages/torch_ex :v1 </a:t>
            </a:r>
            <a:r>
              <a:rPr lang="en-US" sz="2400" b="1"/>
              <a:t>--</a:t>
            </a:r>
            <a:r>
              <a:rPr lang="en-US" sz="2400" b="1" smtClean="0"/>
              <a:t>port=</a:t>
            </a:r>
            <a:r>
              <a:rPr lang="en-US" sz="2400" smtClean="0"/>
              <a:t>3000</a:t>
            </a:r>
          </a:p>
          <a:p>
            <a:pPr marL="457200" lvl="1" indent="0">
              <a:buNone/>
            </a:pPr>
            <a:r>
              <a:rPr lang="en-IN" sz="2000">
                <a:solidFill>
                  <a:schemeClr val="accent2">
                    <a:lumMod val="50000"/>
                  </a:schemeClr>
                </a:solidFill>
              </a:rPr>
              <a:t>deployment "my-app" created</a:t>
            </a:r>
            <a:endParaRPr lang="en-US" sz="2000" smtClean="0">
              <a:solidFill>
                <a:schemeClr val="accent2">
                  <a:lumMod val="50000"/>
                </a:schemeClr>
              </a:solidFill>
            </a:endParaRPr>
          </a:p>
          <a:p>
            <a:pPr marL="742950" lvl="2" indent="-342900"/>
            <a:r>
              <a:rPr lang="en-US" sz="1600">
                <a:solidFill>
                  <a:srgbClr val="002060"/>
                </a:solidFill>
              </a:rPr>
              <a:t>Use this command to pull and run your docker image</a:t>
            </a:r>
            <a:endParaRPr lang="en-IN" sz="400">
              <a:solidFill>
                <a:srgbClr val="002060"/>
              </a:solidFill>
            </a:endParaRPr>
          </a:p>
          <a:p>
            <a:r>
              <a:rPr lang="en-IN" sz="2400" b="1" smtClean="0"/>
              <a:t>$ kubectl </a:t>
            </a:r>
            <a:r>
              <a:rPr lang="en-IN" sz="2400" b="1"/>
              <a:t>get </a:t>
            </a:r>
            <a:r>
              <a:rPr lang="en-IN" sz="2400" b="1" smtClean="0"/>
              <a:t>pods</a:t>
            </a:r>
          </a:p>
          <a:p>
            <a:pPr marL="400050" lvl="1" indent="0">
              <a:buNone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NAME              READY     STATUS    RESTARTS   AGE</a:t>
            </a:r>
          </a:p>
          <a:p>
            <a:pPr marL="400050" lvl="1" indent="0">
              <a:buNone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Torch_Ex            1/1        Running   0                 05m</a:t>
            </a:r>
            <a:endParaRPr lang="en-US" sz="2000">
              <a:solidFill>
                <a:srgbClr val="002060"/>
              </a:solidFill>
            </a:endParaRPr>
          </a:p>
          <a:p>
            <a:r>
              <a:rPr lang="en-IN" sz="2400" b="1"/>
              <a:t>$ kubectl expose deployment</a:t>
            </a:r>
            <a:r>
              <a:rPr lang="en-IN" sz="2400"/>
              <a:t> </a:t>
            </a:r>
            <a:r>
              <a:rPr lang="en-IN" sz="2400" smtClean="0"/>
              <a:t>torch_ex </a:t>
            </a:r>
            <a:r>
              <a:rPr lang="en-IN" sz="2400" b="1"/>
              <a:t>--type=</a:t>
            </a:r>
            <a:r>
              <a:rPr lang="en-IN" sz="2400"/>
              <a:t>LoadBalancer </a:t>
            </a:r>
            <a:r>
              <a:rPr lang="en-IN" sz="2400" b="1"/>
              <a:t>--port=</a:t>
            </a:r>
            <a:r>
              <a:rPr lang="en-IN" sz="2400"/>
              <a:t>8080 </a:t>
            </a:r>
            <a:r>
              <a:rPr lang="en-IN" sz="2400" b="1"/>
              <a:t>--</a:t>
            </a:r>
            <a:r>
              <a:rPr lang="en-IN" sz="2400" b="1" smtClean="0"/>
              <a:t>target-port=</a:t>
            </a:r>
            <a:r>
              <a:rPr lang="en-IN" sz="2400" smtClean="0"/>
              <a:t>3000</a:t>
            </a:r>
          </a:p>
          <a:p>
            <a:pPr marL="0" indent="0">
              <a:buNone/>
            </a:pPr>
            <a:r>
              <a:rPr lang="en-IN" sz="2400"/>
              <a:t> </a:t>
            </a:r>
            <a:r>
              <a:rPr lang="en-IN" sz="2400" smtClean="0"/>
              <a:t>     </a:t>
            </a:r>
            <a:r>
              <a:rPr lang="en-IN" sz="2400" smtClean="0">
                <a:solidFill>
                  <a:schemeClr val="accent2">
                    <a:lumMod val="50000"/>
                  </a:schemeClr>
                </a:solidFill>
              </a:rPr>
              <a:t>service </a:t>
            </a:r>
            <a:r>
              <a:rPr lang="en-IN" sz="2400">
                <a:solidFill>
                  <a:schemeClr val="accent2">
                    <a:lumMod val="50000"/>
                  </a:schemeClr>
                </a:solidFill>
              </a:rPr>
              <a:t>"my-app" exposed</a:t>
            </a:r>
            <a:endParaRPr lang="en-IN" sz="240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2400" b="1" smtClean="0"/>
              <a:t>$ kubectl </a:t>
            </a:r>
            <a:r>
              <a:rPr lang="en-IN" sz="2400" b="1"/>
              <a:t>get </a:t>
            </a:r>
            <a:r>
              <a:rPr lang="en-IN" sz="2400" b="1" smtClean="0"/>
              <a:t>svc</a:t>
            </a:r>
          </a:p>
          <a:p>
            <a:pPr marL="0" indent="0">
              <a:buNone/>
            </a:pPr>
            <a:r>
              <a:rPr lang="en-IN" sz="2400" b="1"/>
              <a:t>	</a:t>
            </a:r>
            <a:r>
              <a:rPr lang="en-US" sz="1600"/>
              <a:t>NAME     TYPE           </a:t>
            </a:r>
            <a:r>
              <a:rPr lang="en-US" sz="1600" smtClean="0"/>
              <a:t>	     CLUSTER-IP        EXTERNAL-IP     </a:t>
            </a:r>
            <a:endParaRPr lang="en-US" sz="1600"/>
          </a:p>
          <a:p>
            <a:pPr marL="0" indent="0">
              <a:buNone/>
            </a:pPr>
            <a:r>
              <a:rPr lang="en-US" sz="1600" smtClean="0"/>
              <a:t>	torch_ex   </a:t>
            </a:r>
            <a:r>
              <a:rPr lang="en-US" sz="1600"/>
              <a:t>LoadBalancer   </a:t>
            </a:r>
            <a:r>
              <a:rPr lang="en-US" sz="1600" smtClean="0"/>
              <a:t>10.12.365.196   281.176.15.13</a:t>
            </a:r>
            <a:endParaRPr lang="en-IN" sz="1600" smtClean="0"/>
          </a:p>
          <a:p>
            <a:endParaRPr lang="en-US" sz="2400" smtClean="0"/>
          </a:p>
          <a:p>
            <a:pPr marL="400050" lvl="1" indent="0">
              <a:buNone/>
            </a:pPr>
            <a:endParaRPr lang="en-US" sz="180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smtClean="0"/>
              <a:t>Kubernetes application deployment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b="1"/>
              <a:t>$ kubectl set image </a:t>
            </a:r>
            <a:r>
              <a:rPr lang="en-US" sz="2400" b="1" smtClean="0"/>
              <a:t>deployment/</a:t>
            </a:r>
            <a:r>
              <a:rPr lang="en-US" sz="2400" smtClean="0"/>
              <a:t>torch_ex </a:t>
            </a:r>
            <a:r>
              <a:rPr lang="en-US" sz="2400" b="1" smtClean="0"/>
              <a:t>torch_ex=</a:t>
            </a:r>
            <a:r>
              <a:rPr lang="en-US" sz="2400" smtClean="0"/>
              <a:t>root/dockerimages/torch_ex:v2</a:t>
            </a:r>
          </a:p>
          <a:p>
            <a:pPr marL="742950" lvl="2" indent="-342900"/>
            <a:r>
              <a:rPr lang="en-US" sz="1600">
                <a:solidFill>
                  <a:srgbClr val="002060"/>
                </a:solidFill>
              </a:rPr>
              <a:t>Automated Rolling Update to the K8s cluster</a:t>
            </a:r>
          </a:p>
          <a:p>
            <a:r>
              <a:rPr lang="en-US" sz="2400" b="1"/>
              <a:t>$ kubectl delete deployment</a:t>
            </a:r>
            <a:r>
              <a:rPr lang="en-US" sz="2400"/>
              <a:t> my-app</a:t>
            </a:r>
            <a:br>
              <a:rPr lang="en-US" sz="2400"/>
            </a:br>
            <a:r>
              <a:rPr lang="en-US" sz="2400" b="1"/>
              <a:t>$ kubectl delete svc</a:t>
            </a:r>
            <a:r>
              <a:rPr lang="en-US" sz="2400"/>
              <a:t> </a:t>
            </a:r>
            <a:r>
              <a:rPr lang="en-US" sz="2400" smtClean="0"/>
              <a:t>my-app</a:t>
            </a:r>
          </a:p>
          <a:p>
            <a:endParaRPr lang="en-US" sz="2400" smtClean="0"/>
          </a:p>
          <a:p>
            <a:pPr marL="400050" lvl="1" indent="0">
              <a:buNone/>
            </a:pPr>
            <a:endParaRPr lang="en-US" sz="180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039"/>
            <a:ext cx="6540302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624840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smtClean="0">
                <a:solidFill>
                  <a:srgbClr val="002060"/>
                </a:solidFill>
              </a:rPr>
              <a:t>Source: Nvidia</a:t>
            </a:r>
            <a:endParaRPr lang="en-IN" i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Multi-GPU Training using PyTorch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Data Parallel</a:t>
            </a:r>
          </a:p>
          <a:p>
            <a:r>
              <a:rPr lang="en-IN" smtClean="0"/>
              <a:t>Distributed Data Parallel</a:t>
            </a:r>
          </a:p>
          <a:p>
            <a:r>
              <a:rPr lang="en-IN" smtClean="0"/>
              <a:t>Model Parallel</a:t>
            </a:r>
          </a:p>
          <a:p>
            <a:r>
              <a:rPr lang="en-IN" smtClean="0"/>
              <a:t>Automated – lightning or elastic torch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 Parallel using PyTorch</a:t>
            </a:r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Pytorch Lightning</a:t>
            </a:r>
            <a:br>
              <a:rPr lang="en-IN"/>
            </a:br>
            <a:r>
              <a:rPr lang="en-IN" sz="2000" smtClean="0">
                <a:solidFill>
                  <a:srgbClr val="002060"/>
                </a:solidFill>
              </a:rPr>
              <a:t>https://pytorchlightning.ai</a:t>
            </a:r>
            <a:r>
              <a:rPr lang="en-IN" sz="2000">
                <a:solidFill>
                  <a:srgbClr val="002060"/>
                </a:solidFill>
              </a:rPr>
              <a:t>/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smtClean="0"/>
              <a:t>Refactors the code for automated training on multiple GPUs</a:t>
            </a:r>
          </a:p>
          <a:p>
            <a:r>
              <a:rPr lang="en-IN" sz="2800" i="1" smtClean="0"/>
              <a:t>$docker </a:t>
            </a:r>
            <a:r>
              <a:rPr lang="en-IN" sz="2800" i="1"/>
              <a:t>pull </a:t>
            </a:r>
            <a:r>
              <a:rPr lang="en-IN" sz="2800" i="1" smtClean="0"/>
              <a:t>pytorchlightning/pytorch_lightning</a:t>
            </a:r>
          </a:p>
          <a:p>
            <a:r>
              <a:rPr lang="en-IN" sz="2800" smtClean="0"/>
              <a:t>Advantages: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Run your code on any hardware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Performance &amp; bottleneck profiler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Model checkpointing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16-bit precision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Run distributed training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Logging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Metrics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Visualization</a:t>
            </a:r>
          </a:p>
          <a:p>
            <a:pPr marL="860425" indent="-233363">
              <a:buFont typeface="Wingdings" pitchFamily="2" charset="2"/>
              <a:buChar char="§"/>
            </a:pPr>
            <a:r>
              <a:rPr lang="en-US" sz="2800"/>
              <a:t>Early </a:t>
            </a:r>
            <a:r>
              <a:rPr lang="en-US" sz="2800" smtClean="0"/>
              <a:t>stopping etc.,</a:t>
            </a:r>
            <a:endParaRPr lang="en-US" sz="2800"/>
          </a:p>
          <a:p>
            <a:endParaRPr lang="en-IN" sz="2800" i="1"/>
          </a:p>
          <a:p>
            <a:endParaRPr lang="en-IN" sz="2800" i="1" smtClean="0"/>
          </a:p>
        </p:txBody>
      </p:sp>
    </p:spTree>
    <p:extLst>
      <p:ext uri="{BB962C8B-B14F-4D97-AF65-F5344CB8AC3E}">
        <p14:creationId xmlns:p14="http://schemas.microsoft.com/office/powerpoint/2010/main" val="147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Topics Covered in this discussion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IN" smtClean="0"/>
              <a:t>Theory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IN" smtClean="0"/>
              <a:t>Problems with traditional ML training &amp; deployment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Containerization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Docker Architecture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Docker Components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Orchestration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Kubernetes Architecture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Scaling up with Kubernetes- Application Deployment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Nvidia Container toolkit for GPU Training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Multi-GPU Training on PyTorch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Automatic Scaling up of models on GPUs using PyTorch Lightning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19200"/>
            <a:ext cx="4041775" cy="639762"/>
          </a:xfrm>
        </p:spPr>
        <p:txBody>
          <a:bodyPr/>
          <a:lstStyle/>
          <a:p>
            <a:r>
              <a:rPr lang="en-IN" smtClean="0"/>
              <a:t>Instructions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mtClean="0"/>
              <a:t>Setting up and running a docker container to train a CNN model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Adding GPU Configuration using Nvidia Container Toolkit</a:t>
            </a:r>
          </a:p>
        </p:txBody>
      </p:sp>
    </p:spTree>
    <p:extLst>
      <p:ext uri="{BB962C8B-B14F-4D97-AF65-F5344CB8AC3E}">
        <p14:creationId xmlns:p14="http://schemas.microsoft.com/office/powerpoint/2010/main" val="32487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Topics of discussion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IN" smtClean="0"/>
              <a:t>Theory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IN" smtClean="0"/>
              <a:t>Problems with traditional ML training &amp; deployment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Containerization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Docker Architecture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Docker Components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Orchestration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Kubernetes Architecture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Scaling up with Kubernetes- Application Deployment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Nvidia Container toolkit for GPU Training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Multi-GPU Training on PyTorch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Automatic Scaling up of models on GPUs using PyTorch Lightning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19200"/>
            <a:ext cx="4041775" cy="639762"/>
          </a:xfrm>
        </p:spPr>
        <p:txBody>
          <a:bodyPr/>
          <a:lstStyle/>
          <a:p>
            <a:r>
              <a:rPr lang="en-IN" smtClean="0"/>
              <a:t>Instructions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mtClean="0"/>
              <a:t>Setting up and running a docker container to train a CNN model</a:t>
            </a:r>
          </a:p>
          <a:p>
            <a:pPr>
              <a:buFont typeface="Wingdings" pitchFamily="2" charset="2"/>
              <a:buChar char="ü"/>
            </a:pPr>
            <a:r>
              <a:rPr lang="en-IN" smtClean="0"/>
              <a:t>Adding GPU Configuration using Nvidia Container Toolkit</a:t>
            </a:r>
          </a:p>
          <a:p>
            <a:pPr>
              <a:buFont typeface="Wingdings" pitchFamily="2" charset="2"/>
              <a:buChar char="ü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Instructions to build docker containers &amp; integrate with Nvidia Container Toolkit</a:t>
            </a:r>
            <a:r>
              <a:rPr lang="en-IN" smtClean="0"/>
              <a:t/>
            </a:r>
            <a:br>
              <a:rPr lang="en-IN" smtClean="0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>
                <a:solidFill>
                  <a:srgbClr val="002060"/>
                </a:solidFill>
              </a:rPr>
              <a:t>Explore More!!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smtClean="0"/>
              <a:t>Containerization &amp; orchestration is such a wide topic that needs a semester long course to master</a:t>
            </a:r>
          </a:p>
          <a:p>
            <a:r>
              <a:rPr lang="en-IN" sz="2800" smtClean="0"/>
              <a:t>Start exploring </a:t>
            </a:r>
          </a:p>
          <a:p>
            <a:pPr lvl="1"/>
            <a:r>
              <a:rPr lang="en-IN" sz="2400" smtClean="0"/>
              <a:t>various docker setups, </a:t>
            </a:r>
          </a:p>
          <a:p>
            <a:pPr lvl="1"/>
            <a:r>
              <a:rPr lang="en-IN" sz="2400" smtClean="0"/>
              <a:t>deploy more ML applications using docker</a:t>
            </a:r>
          </a:p>
          <a:p>
            <a:pPr lvl="1"/>
            <a:r>
              <a:rPr lang="en-IN" sz="2400" smtClean="0"/>
              <a:t>Orchestrate the K8s using ML model in cloud services like Google Kubernetes Service or Amazon EKS (they support free trials </a:t>
            </a:r>
            <a:r>
              <a:rPr lang="en-IN" sz="2400" smtClean="0">
                <a:sym typeface="Wingdings" pitchFamily="2" charset="2"/>
              </a:rPr>
              <a:t></a:t>
            </a:r>
            <a:r>
              <a:rPr lang="en-IN" sz="2400" smtClean="0"/>
              <a:t>)</a:t>
            </a:r>
          </a:p>
          <a:p>
            <a:pPr lvl="1"/>
            <a:r>
              <a:rPr lang="en-IN" sz="2400"/>
              <a:t>Client-Server architecture based live deployment of a CNN model</a:t>
            </a:r>
          </a:p>
          <a:p>
            <a:pPr lvl="1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9241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Problem with traditional ML Deployment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IN" smtClean="0"/>
              <a:t>Need to install dependencies on every machine</a:t>
            </a:r>
          </a:p>
          <a:p>
            <a:r>
              <a:rPr lang="en-IN" smtClean="0"/>
              <a:t>Bringing the ML pipeline into production is time consuming and stressful </a:t>
            </a:r>
          </a:p>
          <a:p>
            <a:pPr lvl="1"/>
            <a:r>
              <a:rPr lang="en-IN" sz="2000" i="1" smtClean="0"/>
              <a:t>(only 22% of those companies who plan to use ML actually use them)</a:t>
            </a:r>
          </a:p>
          <a:p>
            <a:r>
              <a:rPr lang="en-IN" smtClean="0"/>
              <a:t>Computing resource utilization and scalability is another challenge.</a:t>
            </a:r>
          </a:p>
        </p:txBody>
      </p:sp>
    </p:spTree>
    <p:extLst>
      <p:ext uri="{BB962C8B-B14F-4D97-AF65-F5344CB8AC3E}">
        <p14:creationId xmlns:p14="http://schemas.microsoft.com/office/powerpoint/2010/main" val="5401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IN" smtClean="0"/>
              <a:t>Is there a Solution??</a:t>
            </a:r>
            <a:endParaRPr lang="en-IN"/>
          </a:p>
        </p:txBody>
      </p:sp>
      <p:pic>
        <p:nvPicPr>
          <p:cNvPr id="1026" name="Picture 2" descr="C:\Users\Lenovo\AppData\Local\Microsoft\Windows\INetCache\IE\ABRDIN7D\M-Face-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36" y="2133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Containerization</a:t>
            </a:r>
            <a:endParaRPr lang="en-IN"/>
          </a:p>
        </p:txBody>
      </p:sp>
      <p:pic>
        <p:nvPicPr>
          <p:cNvPr id="2054" name="Picture 6" descr="C:\Users\Lenovo\AppData\Local\Microsoft\Windows\INetCache\IE\H1UMOGYO\Docker_Install_mostov_twitter-_-facebook-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143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Docker Architecture</a:t>
            </a:r>
            <a:endParaRPr lang="en-IN"/>
          </a:p>
        </p:txBody>
      </p:sp>
      <p:pic>
        <p:nvPicPr>
          <p:cNvPr id="3074" name="Picture 2" descr="C:\Users\Lenovo\AppData\Local\Microsoft\Windows\INetCache\IE\TD41JFG1\8323.156528108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91440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Lenovo\AppData\Local\Microsoft\Windows\INetCache\IE\ABRDIN7D\Docker_architectur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763000" cy="483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Dockerfile commands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40630"/>
              </p:ext>
            </p:extLst>
          </p:nvPr>
        </p:nvGraphicFramePr>
        <p:xfrm>
          <a:off x="868939" y="1600200"/>
          <a:ext cx="7406122" cy="4525964"/>
        </p:xfrm>
        <a:graphic>
          <a:graphicData uri="http://schemas.openxmlformats.org/drawingml/2006/table">
            <a:tbl>
              <a:tblPr/>
              <a:tblGrid>
                <a:gridCol w="3703061"/>
                <a:gridCol w="3703061"/>
              </a:tblGrid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IN" sz="1600" b="1" smtClean="0">
                          <a:effectLst/>
                        </a:rPr>
                        <a:t>Commands</a:t>
                      </a:r>
                      <a:endParaRPr lang="en-IN" sz="1600">
                        <a:effectLst/>
                      </a:endParaRP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smtClean="0">
                          <a:effectLst/>
                        </a:rPr>
                        <a:t>Description</a:t>
                      </a:r>
                      <a:endParaRPr lang="en-IN" sz="1600">
                        <a:effectLst/>
                      </a:endParaRP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FROM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 specify the parent image.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WORKDIR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 set the working directory.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RUN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 set the working directory.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COPY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 copy over files or directories from a given location.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ADD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Handles URLs and unpack compressed files.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2902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ENTRYPOINT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Command that will always be executed when we run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the container.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CMD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Arguments passed to the entrypoint.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EXPOSE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Defining the port to access our container application.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LABEL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Add metadata to the image.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We’ll learn about deployment through a demonstration later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531</Words>
  <Application>Microsoft Office PowerPoint</Application>
  <PresentationFormat>On-screen Show (4:3)</PresentationFormat>
  <Paragraphs>115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Containerization &amp; Orchestration for Deep Learning</vt:lpstr>
      <vt:lpstr>Topics of discussion</vt:lpstr>
      <vt:lpstr>Problem with traditional ML Deployment</vt:lpstr>
      <vt:lpstr>Is there a Solution??</vt:lpstr>
      <vt:lpstr>Containerization</vt:lpstr>
      <vt:lpstr>Docker Architecture</vt:lpstr>
      <vt:lpstr>PowerPoint Presentation</vt:lpstr>
      <vt:lpstr>Dockerfile commands</vt:lpstr>
      <vt:lpstr>We’ll learn about deployment through a demonstration later</vt:lpstr>
      <vt:lpstr>Orchestration</vt:lpstr>
      <vt:lpstr>Advantages of Orchestration</vt:lpstr>
      <vt:lpstr>Kubernetes Architecture</vt:lpstr>
      <vt:lpstr>Kubernetes application deployment</vt:lpstr>
      <vt:lpstr>Kubernetes application deployment</vt:lpstr>
      <vt:lpstr>PowerPoint Presentation</vt:lpstr>
      <vt:lpstr>Multi-GPU Training using PyTorch</vt:lpstr>
      <vt:lpstr>Data Parallel using PyTorch</vt:lpstr>
      <vt:lpstr>Pytorch Lightning https://pytorchlightning.ai/</vt:lpstr>
      <vt:lpstr>Topics Covered in this discussion</vt:lpstr>
      <vt:lpstr>Instructions to build docker containers &amp; integrate with Nvidia Container Toolkit </vt:lpstr>
      <vt:lpstr>Explore More!!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&amp; Orchestration for Deep Learning</dc:title>
  <dc:creator>Lenovo</dc:creator>
  <cp:lastModifiedBy>Lenovo</cp:lastModifiedBy>
  <cp:revision>36</cp:revision>
  <dcterms:created xsi:type="dcterms:W3CDTF">2022-03-05T17:16:14Z</dcterms:created>
  <dcterms:modified xsi:type="dcterms:W3CDTF">2022-03-06T04:22:02Z</dcterms:modified>
</cp:coreProperties>
</file>