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Raleway ExtraBold"/>
      <p:bold r:id="rId18"/>
      <p:boldItalic r:id="rId19"/>
    </p:embeddedFont>
    <p:embeddedFont>
      <p:font typeface="Arial Black"/>
      <p:regular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ArialBlack-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ExtraBold-boldItalic.fntdata"/><Relationship Id="rId6" Type="http://schemas.openxmlformats.org/officeDocument/2006/relationships/slide" Target="slides/slide1.xml"/><Relationship Id="rId18" Type="http://schemas.openxmlformats.org/officeDocument/2006/relationships/font" Target="fonts/RalewayExtra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1" name="Google Shape;9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f1ecbab336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f1ecbab336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2f1ecbab336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e4d2c96a6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e4d2c96a6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g26e4d2c96a6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2e55b0aae9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2e55b0aae9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32e55b0aae9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b4c3051aa2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b4c3051aa2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2b4c3051aa2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465a36035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465a36035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31465a36035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1ecbab336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1ecbab336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f1ecbab336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bc478ea619_1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bc478ea619_1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2bc478ea619_1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bc478ea61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bc478ea619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bc478ea619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f1ecbab336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f1ecbab336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2f1ecbab336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Титульный слайд">
  <p:cSld name="1_Титульный слайд">
    <p:spTree>
      <p:nvGrpSpPr>
        <p:cNvPr id="84" name="Shape 84"/>
        <p:cNvGrpSpPr/>
        <p:nvPr/>
      </p:nvGrpSpPr>
      <p:grpSpPr>
        <a:xfrm>
          <a:off x="0" y="0"/>
          <a:ext cx="0" cy="0"/>
          <a:chOff x="0" y="0"/>
          <a:chExt cx="0" cy="0"/>
        </a:xfrm>
      </p:grpSpPr>
      <p:sp>
        <p:nvSpPr>
          <p:cNvPr id="85" name="Google Shape;85;p13"/>
          <p:cNvSpPr/>
          <p:nvPr/>
        </p:nvSpPr>
        <p:spPr>
          <a:xfrm>
            <a:off x="-19050" y="1905000"/>
            <a:ext cx="12211050" cy="4953000"/>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3"/>
          <p:cNvSpPr/>
          <p:nvPr/>
        </p:nvSpPr>
        <p:spPr>
          <a:xfrm>
            <a:off x="-19050" y="0"/>
            <a:ext cx="12211050" cy="4438650"/>
          </a:xfrm>
          <a:custGeom>
            <a:rect b="b" l="l" r="r" t="t"/>
            <a:pathLst>
              <a:path extrusionOk="0" h="4438650" w="12211050">
                <a:moveTo>
                  <a:pt x="19050" y="0"/>
                </a:moveTo>
                <a:lnTo>
                  <a:pt x="12211050" y="0"/>
                </a:lnTo>
                <a:lnTo>
                  <a:pt x="12211050" y="4438650"/>
                </a:lnTo>
                <a:lnTo>
                  <a:pt x="0" y="3219450"/>
                </a:lnTo>
                <a:lnTo>
                  <a:pt x="19050" y="0"/>
                </a:lnTo>
                <a:close/>
              </a:path>
            </a:pathLst>
          </a:custGeom>
          <a:solidFill>
            <a:srgbClr val="17161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13"/>
          <p:cNvSpPr/>
          <p:nvPr/>
        </p:nvSpPr>
        <p:spPr>
          <a:xfrm>
            <a:off x="1085850" y="1009650"/>
            <a:ext cx="10020300" cy="523875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 name="Google Shape;88;p13"/>
          <p:cNvSpPr/>
          <p:nvPr>
            <p:ph idx="2" type="pic"/>
          </p:nvPr>
        </p:nvSpPr>
        <p:spPr>
          <a:xfrm>
            <a:off x="1847850" y="2819400"/>
            <a:ext cx="8496300" cy="2800350"/>
          </a:xfrm>
          <a:prstGeom prst="rect">
            <a:avLst/>
          </a:prstGeom>
          <a:no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p:nvPr/>
        </p:nvSpPr>
        <p:spPr>
          <a:xfrm>
            <a:off x="-4421" y="6053794"/>
            <a:ext cx="12196420" cy="43919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4" name="Google Shape;94;p14"/>
          <p:cNvSpPr/>
          <p:nvPr/>
        </p:nvSpPr>
        <p:spPr>
          <a:xfrm>
            <a:off x="302197" y="5901985"/>
            <a:ext cx="45719" cy="613881"/>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14"/>
          <p:cNvSpPr txBox="1"/>
          <p:nvPr/>
        </p:nvSpPr>
        <p:spPr>
          <a:xfrm>
            <a:off x="8763000" y="6508750"/>
            <a:ext cx="27432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888888"/>
              </a:solidFill>
              <a:latin typeface="Calibri"/>
              <a:ea typeface="Calibri"/>
              <a:cs typeface="Calibri"/>
              <a:sym typeface="Calibri"/>
            </a:endParaRPr>
          </a:p>
        </p:txBody>
      </p:sp>
      <p:sp>
        <p:nvSpPr>
          <p:cNvPr id="96" name="Google Shape;96;p14"/>
          <p:cNvSpPr/>
          <p:nvPr/>
        </p:nvSpPr>
        <p:spPr>
          <a:xfrm flipH="1" rot="10800000">
            <a:off x="9506857" y="5939880"/>
            <a:ext cx="1291772" cy="1157606"/>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7" name="Google Shape;97;p14"/>
          <p:cNvSpPr/>
          <p:nvPr/>
        </p:nvSpPr>
        <p:spPr>
          <a:xfrm flipH="1">
            <a:off x="7045437" y="-64960"/>
            <a:ext cx="5146562" cy="5852440"/>
          </a:xfrm>
          <a:prstGeom prst="rtTriangle">
            <a:avLst/>
          </a:prstGeom>
          <a:solidFill>
            <a:srgbClr val="F2F2F2">
              <a:alpha val="1647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98" name="Google Shape;98;p14"/>
          <p:cNvSpPr/>
          <p:nvPr/>
        </p:nvSpPr>
        <p:spPr>
          <a:xfrm>
            <a:off x="2698031" y="1476029"/>
            <a:ext cx="6829425" cy="2797237"/>
          </a:xfrm>
          <a:prstGeom prst="rect">
            <a:avLst/>
          </a:prstGeom>
          <a:gradFill>
            <a:gsLst>
              <a:gs pos="0">
                <a:srgbClr val="FFFFFF">
                  <a:alpha val="0"/>
                </a:srgbClr>
              </a:gs>
              <a:gs pos="2655">
                <a:srgbClr val="FFFFFF">
                  <a:alpha val="0"/>
                </a:srgbClr>
              </a:gs>
              <a:gs pos="15000">
                <a:srgbClr val="FFFFFF">
                  <a:alpha val="33333"/>
                </a:srgbClr>
              </a:gs>
              <a:gs pos="51000">
                <a:schemeClr val="lt1"/>
              </a:gs>
              <a:gs pos="94000">
                <a:srgbClr val="FFFFFF">
                  <a:alpha val="33333"/>
                </a:srgbClr>
              </a:gs>
              <a:gs pos="100000">
                <a:srgbClr val="FFFFFF">
                  <a:alpha val="0"/>
                </a:srgbClr>
              </a:gs>
            </a:gsLst>
            <a:lin ang="0" scaled="0"/>
          </a:gra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0" i="1" lang="en-US" sz="2400" u="none" cap="none" strike="noStrike">
                <a:solidFill>
                  <a:srgbClr val="000000"/>
                </a:solidFill>
                <a:latin typeface="Calibri"/>
                <a:ea typeface="Calibri"/>
                <a:cs typeface="Calibri"/>
                <a:sym typeface="Calibri"/>
              </a:rPr>
              <a:t>Submitted in the partial fulfillment for the award of the degree of</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BACHELOR OF ENGINEERING </a:t>
            </a:r>
            <a:endParaRPr b="0" i="0" sz="2400" u="none" cap="none" strike="noStrike">
              <a:solidFill>
                <a:srgbClr val="000000"/>
              </a:solidFill>
              <a:latin typeface="Calibri"/>
              <a:ea typeface="Calibri"/>
              <a:cs typeface="Calibri"/>
              <a:sym typeface="Calibri"/>
            </a:endParaRPr>
          </a:p>
          <a:p>
            <a:pPr indent="0" lvl="0" marL="0" marR="0" rtl="0" algn="ctr">
              <a:lnSpc>
                <a:spcPct val="150000"/>
              </a:lnSpc>
              <a:spcBef>
                <a:spcPts val="0"/>
              </a:spcBef>
              <a:spcAft>
                <a:spcPts val="0"/>
              </a:spcAft>
              <a:buClr>
                <a:srgbClr val="000000"/>
              </a:buClr>
              <a:buSzPts val="2400"/>
              <a:buFont typeface="Arial"/>
              <a:buNone/>
            </a:pPr>
            <a:r>
              <a:rPr b="0" i="1" lang="en-US" sz="2400" u="none" cap="none" strike="noStrike">
                <a:solidFill>
                  <a:srgbClr val="000000"/>
                </a:solidFill>
                <a:latin typeface="Calibri"/>
                <a:ea typeface="Calibri"/>
                <a:cs typeface="Calibri"/>
                <a:sym typeface="Calibri"/>
              </a:rPr>
              <a:t> IN</a:t>
            </a:r>
            <a:endParaRPr b="0" i="0" sz="1400" u="none" cap="none" strike="noStrike">
              <a:solidFill>
                <a:srgbClr val="000000"/>
              </a:solidFill>
              <a:latin typeface="Arial"/>
              <a:ea typeface="Arial"/>
              <a:cs typeface="Arial"/>
              <a:sym typeface="Arial"/>
            </a:endParaRPr>
          </a:p>
          <a:p>
            <a:pPr indent="0" lvl="0" marL="0" marR="0" rtl="0" algn="ctr">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Calibri"/>
                <a:ea typeface="Calibri"/>
                <a:cs typeface="Calibri"/>
                <a:sym typeface="Calibri"/>
              </a:rPr>
              <a:t>AIT-Computer Science Engineering(IS)</a:t>
            </a:r>
            <a:endParaRPr b="0" i="0" sz="2400" u="none" cap="none" strike="noStrike">
              <a:solidFill>
                <a:srgbClr val="000000"/>
              </a:solidFill>
              <a:latin typeface="Calibri"/>
              <a:ea typeface="Calibri"/>
              <a:cs typeface="Calibri"/>
              <a:sym typeface="Calibri"/>
            </a:endParaRPr>
          </a:p>
        </p:txBody>
      </p:sp>
      <p:sp>
        <p:nvSpPr>
          <p:cNvPr id="99" name="Google Shape;99;p14"/>
          <p:cNvSpPr/>
          <p:nvPr/>
        </p:nvSpPr>
        <p:spPr>
          <a:xfrm flipH="1">
            <a:off x="9829797" y="5333999"/>
            <a:ext cx="2366623" cy="1600201"/>
          </a:xfrm>
          <a:prstGeom prst="rtTriangle">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14"/>
          <p:cNvSpPr txBox="1"/>
          <p:nvPr/>
        </p:nvSpPr>
        <p:spPr>
          <a:xfrm>
            <a:off x="6881359" y="6019560"/>
            <a:ext cx="4928608"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
        <p:nvSpPr>
          <p:cNvPr id="101" name="Google Shape;101;p14"/>
          <p:cNvSpPr/>
          <p:nvPr/>
        </p:nvSpPr>
        <p:spPr>
          <a:xfrm>
            <a:off x="6885780" y="6043646"/>
            <a:ext cx="45719" cy="370620"/>
          </a:xfrm>
          <a:prstGeom prst="rect">
            <a:avLst/>
          </a:prstGeom>
          <a:solidFill>
            <a:srgbClr val="C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2" name="Google Shape;102;p14"/>
          <p:cNvSpPr txBox="1"/>
          <p:nvPr/>
        </p:nvSpPr>
        <p:spPr>
          <a:xfrm>
            <a:off x="443345" y="6014156"/>
            <a:ext cx="5882609" cy="430887"/>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2400"/>
              <a:buFont typeface="Arial"/>
              <a:buNone/>
            </a:pPr>
            <a:r>
              <a:rPr b="1" i="0" lang="en-US" sz="2400" u="none" cap="none" strike="noStrike">
                <a:solidFill>
                  <a:srgbClr val="FF0000"/>
                </a:solidFill>
                <a:latin typeface="Times New Roman"/>
                <a:ea typeface="Times New Roman"/>
                <a:cs typeface="Times New Roman"/>
                <a:sym typeface="Times New Roman"/>
              </a:rPr>
              <a:t>Department of AIT-CSE</a:t>
            </a:r>
            <a:endParaRPr b="0" i="0" sz="1600" u="none" cap="none" strike="noStrike">
              <a:solidFill>
                <a:srgbClr val="FF0000"/>
              </a:solidFill>
              <a:latin typeface="Times New Roman"/>
              <a:ea typeface="Times New Roman"/>
              <a:cs typeface="Times New Roman"/>
              <a:sym typeface="Times New Roman"/>
            </a:endParaRPr>
          </a:p>
        </p:txBody>
      </p:sp>
      <p:sp>
        <p:nvSpPr>
          <p:cNvPr id="103" name="Google Shape;103;p14"/>
          <p:cNvSpPr txBox="1"/>
          <p:nvPr/>
        </p:nvSpPr>
        <p:spPr>
          <a:xfrm>
            <a:off x="1086175" y="443075"/>
            <a:ext cx="10809000" cy="61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lang="en-US" sz="3400">
                <a:solidFill>
                  <a:schemeClr val="dk1"/>
                </a:solidFill>
                <a:latin typeface="Arial Black"/>
                <a:ea typeface="Arial Black"/>
                <a:cs typeface="Arial Black"/>
                <a:sym typeface="Arial Black"/>
              </a:rPr>
              <a:t>          CryptoJacking Detection Tool</a:t>
            </a:r>
            <a:endParaRPr b="0" i="0" sz="3400" u="none" cap="none" strike="noStrike">
              <a:solidFill>
                <a:schemeClr val="dk1"/>
              </a:solidFill>
              <a:latin typeface="Raleway ExtraBold"/>
              <a:ea typeface="Raleway ExtraBold"/>
              <a:cs typeface="Raleway ExtraBold"/>
              <a:sym typeface="Raleway ExtraBold"/>
            </a:endParaRPr>
          </a:p>
        </p:txBody>
      </p:sp>
      <p:sp>
        <p:nvSpPr>
          <p:cNvPr id="104" name="Google Shape;10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5" name="Google Shape;105;p14"/>
          <p:cNvSpPr txBox="1"/>
          <p:nvPr/>
        </p:nvSpPr>
        <p:spPr>
          <a:xfrm>
            <a:off x="7681250" y="4481475"/>
            <a:ext cx="3437700" cy="101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Under the Supervision of: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M</a:t>
            </a:r>
            <a:r>
              <a:rPr lang="en-US" sz="2000">
                <a:solidFill>
                  <a:schemeClr val="dk1"/>
                </a:solidFill>
                <a:latin typeface="Calibri"/>
                <a:ea typeface="Calibri"/>
                <a:cs typeface="Calibri"/>
                <a:sym typeface="Calibri"/>
              </a:rPr>
              <a:t>s</a:t>
            </a:r>
            <a:r>
              <a:rPr b="0" i="0" lang="en-US" sz="2000" u="none" cap="none" strike="noStrike">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Gurpreet Kaur </a:t>
            </a:r>
            <a:r>
              <a:rPr b="0" i="0" lang="en-US" sz="2000" u="none" cap="none" strike="noStrike">
                <a:solidFill>
                  <a:schemeClr val="dk1"/>
                </a:solidFill>
                <a:latin typeface="Calibri"/>
                <a:ea typeface="Calibri"/>
                <a:cs typeface="Calibri"/>
                <a:sym typeface="Calibri"/>
              </a:rPr>
              <a:t>(</a:t>
            </a:r>
            <a:r>
              <a:rPr b="1" i="0" lang="en-US" sz="2000" u="none" cap="none" strike="noStrike">
                <a:solidFill>
                  <a:schemeClr val="dk1"/>
                </a:solidFill>
                <a:latin typeface="Calibri"/>
                <a:ea typeface="Calibri"/>
                <a:cs typeface="Calibri"/>
                <a:sym typeface="Calibri"/>
              </a:rPr>
              <a:t>E1</a:t>
            </a:r>
            <a:r>
              <a:rPr b="1" lang="en-US" sz="2000">
                <a:solidFill>
                  <a:schemeClr val="dk1"/>
                </a:solidFill>
                <a:latin typeface="Calibri"/>
                <a:ea typeface="Calibri"/>
                <a:cs typeface="Calibri"/>
                <a:sym typeface="Calibri"/>
              </a:rPr>
              <a:t>6578</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p:txBody>
      </p:sp>
      <p:sp>
        <p:nvSpPr>
          <p:cNvPr id="106" name="Google Shape;106;p14"/>
          <p:cNvSpPr txBox="1"/>
          <p:nvPr/>
        </p:nvSpPr>
        <p:spPr>
          <a:xfrm>
            <a:off x="1188275" y="4273275"/>
            <a:ext cx="3972000" cy="1939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Submitted by: </a:t>
            </a:r>
            <a:endParaRPr b="1"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Rishi                                   21BCS11879</a:t>
            </a:r>
            <a:endParaRPr b="1" sz="20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2000"/>
              <a:buFont typeface="Arial"/>
              <a:buNone/>
            </a:pPr>
            <a:r>
              <a:rPr lang="en-US" sz="2000">
                <a:solidFill>
                  <a:schemeClr val="dk1"/>
                </a:solidFill>
                <a:latin typeface="Calibri"/>
                <a:ea typeface="Calibri"/>
                <a:cs typeface="Calibri"/>
                <a:sym typeface="Calibri"/>
              </a:rPr>
              <a:t>Akshay                                22BIS80006</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Shyam Sunder                   22BIS80005</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  </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1000"/>
              </a:spcBef>
              <a:spcAft>
                <a:spcPts val="0"/>
              </a:spcAft>
              <a:buNone/>
            </a:pPr>
            <a:r>
              <a:rPr b="1" lang="en-US" sz="3700">
                <a:latin typeface="Arial"/>
                <a:ea typeface="Arial"/>
                <a:cs typeface="Arial"/>
                <a:sym typeface="Arial"/>
              </a:rPr>
              <a:t>Use Cases</a:t>
            </a:r>
            <a:endParaRPr b="1" sz="5300"/>
          </a:p>
        </p:txBody>
      </p:sp>
      <p:sp>
        <p:nvSpPr>
          <p:cNvPr id="176" name="Google Shape;176;p23"/>
          <p:cNvSpPr txBox="1"/>
          <p:nvPr>
            <p:ph idx="1" type="body"/>
          </p:nvPr>
        </p:nvSpPr>
        <p:spPr>
          <a:xfrm>
            <a:off x="838200" y="1825625"/>
            <a:ext cx="10515600" cy="43512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1200"/>
              </a:spcBef>
              <a:spcAft>
                <a:spcPts val="0"/>
              </a:spcAft>
              <a:buSzPts val="2000"/>
              <a:buChar char="●"/>
            </a:pPr>
            <a:r>
              <a:rPr b="1" lang="en-US" sz="2000">
                <a:latin typeface="Arial"/>
                <a:ea typeface="Arial"/>
                <a:cs typeface="Arial"/>
                <a:sym typeface="Arial"/>
              </a:rPr>
              <a:t>Home Computers:</a:t>
            </a:r>
            <a:r>
              <a:rPr lang="en-US" sz="2000">
                <a:latin typeface="Arial"/>
                <a:ea typeface="Arial"/>
                <a:cs typeface="Arial"/>
                <a:sym typeface="Arial"/>
              </a:rPr>
              <a:t> Quickly detect and terminate hidden mining scripts that slow down personal devices.</a:t>
            </a:r>
            <a:endParaRPr sz="2000">
              <a:latin typeface="Arial"/>
              <a:ea typeface="Arial"/>
              <a:cs typeface="Arial"/>
              <a:sym typeface="Arial"/>
            </a:endParaRPr>
          </a:p>
          <a:p>
            <a:pPr indent="-355600" lvl="0" marL="457200" rtl="0" algn="l">
              <a:lnSpc>
                <a:spcPct val="115000"/>
              </a:lnSpc>
              <a:spcBef>
                <a:spcPts val="0"/>
              </a:spcBef>
              <a:spcAft>
                <a:spcPts val="0"/>
              </a:spcAft>
              <a:buSzPts val="2000"/>
              <a:buChar char="●"/>
            </a:pPr>
            <a:r>
              <a:rPr b="1" lang="en-US" sz="2000">
                <a:latin typeface="Arial"/>
                <a:ea typeface="Arial"/>
                <a:cs typeface="Arial"/>
                <a:sym typeface="Arial"/>
              </a:rPr>
              <a:t>Office Environments:</a:t>
            </a:r>
            <a:r>
              <a:rPr lang="en-US" sz="2000">
                <a:latin typeface="Arial"/>
                <a:ea typeface="Arial"/>
                <a:cs typeface="Arial"/>
                <a:sym typeface="Arial"/>
              </a:rPr>
              <a:t> Monitor workstations for unauthorized miners, protecting productivity and resources.</a:t>
            </a:r>
            <a:endParaRPr sz="2000">
              <a:latin typeface="Arial"/>
              <a:ea typeface="Arial"/>
              <a:cs typeface="Arial"/>
              <a:sym typeface="Arial"/>
            </a:endParaRPr>
          </a:p>
          <a:p>
            <a:pPr indent="-355600" lvl="0" marL="457200" rtl="0" algn="l">
              <a:lnSpc>
                <a:spcPct val="115000"/>
              </a:lnSpc>
              <a:spcBef>
                <a:spcPts val="0"/>
              </a:spcBef>
              <a:spcAft>
                <a:spcPts val="0"/>
              </a:spcAft>
              <a:buSzPts val="2000"/>
              <a:buChar char="●"/>
            </a:pPr>
            <a:r>
              <a:rPr b="1" lang="en-US" sz="2000">
                <a:latin typeface="Arial"/>
                <a:ea typeface="Arial"/>
                <a:cs typeface="Arial"/>
                <a:sym typeface="Arial"/>
              </a:rPr>
              <a:t>Server Infrastructure:</a:t>
            </a:r>
            <a:r>
              <a:rPr lang="en-US" sz="2000">
                <a:latin typeface="Arial"/>
                <a:ea typeface="Arial"/>
                <a:cs typeface="Arial"/>
                <a:sym typeface="Arial"/>
              </a:rPr>
              <a:t> Guard cloud and on-premises servers against covert mining attacks.</a:t>
            </a:r>
            <a:endParaRPr sz="2000">
              <a:latin typeface="Arial"/>
              <a:ea typeface="Arial"/>
              <a:cs typeface="Arial"/>
              <a:sym typeface="Arial"/>
            </a:endParaRPr>
          </a:p>
          <a:p>
            <a:pPr indent="-355600" lvl="0" marL="457200" rtl="0" algn="l">
              <a:lnSpc>
                <a:spcPct val="115000"/>
              </a:lnSpc>
              <a:spcBef>
                <a:spcPts val="0"/>
              </a:spcBef>
              <a:spcAft>
                <a:spcPts val="0"/>
              </a:spcAft>
              <a:buSzPts val="2000"/>
              <a:buChar char="●"/>
            </a:pPr>
            <a:r>
              <a:rPr b="1" lang="en-US" sz="2000">
                <a:latin typeface="Arial"/>
                <a:ea typeface="Arial"/>
                <a:cs typeface="Arial"/>
                <a:sym typeface="Arial"/>
              </a:rPr>
              <a:t>University Labs:</a:t>
            </a:r>
            <a:r>
              <a:rPr lang="en-US" sz="2000">
                <a:latin typeface="Arial"/>
                <a:ea typeface="Arial"/>
                <a:cs typeface="Arial"/>
                <a:sym typeface="Arial"/>
              </a:rPr>
              <a:t> Prevent illicit mining on shared computers by continuously scanning for resource spikes.</a:t>
            </a:r>
            <a:endParaRPr sz="2000">
              <a:latin typeface="Arial"/>
              <a:ea typeface="Arial"/>
              <a:cs typeface="Arial"/>
              <a:sym typeface="Arial"/>
            </a:endParaRPr>
          </a:p>
          <a:p>
            <a:pPr indent="-355600" lvl="0" marL="457200" rtl="0" algn="l">
              <a:lnSpc>
                <a:spcPct val="115000"/>
              </a:lnSpc>
              <a:spcBef>
                <a:spcPts val="0"/>
              </a:spcBef>
              <a:spcAft>
                <a:spcPts val="0"/>
              </a:spcAft>
              <a:buSzPts val="2000"/>
              <a:buChar char="●"/>
            </a:pPr>
            <a:r>
              <a:rPr b="1" lang="en-US" sz="2000">
                <a:latin typeface="Arial"/>
                <a:ea typeface="Arial"/>
                <a:cs typeface="Arial"/>
                <a:sym typeface="Arial"/>
              </a:rPr>
              <a:t>Cybersecurity Research:</a:t>
            </a:r>
            <a:r>
              <a:rPr lang="en-US" sz="2000">
                <a:latin typeface="Arial"/>
                <a:ea typeface="Arial"/>
                <a:cs typeface="Arial"/>
                <a:sym typeface="Arial"/>
              </a:rPr>
              <a:t> Safely study new cryptojacking methods in a controlled environment, refining detection strategies.</a:t>
            </a:r>
            <a:endParaRPr b="1" sz="2000">
              <a:latin typeface="Arial"/>
              <a:ea typeface="Arial"/>
              <a:cs typeface="Arial"/>
              <a:sym typeface="Arial"/>
            </a:endParaRPr>
          </a:p>
        </p:txBody>
      </p:sp>
      <p:sp>
        <p:nvSpPr>
          <p:cNvPr id="177" name="Google Shape;177;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Conclusion</a:t>
            </a:r>
            <a:endParaRPr b="1"/>
          </a:p>
        </p:txBody>
      </p:sp>
      <p:sp>
        <p:nvSpPr>
          <p:cNvPr id="184" name="Google Shape;184;p2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000">
                <a:latin typeface="Times New Roman"/>
                <a:ea typeface="Times New Roman"/>
                <a:cs typeface="Times New Roman"/>
                <a:sym typeface="Times New Roman"/>
              </a:rPr>
              <a:t>Our </a:t>
            </a:r>
            <a:r>
              <a:rPr b="1" i="1" lang="en-US" sz="2000">
                <a:latin typeface="Times New Roman"/>
                <a:ea typeface="Times New Roman"/>
                <a:cs typeface="Times New Roman"/>
                <a:sym typeface="Times New Roman"/>
              </a:rPr>
              <a:t>CryptoJacking Detection &amp; Prevention Tool</a:t>
            </a:r>
            <a:r>
              <a:rPr lang="en-US" sz="2000">
                <a:latin typeface="Times New Roman"/>
                <a:ea typeface="Times New Roman"/>
                <a:cs typeface="Times New Roman"/>
                <a:sym typeface="Times New Roman"/>
              </a:rPr>
              <a:t> safeguards systems by continuously tracking resource usage, scanning network activity, and providing swift countermeasures against hidden cryptocurrency mining. By offering real-time alerts, process termination, IP blocking, and detailed logging, it equips users with an effective and user-friendly solution to protect against cryptojacking threats.</a:t>
            </a:r>
            <a:endParaRPr sz="2000">
              <a:latin typeface="Times New Roman"/>
              <a:ea typeface="Times New Roman"/>
              <a:cs typeface="Times New Roman"/>
              <a:sym typeface="Times New Roman"/>
            </a:endParaRPr>
          </a:p>
        </p:txBody>
      </p:sp>
      <p:sp>
        <p:nvSpPr>
          <p:cNvPr id="185" name="Google Shape;185;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idx="1" type="body"/>
          </p:nvPr>
        </p:nvSpPr>
        <p:spPr>
          <a:xfrm>
            <a:off x="3176050" y="2385550"/>
            <a:ext cx="4876500" cy="10434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1000"/>
              </a:spcBef>
              <a:spcAft>
                <a:spcPts val="0"/>
              </a:spcAft>
              <a:buSzPts val="1800"/>
              <a:buNone/>
            </a:pPr>
            <a:r>
              <a:rPr lang="en-US" sz="8200">
                <a:solidFill>
                  <a:srgbClr val="FF0000"/>
                </a:solidFill>
              </a:rPr>
              <a:t>Thank You</a:t>
            </a:r>
            <a:endParaRPr sz="8200">
              <a:solidFill>
                <a:srgbClr val="FF0000"/>
              </a:solidFill>
            </a:endParaRPr>
          </a:p>
        </p:txBody>
      </p:sp>
      <p:sp>
        <p:nvSpPr>
          <p:cNvPr id="192" name="Google Shape;192;p2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
        <p:nvSpPr>
          <p:cNvPr id="193" name="Google Shape;193;p25"/>
          <p:cNvSpPr txBox="1"/>
          <p:nvPr/>
        </p:nvSpPr>
        <p:spPr>
          <a:xfrm>
            <a:off x="443345" y="6014156"/>
            <a:ext cx="5882700" cy="424800"/>
          </a:xfrm>
          <a:prstGeom prst="rect">
            <a:avLst/>
          </a:prstGeom>
          <a:noFill/>
          <a:ln>
            <a:noFill/>
          </a:ln>
        </p:spPr>
        <p:txBody>
          <a:bodyPr anchorCtr="0" anchor="t" bIns="45700" lIns="91425" spcFirstLastPara="1" rIns="91425" wrap="square" tIns="45700">
            <a:spAutoFit/>
          </a:bodyPr>
          <a:lstStyle/>
          <a:p>
            <a:pPr indent="0" lvl="0" marL="0" marR="0" rtl="0" algn="ctr">
              <a:lnSpc>
                <a:spcPct val="90000"/>
              </a:lnSpc>
              <a:spcBef>
                <a:spcPts val="0"/>
              </a:spcBef>
              <a:spcAft>
                <a:spcPts val="0"/>
              </a:spcAft>
              <a:buClr>
                <a:srgbClr val="000000"/>
              </a:buClr>
              <a:buSzPts val="2400"/>
              <a:buFont typeface="Arial"/>
              <a:buNone/>
            </a:pPr>
            <a:r>
              <a:rPr b="1" i="0" lang="en-US" sz="2400" u="none" cap="none" strike="noStrike">
                <a:solidFill>
                  <a:srgbClr val="FF0000"/>
                </a:solidFill>
                <a:latin typeface="Times New Roman"/>
                <a:ea typeface="Times New Roman"/>
                <a:cs typeface="Times New Roman"/>
                <a:sym typeface="Times New Roman"/>
              </a:rPr>
              <a:t>Department of AIT-CSE</a:t>
            </a:r>
            <a:endParaRPr b="0" i="0" sz="1600" u="none" cap="none" strike="noStrike">
              <a:solidFill>
                <a:srgbClr val="FF0000"/>
              </a:solidFill>
              <a:latin typeface="Times New Roman"/>
              <a:ea typeface="Times New Roman"/>
              <a:cs typeface="Times New Roman"/>
              <a:sym typeface="Times New Roman"/>
            </a:endParaRPr>
          </a:p>
        </p:txBody>
      </p:sp>
      <p:sp>
        <p:nvSpPr>
          <p:cNvPr id="194" name="Google Shape;194;p25"/>
          <p:cNvSpPr txBox="1"/>
          <p:nvPr/>
        </p:nvSpPr>
        <p:spPr>
          <a:xfrm>
            <a:off x="6642459" y="6014160"/>
            <a:ext cx="49287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595959"/>
                </a:solidFill>
                <a:latin typeface="Arial"/>
                <a:ea typeface="Arial"/>
                <a:cs typeface="Arial"/>
                <a:sym typeface="Arial"/>
              </a:rPr>
              <a:t>DISCOVER . </a:t>
            </a:r>
            <a:r>
              <a:rPr b="1" i="0" lang="en-US" sz="2000" u="none" cap="none" strike="noStrike">
                <a:solidFill>
                  <a:srgbClr val="C00000"/>
                </a:solidFill>
                <a:latin typeface="Arial"/>
                <a:ea typeface="Arial"/>
                <a:cs typeface="Arial"/>
                <a:sym typeface="Arial"/>
              </a:rPr>
              <a:t>LEARN</a:t>
            </a:r>
            <a:r>
              <a:rPr b="1" i="0" lang="en-US" sz="2000" u="none" cap="none" strike="noStrike">
                <a:solidFill>
                  <a:srgbClr val="595959"/>
                </a:solidFill>
                <a:latin typeface="Arial"/>
                <a:ea typeface="Arial"/>
                <a:cs typeface="Arial"/>
                <a:sym typeface="Arial"/>
              </a:rPr>
              <a:t> . EMPOWER</a:t>
            </a:r>
            <a:endParaRPr b="1"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885676" y="365126"/>
            <a:ext cx="10515600" cy="97620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a:latin typeface="Times New Roman"/>
                <a:ea typeface="Times New Roman"/>
                <a:cs typeface="Times New Roman"/>
                <a:sym typeface="Times New Roman"/>
              </a:rPr>
              <a:t>Outline</a:t>
            </a:r>
            <a:endParaRPr/>
          </a:p>
        </p:txBody>
      </p:sp>
      <p:sp>
        <p:nvSpPr>
          <p:cNvPr id="112" name="Google Shape;112;p15"/>
          <p:cNvSpPr txBox="1"/>
          <p:nvPr>
            <p:ph idx="1" type="body"/>
          </p:nvPr>
        </p:nvSpPr>
        <p:spPr>
          <a:xfrm>
            <a:off x="838200" y="1588220"/>
            <a:ext cx="10515600" cy="4952253"/>
          </a:xfrm>
          <a:prstGeom prst="rect">
            <a:avLst/>
          </a:prstGeom>
          <a:noFill/>
          <a:ln>
            <a:noFill/>
          </a:ln>
        </p:spPr>
        <p:txBody>
          <a:bodyPr anchorCtr="0" anchor="t" bIns="45700" lIns="91425" spcFirstLastPara="1" rIns="91425" wrap="square" tIns="45700">
            <a:normAutofit lnSpcReduction="10000"/>
          </a:bodyPr>
          <a:lstStyle/>
          <a:p>
            <a:pPr indent="-342900" lvl="0" marL="457200" rtl="0" algn="l">
              <a:spcBef>
                <a:spcPts val="1000"/>
              </a:spcBef>
              <a:spcAft>
                <a:spcPts val="0"/>
              </a:spcAft>
              <a:buSzPts val="1800"/>
              <a:buChar char="●"/>
            </a:pPr>
            <a:r>
              <a:rPr lang="en-US">
                <a:latin typeface="Arial"/>
                <a:ea typeface="Arial"/>
                <a:cs typeface="Arial"/>
                <a:sym typeface="Arial"/>
              </a:rPr>
              <a:t>What Is CryptoJacking?</a:t>
            </a:r>
            <a:endParaRPr>
              <a:latin typeface="Arial"/>
              <a:ea typeface="Arial"/>
              <a:cs typeface="Arial"/>
              <a:sym typeface="Arial"/>
            </a:endParaRPr>
          </a:p>
          <a:p>
            <a:pPr indent="-342900" lvl="0" marL="457200" marR="0" rtl="0" algn="l">
              <a:lnSpc>
                <a:spcPct val="90000"/>
              </a:lnSpc>
              <a:spcBef>
                <a:spcPts val="0"/>
              </a:spcBef>
              <a:spcAft>
                <a:spcPts val="0"/>
              </a:spcAft>
              <a:buSzPts val="1800"/>
              <a:buFont typeface="Arial"/>
              <a:buChar char="●"/>
            </a:pPr>
            <a:r>
              <a:rPr lang="en-US">
                <a:latin typeface="Arial"/>
                <a:ea typeface="Arial"/>
                <a:cs typeface="Arial"/>
                <a:sym typeface="Arial"/>
              </a:rPr>
              <a:t>Introduction to Project </a:t>
            </a:r>
            <a:endParaRPr>
              <a:latin typeface="Arial"/>
              <a:ea typeface="Arial"/>
              <a:cs typeface="Arial"/>
              <a:sym typeface="Arial"/>
            </a:endParaRPr>
          </a:p>
          <a:p>
            <a:pPr indent="-342900" lvl="0" marL="457200" marR="0" rtl="0" algn="l">
              <a:lnSpc>
                <a:spcPct val="90000"/>
              </a:lnSpc>
              <a:spcBef>
                <a:spcPts val="0"/>
              </a:spcBef>
              <a:spcAft>
                <a:spcPts val="0"/>
              </a:spcAft>
              <a:buSzPts val="1800"/>
              <a:buFont typeface="Arial"/>
              <a:buChar char="●"/>
            </a:pPr>
            <a:r>
              <a:rPr lang="en-US">
                <a:latin typeface="Arial"/>
                <a:ea typeface="Arial"/>
                <a:cs typeface="Arial"/>
                <a:sym typeface="Arial"/>
              </a:rPr>
              <a:t>Problem </a:t>
            </a:r>
            <a:r>
              <a:rPr lang="en-US">
                <a:latin typeface="Arial"/>
                <a:ea typeface="Arial"/>
                <a:cs typeface="Arial"/>
                <a:sym typeface="Arial"/>
              </a:rPr>
              <a:t>Definition</a:t>
            </a:r>
            <a:endParaRPr>
              <a:latin typeface="Arial"/>
              <a:ea typeface="Arial"/>
              <a:cs typeface="Arial"/>
              <a:sym typeface="Arial"/>
            </a:endParaRPr>
          </a:p>
          <a:p>
            <a:pPr indent="-342900" lvl="0" marL="457200" marR="0" rtl="0" algn="l">
              <a:lnSpc>
                <a:spcPct val="90000"/>
              </a:lnSpc>
              <a:spcBef>
                <a:spcPts val="0"/>
              </a:spcBef>
              <a:spcAft>
                <a:spcPts val="0"/>
              </a:spcAft>
              <a:buSzPts val="1800"/>
              <a:buFont typeface="Arial"/>
              <a:buChar char="●"/>
            </a:pPr>
            <a:r>
              <a:rPr lang="en-US">
                <a:latin typeface="Arial"/>
                <a:ea typeface="Arial"/>
                <a:cs typeface="Arial"/>
                <a:sym typeface="Arial"/>
              </a:rPr>
              <a:t>Project Objectives</a:t>
            </a:r>
            <a:endParaRPr>
              <a:latin typeface="Arial"/>
              <a:ea typeface="Arial"/>
              <a:cs typeface="Arial"/>
              <a:sym typeface="Arial"/>
            </a:endParaRPr>
          </a:p>
          <a:p>
            <a:pPr indent="-342900" lvl="0" marL="457200" marR="0" rtl="0" algn="l">
              <a:lnSpc>
                <a:spcPct val="90000"/>
              </a:lnSpc>
              <a:spcBef>
                <a:spcPts val="0"/>
              </a:spcBef>
              <a:spcAft>
                <a:spcPts val="0"/>
              </a:spcAft>
              <a:buSzPts val="1800"/>
              <a:buFont typeface="Arial"/>
              <a:buChar char="●"/>
            </a:pPr>
            <a:r>
              <a:rPr lang="en-US">
                <a:latin typeface="Arial"/>
                <a:ea typeface="Arial"/>
                <a:cs typeface="Arial"/>
                <a:sym typeface="Arial"/>
              </a:rPr>
              <a:t>Technology Stack</a:t>
            </a:r>
            <a:endParaRPr>
              <a:latin typeface="Arial"/>
              <a:ea typeface="Arial"/>
              <a:cs typeface="Arial"/>
              <a:sym typeface="Arial"/>
            </a:endParaRPr>
          </a:p>
          <a:p>
            <a:pPr indent="-342900" lvl="0" marL="457200" marR="0" rtl="0" algn="l">
              <a:lnSpc>
                <a:spcPct val="90000"/>
              </a:lnSpc>
              <a:spcBef>
                <a:spcPts val="0"/>
              </a:spcBef>
              <a:spcAft>
                <a:spcPts val="0"/>
              </a:spcAft>
              <a:buSzPts val="1800"/>
              <a:buFont typeface="Arial"/>
              <a:buChar char="●"/>
            </a:pPr>
            <a:r>
              <a:rPr lang="en-US">
                <a:latin typeface="Arial"/>
                <a:ea typeface="Arial"/>
                <a:cs typeface="Arial"/>
                <a:sym typeface="Arial"/>
              </a:rPr>
              <a:t>Project Architecture</a:t>
            </a:r>
            <a:endParaRPr>
              <a:latin typeface="Arial"/>
              <a:ea typeface="Arial"/>
              <a:cs typeface="Arial"/>
              <a:sym typeface="Arial"/>
            </a:endParaRPr>
          </a:p>
          <a:p>
            <a:pPr indent="-342900" lvl="0" marL="457200" rtl="0" algn="l">
              <a:spcBef>
                <a:spcPts val="0"/>
              </a:spcBef>
              <a:spcAft>
                <a:spcPts val="0"/>
              </a:spcAft>
              <a:buSzPts val="1800"/>
              <a:buChar char="●"/>
            </a:pPr>
            <a:r>
              <a:rPr lang="en-US">
                <a:latin typeface="Arial"/>
                <a:ea typeface="Arial"/>
                <a:cs typeface="Arial"/>
                <a:sym typeface="Arial"/>
              </a:rPr>
              <a:t>Features</a:t>
            </a:r>
            <a:endParaRPr>
              <a:latin typeface="Arial"/>
              <a:ea typeface="Arial"/>
              <a:cs typeface="Arial"/>
              <a:sym typeface="Arial"/>
            </a:endParaRPr>
          </a:p>
          <a:p>
            <a:pPr indent="-342900" lvl="0" marL="457200" rtl="0" algn="l">
              <a:spcBef>
                <a:spcPts val="0"/>
              </a:spcBef>
              <a:spcAft>
                <a:spcPts val="0"/>
              </a:spcAft>
              <a:buSzPts val="1800"/>
              <a:buFont typeface="Arial"/>
              <a:buChar char="●"/>
            </a:pPr>
            <a:r>
              <a:rPr lang="en-US">
                <a:latin typeface="Arial"/>
                <a:ea typeface="Arial"/>
                <a:cs typeface="Arial"/>
                <a:sym typeface="Arial"/>
              </a:rPr>
              <a:t>Use Cases</a:t>
            </a:r>
            <a:endParaRPr>
              <a:latin typeface="Arial"/>
              <a:ea typeface="Arial"/>
              <a:cs typeface="Arial"/>
              <a:sym typeface="Arial"/>
            </a:endParaRPr>
          </a:p>
          <a:p>
            <a:pPr indent="-342900" lvl="0" marL="457200" marR="0" rtl="0" algn="l">
              <a:lnSpc>
                <a:spcPct val="90000"/>
              </a:lnSpc>
              <a:spcBef>
                <a:spcPts val="0"/>
              </a:spcBef>
              <a:spcAft>
                <a:spcPts val="0"/>
              </a:spcAft>
              <a:buSzPts val="1800"/>
              <a:buFont typeface="Arial"/>
              <a:buChar char="●"/>
            </a:pPr>
            <a:r>
              <a:rPr lang="en-US">
                <a:latin typeface="Arial"/>
                <a:ea typeface="Arial"/>
                <a:cs typeface="Arial"/>
                <a:sym typeface="Arial"/>
              </a:rPr>
              <a:t>Conclusion</a:t>
            </a:r>
            <a:endParaRPr>
              <a:latin typeface="Arial"/>
              <a:ea typeface="Arial"/>
              <a:cs typeface="Arial"/>
              <a:sym typeface="Arial"/>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13" name="Google Shape;11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838200" y="365125"/>
            <a:ext cx="10515600" cy="1325700"/>
          </a:xfrm>
          <a:prstGeom prst="rect">
            <a:avLst/>
          </a:prstGeom>
        </p:spPr>
        <p:txBody>
          <a:bodyPr anchorCtr="0" anchor="ctr" bIns="45700" lIns="91425" spcFirstLastPara="1" rIns="91425" wrap="square" tIns="45700">
            <a:normAutofit fontScale="90000"/>
          </a:bodyPr>
          <a:lstStyle/>
          <a:p>
            <a:pPr indent="457200" lvl="0" marL="2286000" rtl="0" algn="l">
              <a:lnSpc>
                <a:spcPct val="133333"/>
              </a:lnSpc>
              <a:spcBef>
                <a:spcPts val="1800"/>
              </a:spcBef>
              <a:spcAft>
                <a:spcPts val="0"/>
              </a:spcAft>
              <a:buNone/>
            </a:pPr>
            <a:r>
              <a:t/>
            </a:r>
            <a:endParaRPr b="1" sz="3950">
              <a:solidFill>
                <a:srgbClr val="0D0D0D"/>
              </a:solidFill>
              <a:highlight>
                <a:srgbClr val="FFFFFF"/>
              </a:highlight>
              <a:latin typeface="Arial"/>
              <a:ea typeface="Arial"/>
              <a:cs typeface="Arial"/>
              <a:sym typeface="Arial"/>
            </a:endParaRPr>
          </a:p>
          <a:p>
            <a:pPr indent="0" lvl="0" marL="2286000" rtl="0" algn="l">
              <a:lnSpc>
                <a:spcPct val="133333"/>
              </a:lnSpc>
              <a:spcBef>
                <a:spcPts val="1800"/>
              </a:spcBef>
              <a:spcAft>
                <a:spcPts val="0"/>
              </a:spcAft>
              <a:buClr>
                <a:schemeClr val="dk1"/>
              </a:buClr>
              <a:buSzPts val="990"/>
              <a:buFont typeface="Arial"/>
              <a:buNone/>
            </a:pPr>
            <a:r>
              <a:rPr b="1" lang="en-US"/>
              <a:t>What Is CryptoJacking?</a:t>
            </a:r>
            <a:endParaRPr b="1" sz="4950">
              <a:solidFill>
                <a:srgbClr val="0D0D0D"/>
              </a:solidFill>
              <a:highlight>
                <a:srgbClr val="FFFFFF"/>
              </a:highlight>
              <a:latin typeface="Times New Roman"/>
              <a:ea typeface="Times New Roman"/>
              <a:cs typeface="Times New Roman"/>
              <a:sym typeface="Times New Roman"/>
            </a:endParaRPr>
          </a:p>
          <a:p>
            <a:pPr indent="0" lvl="0" marL="0" rtl="0" algn="l">
              <a:spcBef>
                <a:spcPts val="400"/>
              </a:spcBef>
              <a:spcAft>
                <a:spcPts val="0"/>
              </a:spcAft>
              <a:buNone/>
            </a:pPr>
            <a:r>
              <a:t/>
            </a:r>
            <a:endParaRPr/>
          </a:p>
        </p:txBody>
      </p:sp>
      <p:sp>
        <p:nvSpPr>
          <p:cNvPr id="120" name="Google Shape;120;p1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600"/>
              </a:spcBef>
              <a:spcAft>
                <a:spcPts val="2100"/>
              </a:spcAft>
              <a:buNone/>
            </a:pPr>
            <a:r>
              <a:rPr lang="en-US" sz="2030">
                <a:solidFill>
                  <a:srgbClr val="0D0D0D"/>
                </a:solidFill>
                <a:highlight>
                  <a:srgbClr val="FFFFFF"/>
                </a:highlight>
                <a:latin typeface="Arial"/>
                <a:ea typeface="Arial"/>
                <a:cs typeface="Arial"/>
                <a:sym typeface="Arial"/>
              </a:rPr>
              <a:t>CryptoJacking is a type of cyberattack where hackers secretly exploit a victim’s computer or device to mine cryptocurrency without their consent. This attack can occur through malicious scripts embedded in websites, infected software, or browser-based ads. It causes excessive CPU/GPU usage, leading to slower device performance, increased electricity consumption, and potential overheating. CryptoJacking is difficult to detect and poses a significant threat to both personal and organizational devices.</a:t>
            </a:r>
            <a:endParaRPr sz="2200"/>
          </a:p>
        </p:txBody>
      </p:sp>
      <p:sp>
        <p:nvSpPr>
          <p:cNvPr id="121" name="Google Shape;121;p16"/>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b="1" lang="en-US"/>
              <a:t>Introduction to Project</a:t>
            </a:r>
            <a:endParaRPr sz="4800">
              <a:latin typeface="Times New Roman"/>
              <a:ea typeface="Times New Roman"/>
              <a:cs typeface="Times New Roman"/>
              <a:sym typeface="Times New Roman"/>
            </a:endParaRPr>
          </a:p>
        </p:txBody>
      </p:sp>
      <p:sp>
        <p:nvSpPr>
          <p:cNvPr id="128" name="Google Shape;128;p1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lang="en-US" sz="2000">
                <a:latin typeface="Times New Roman"/>
                <a:ea typeface="Times New Roman"/>
                <a:cs typeface="Times New Roman"/>
                <a:sym typeface="Times New Roman"/>
              </a:rPr>
              <a:t>Cryptojacking is the unauthorized use of your system’s resources to mine cryptocurrency, often slowing your computer and driving up energy costs. Our tool monitors CPU, memory, GPU usage, and network connections to spot suspicious activity. Once detected, it delivers real-time alerts and provides quick prevention steps—like terminating rogue processes or blocking suspicious IPs. Throughout this talk, we’ll highlight key features, explain the underlying architecture, and discuss future improvements.</a:t>
            </a:r>
            <a:endParaRPr sz="2000">
              <a:latin typeface="Times New Roman"/>
              <a:ea typeface="Times New Roman"/>
              <a:cs typeface="Times New Roman"/>
              <a:sym typeface="Times New Roman"/>
            </a:endParaRPr>
          </a:p>
          <a:p>
            <a:pPr indent="0" lvl="0" marL="149860" rtl="0" algn="l">
              <a:lnSpc>
                <a:spcPct val="100000"/>
              </a:lnSpc>
              <a:spcBef>
                <a:spcPts val="1500"/>
              </a:spcBef>
              <a:spcAft>
                <a:spcPts val="1500"/>
              </a:spcAft>
              <a:buClr>
                <a:schemeClr val="dk1"/>
              </a:buClr>
              <a:buSzPts val="1100"/>
              <a:buFont typeface="Arial"/>
              <a:buNone/>
            </a:pPr>
            <a:r>
              <a:t/>
            </a:r>
            <a:endParaRPr sz="2000">
              <a:latin typeface="Times New Roman"/>
              <a:ea typeface="Times New Roman"/>
              <a:cs typeface="Times New Roman"/>
              <a:sym typeface="Times New Roman"/>
            </a:endParaRPr>
          </a:p>
        </p:txBody>
      </p:sp>
      <p:sp>
        <p:nvSpPr>
          <p:cNvPr id="129" name="Google Shape;129;p1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txBox="1"/>
          <p:nvPr>
            <p:ph type="title"/>
          </p:nvPr>
        </p:nvSpPr>
        <p:spPr>
          <a:xfrm>
            <a:off x="838200" y="259400"/>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Problem Defination</a:t>
            </a:r>
            <a:endParaRPr b="1"/>
          </a:p>
        </p:txBody>
      </p:sp>
      <p:sp>
        <p:nvSpPr>
          <p:cNvPr id="136" name="Google Shape;136;p18"/>
          <p:cNvSpPr txBox="1"/>
          <p:nvPr>
            <p:ph idx="1" type="body"/>
          </p:nvPr>
        </p:nvSpPr>
        <p:spPr>
          <a:xfrm>
            <a:off x="838200" y="1623675"/>
            <a:ext cx="10779300" cy="46941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2100">
                <a:latin typeface="Arial"/>
                <a:ea typeface="Arial"/>
                <a:cs typeface="Arial"/>
                <a:sym typeface="Arial"/>
              </a:rPr>
              <a:t>Cryptojacking is a covert attack where malicious actors secretly use a victim’s computing resources to mine cryptocurrency. This hidden process can dramatically slow down system performance, drain power, and introduce broader security vulnerabilities.</a:t>
            </a:r>
            <a:endParaRPr sz="21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b="1" lang="en-US" sz="1800">
                <a:latin typeface="Arial"/>
                <a:ea typeface="Arial"/>
                <a:cs typeface="Arial"/>
                <a:sym typeface="Arial"/>
              </a:rPr>
              <a:t>Covert Resource Exploitation</a:t>
            </a:r>
            <a:r>
              <a:rPr lang="en-US" sz="1800">
                <a:latin typeface="Arial"/>
                <a:ea typeface="Arial"/>
                <a:cs typeface="Arial"/>
                <a:sym typeface="Arial"/>
              </a:rPr>
              <a:t>: Cryptojacking involves hackers secretly using a victim’s CPU or GPU for cryptocurrency mining.</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1" lang="en-US" sz="1800">
                <a:latin typeface="Arial"/>
                <a:ea typeface="Arial"/>
                <a:cs typeface="Arial"/>
                <a:sym typeface="Arial"/>
              </a:rPr>
              <a:t>System Performance Degradation</a:t>
            </a:r>
            <a:r>
              <a:rPr lang="en-US" sz="1800">
                <a:latin typeface="Arial"/>
                <a:ea typeface="Arial"/>
                <a:cs typeface="Arial"/>
                <a:sym typeface="Arial"/>
              </a:rPr>
              <a:t>: This unauthorized mining process causes the computer to run more slowly, consume extra power, and potentially overheat.</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1" lang="en-US" sz="1800">
                <a:latin typeface="Arial"/>
                <a:ea typeface="Arial"/>
                <a:cs typeface="Arial"/>
                <a:sym typeface="Arial"/>
              </a:rPr>
              <a:t>Security Vulnerability</a:t>
            </a:r>
            <a:r>
              <a:rPr lang="en-US" sz="1800">
                <a:latin typeface="Arial"/>
                <a:ea typeface="Arial"/>
                <a:cs typeface="Arial"/>
                <a:sym typeface="Arial"/>
              </a:rPr>
              <a:t>: Traditional antivirus programs may fail to detect cryptojacking because it often masquerades as normal processes or browser scripts.</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1" lang="en-US" sz="1800">
                <a:latin typeface="Arial"/>
                <a:ea typeface="Arial"/>
                <a:cs typeface="Arial"/>
                <a:sym typeface="Arial"/>
              </a:rPr>
              <a:t>Lack of Specialized Detection</a:t>
            </a:r>
            <a:r>
              <a:rPr lang="en-US" sz="1800">
                <a:latin typeface="Arial"/>
                <a:ea typeface="Arial"/>
                <a:cs typeface="Arial"/>
                <a:sym typeface="Arial"/>
              </a:rPr>
              <a:t>: Without dedicated monitoring of resource usage and network connections, users remain unaware of these stealth attacks.</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b="1" lang="en-US" sz="1800">
                <a:latin typeface="Arial"/>
                <a:ea typeface="Arial"/>
                <a:cs typeface="Arial"/>
                <a:sym typeface="Arial"/>
              </a:rPr>
              <a:t>Need for Real-Time Prevention</a:t>
            </a:r>
            <a:r>
              <a:rPr lang="en-US" sz="1800">
                <a:latin typeface="Arial"/>
                <a:ea typeface="Arial"/>
                <a:cs typeface="Arial"/>
                <a:sym typeface="Arial"/>
              </a:rPr>
              <a:t>: Individuals and organizations require a solution that can instantly detect, alert, and block cryptojacking attempts before they escalate into more severe threats.</a:t>
            </a:r>
            <a:endParaRPr b="1">
              <a:latin typeface="Arial"/>
              <a:ea typeface="Arial"/>
              <a:cs typeface="Arial"/>
              <a:sym typeface="Arial"/>
            </a:endParaRPr>
          </a:p>
          <a:p>
            <a:pPr indent="0" lvl="0" marL="0" rtl="0" algn="l">
              <a:spcBef>
                <a:spcPts val="1200"/>
              </a:spcBef>
              <a:spcAft>
                <a:spcPts val="0"/>
              </a:spcAft>
              <a:buNone/>
            </a:pPr>
            <a:r>
              <a:t/>
            </a:r>
            <a:endParaRPr sz="3900"/>
          </a:p>
        </p:txBody>
      </p:sp>
      <p:sp>
        <p:nvSpPr>
          <p:cNvPr id="137" name="Google Shape;137;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838200" y="3519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US"/>
              <a:t>Objective</a:t>
            </a:r>
            <a:endParaRPr b="1"/>
          </a:p>
        </p:txBody>
      </p:sp>
      <p:sp>
        <p:nvSpPr>
          <p:cNvPr id="144" name="Google Shape;144;p19"/>
          <p:cNvSpPr txBox="1"/>
          <p:nvPr>
            <p:ph idx="1" type="body"/>
          </p:nvPr>
        </p:nvSpPr>
        <p:spPr>
          <a:xfrm>
            <a:off x="838200" y="1994000"/>
            <a:ext cx="10515600" cy="38658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1000"/>
              </a:spcBef>
              <a:spcAft>
                <a:spcPts val="0"/>
              </a:spcAft>
              <a:buSzPts val="2000"/>
              <a:buFont typeface="Arial"/>
              <a:buChar char="•"/>
            </a:pPr>
            <a:r>
              <a:rPr b="1" lang="en-US" sz="2000">
                <a:latin typeface="Arial"/>
                <a:ea typeface="Arial"/>
                <a:cs typeface="Arial"/>
                <a:sym typeface="Arial"/>
              </a:rPr>
              <a:t>Early Detection</a:t>
            </a:r>
            <a:r>
              <a:rPr lang="en-US" sz="2000">
                <a:latin typeface="Arial"/>
                <a:ea typeface="Arial"/>
                <a:cs typeface="Arial"/>
                <a:sym typeface="Arial"/>
              </a:rPr>
              <a:t>: Monitor system resources (CPU, memory, GPU) and network connections to quickly spot suspicious activity indicative of cryptojacking.</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b="1" lang="en-US" sz="2000">
                <a:latin typeface="Arial"/>
                <a:ea typeface="Arial"/>
                <a:cs typeface="Arial"/>
                <a:sym typeface="Arial"/>
              </a:rPr>
              <a:t>Real-Time Alerts</a:t>
            </a:r>
            <a:r>
              <a:rPr lang="en-US" sz="2000">
                <a:latin typeface="Arial"/>
                <a:ea typeface="Arial"/>
                <a:cs typeface="Arial"/>
                <a:sym typeface="Arial"/>
              </a:rPr>
              <a:t>: Provide immediate notifications when unusual spikes or known malicious domains are detected, helping users take swift action.</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b="1" lang="en-US" sz="2000">
                <a:latin typeface="Arial"/>
                <a:ea typeface="Arial"/>
                <a:cs typeface="Arial"/>
                <a:sym typeface="Arial"/>
              </a:rPr>
              <a:t>Preventive Measures</a:t>
            </a:r>
            <a:r>
              <a:rPr lang="en-US" sz="2000">
                <a:latin typeface="Arial"/>
                <a:ea typeface="Arial"/>
                <a:cs typeface="Arial"/>
                <a:sym typeface="Arial"/>
              </a:rPr>
              <a:t>: Offer convenient controls to terminate rogue processes and block suspicious IPs through firewall rules, reducing cryptojacking risks.</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b="1" lang="en-US" sz="2000">
                <a:latin typeface="Arial"/>
                <a:ea typeface="Arial"/>
                <a:cs typeface="Arial"/>
                <a:sym typeface="Arial"/>
              </a:rPr>
              <a:t>Comprehensive Logging</a:t>
            </a:r>
            <a:r>
              <a:rPr lang="en-US" sz="2000">
                <a:latin typeface="Arial"/>
                <a:ea typeface="Arial"/>
                <a:cs typeface="Arial"/>
                <a:sym typeface="Arial"/>
              </a:rPr>
              <a:t>: Maintain logs for all alerts, processes terminated, and IPs blocked, aiding in future investigations and audits.</a:t>
            </a:r>
            <a:endParaRPr sz="2000">
              <a:latin typeface="Arial"/>
              <a:ea typeface="Arial"/>
              <a:cs typeface="Arial"/>
              <a:sym typeface="Arial"/>
            </a:endParaRPr>
          </a:p>
          <a:p>
            <a:pPr indent="-355600" lvl="0" marL="457200" rtl="0" algn="l">
              <a:lnSpc>
                <a:spcPct val="115000"/>
              </a:lnSpc>
              <a:spcBef>
                <a:spcPts val="0"/>
              </a:spcBef>
              <a:spcAft>
                <a:spcPts val="0"/>
              </a:spcAft>
              <a:buSzPts val="2000"/>
              <a:buFont typeface="Arial"/>
              <a:buChar char="•"/>
            </a:pPr>
            <a:r>
              <a:rPr b="1" lang="en-US" sz="2000">
                <a:latin typeface="Arial"/>
                <a:ea typeface="Arial"/>
                <a:cs typeface="Arial"/>
                <a:sym typeface="Arial"/>
              </a:rPr>
              <a:t>User-Friendly Interface</a:t>
            </a:r>
            <a:r>
              <a:rPr lang="en-US" sz="2000">
                <a:latin typeface="Arial"/>
                <a:ea typeface="Arial"/>
                <a:cs typeface="Arial"/>
                <a:sym typeface="Arial"/>
              </a:rPr>
              <a:t>: Present data in a clear, intuitive dashboard so both technical and non-technical users can proactively respond to threats.</a:t>
            </a:r>
            <a:endParaRPr b="1" sz="2000">
              <a:latin typeface="Arial"/>
              <a:ea typeface="Arial"/>
              <a:cs typeface="Arial"/>
              <a:sym typeface="Arial"/>
            </a:endParaRPr>
          </a:p>
        </p:txBody>
      </p:sp>
      <p:sp>
        <p:nvSpPr>
          <p:cNvPr id="145" name="Google Shape;145;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838200" y="320400"/>
            <a:ext cx="10515600" cy="847200"/>
          </a:xfrm>
          <a:prstGeom prst="rect">
            <a:avLst/>
          </a:prstGeom>
        </p:spPr>
        <p:txBody>
          <a:bodyPr anchorCtr="0" anchor="ctr" bIns="45700" lIns="91425" spcFirstLastPara="1" rIns="91425" wrap="square" tIns="45700">
            <a:normAutofit/>
          </a:bodyPr>
          <a:lstStyle/>
          <a:p>
            <a:pPr indent="0" lvl="0" marL="0" rtl="0" algn="ctr">
              <a:lnSpc>
                <a:spcPct val="120000"/>
              </a:lnSpc>
              <a:spcBef>
                <a:spcPts val="1000"/>
              </a:spcBef>
              <a:spcAft>
                <a:spcPts val="0"/>
              </a:spcAft>
              <a:buNone/>
            </a:pPr>
            <a:r>
              <a:rPr b="1" lang="en-US" sz="3000">
                <a:latin typeface="Arial"/>
                <a:ea typeface="Arial"/>
                <a:cs typeface="Arial"/>
                <a:sym typeface="Arial"/>
              </a:rPr>
              <a:t>Technology Stack</a:t>
            </a:r>
            <a:endParaRPr>
              <a:latin typeface="Arial"/>
              <a:ea typeface="Arial"/>
              <a:cs typeface="Arial"/>
              <a:sym typeface="Arial"/>
            </a:endParaRPr>
          </a:p>
        </p:txBody>
      </p:sp>
      <p:sp>
        <p:nvSpPr>
          <p:cNvPr id="152" name="Google Shape;152;p20"/>
          <p:cNvSpPr txBox="1"/>
          <p:nvPr>
            <p:ph idx="1" type="body"/>
          </p:nvPr>
        </p:nvSpPr>
        <p:spPr>
          <a:xfrm>
            <a:off x="838200" y="1330876"/>
            <a:ext cx="10515600" cy="5083200"/>
          </a:xfrm>
          <a:prstGeom prst="rect">
            <a:avLst/>
          </a:prstGeom>
        </p:spPr>
        <p:txBody>
          <a:bodyPr anchorCtr="0" anchor="t" bIns="45700" lIns="91425" spcFirstLastPara="1" rIns="91425" wrap="square" tIns="45700">
            <a:noAutofit/>
          </a:bodyPr>
          <a:lstStyle/>
          <a:p>
            <a:pPr indent="-355600" lvl="0" marL="457200" rtl="0" algn="l">
              <a:lnSpc>
                <a:spcPct val="150000"/>
              </a:lnSpc>
              <a:spcBef>
                <a:spcPts val="1200"/>
              </a:spcBef>
              <a:spcAft>
                <a:spcPts val="0"/>
              </a:spcAft>
              <a:buSzPts val="2000"/>
              <a:buChar char="●"/>
            </a:pPr>
            <a:r>
              <a:rPr b="1" lang="en-US" sz="2000">
                <a:latin typeface="Arial"/>
                <a:ea typeface="Arial"/>
                <a:cs typeface="Arial"/>
                <a:sym typeface="Arial"/>
              </a:rPr>
              <a:t>Python 3</a:t>
            </a:r>
            <a:r>
              <a:rPr lang="en-US" sz="2000">
                <a:latin typeface="Arial"/>
                <a:ea typeface="Arial"/>
                <a:cs typeface="Arial"/>
                <a:sym typeface="Arial"/>
              </a:rPr>
              <a:t>: The core language used for building all logic and modules.</a:t>
            </a:r>
            <a:endParaRPr sz="2000">
              <a:latin typeface="Arial"/>
              <a:ea typeface="Arial"/>
              <a:cs typeface="Arial"/>
              <a:sym typeface="Arial"/>
            </a:endParaRPr>
          </a:p>
          <a:p>
            <a:pPr indent="-355600" lvl="0" marL="457200" rtl="0" algn="l">
              <a:lnSpc>
                <a:spcPct val="150000"/>
              </a:lnSpc>
              <a:spcBef>
                <a:spcPts val="0"/>
              </a:spcBef>
              <a:spcAft>
                <a:spcPts val="0"/>
              </a:spcAft>
              <a:buSzPts val="2000"/>
              <a:buChar char="●"/>
            </a:pPr>
            <a:r>
              <a:rPr b="1" lang="en-US" sz="2000">
                <a:latin typeface="Arial"/>
                <a:ea typeface="Arial"/>
                <a:cs typeface="Arial"/>
                <a:sym typeface="Arial"/>
              </a:rPr>
              <a:t>PyQt5</a:t>
            </a:r>
            <a:r>
              <a:rPr lang="en-US" sz="2000">
                <a:latin typeface="Arial"/>
                <a:ea typeface="Arial"/>
                <a:cs typeface="Arial"/>
                <a:sym typeface="Arial"/>
              </a:rPr>
              <a:t>: Provides the GUI framework for creating the application’s windows, tabs, and alerts.</a:t>
            </a:r>
            <a:endParaRPr sz="2000">
              <a:latin typeface="Arial"/>
              <a:ea typeface="Arial"/>
              <a:cs typeface="Arial"/>
              <a:sym typeface="Arial"/>
            </a:endParaRPr>
          </a:p>
          <a:p>
            <a:pPr indent="-355600" lvl="0" marL="457200" rtl="0" algn="l">
              <a:lnSpc>
                <a:spcPct val="150000"/>
              </a:lnSpc>
              <a:spcBef>
                <a:spcPts val="0"/>
              </a:spcBef>
              <a:spcAft>
                <a:spcPts val="0"/>
              </a:spcAft>
              <a:buSzPts val="2000"/>
              <a:buChar char="●"/>
            </a:pPr>
            <a:r>
              <a:rPr b="1" lang="en-US" sz="2000">
                <a:latin typeface="Arial"/>
                <a:ea typeface="Arial"/>
                <a:cs typeface="Arial"/>
                <a:sym typeface="Arial"/>
              </a:rPr>
              <a:t>psutil</a:t>
            </a:r>
            <a:r>
              <a:rPr lang="en-US" sz="2000">
                <a:latin typeface="Arial"/>
                <a:ea typeface="Arial"/>
                <a:cs typeface="Arial"/>
                <a:sym typeface="Arial"/>
              </a:rPr>
              <a:t>: Enables real-time system monitoring (processes, CPU usage, memory usage, network connections).</a:t>
            </a:r>
            <a:endParaRPr sz="2000">
              <a:latin typeface="Arial"/>
              <a:ea typeface="Arial"/>
              <a:cs typeface="Arial"/>
              <a:sym typeface="Arial"/>
            </a:endParaRPr>
          </a:p>
          <a:p>
            <a:pPr indent="-355600" lvl="0" marL="457200" rtl="0" algn="l">
              <a:lnSpc>
                <a:spcPct val="150000"/>
              </a:lnSpc>
              <a:spcBef>
                <a:spcPts val="0"/>
              </a:spcBef>
              <a:spcAft>
                <a:spcPts val="0"/>
              </a:spcAft>
              <a:buSzPts val="2000"/>
              <a:buChar char="●"/>
            </a:pPr>
            <a:r>
              <a:rPr b="1" lang="en-US" sz="2000">
                <a:latin typeface="Arial"/>
                <a:ea typeface="Arial"/>
                <a:cs typeface="Arial"/>
                <a:sym typeface="Arial"/>
              </a:rPr>
              <a:t>Matplotlib</a:t>
            </a:r>
            <a:r>
              <a:rPr lang="en-US" sz="2000">
                <a:latin typeface="Arial"/>
                <a:ea typeface="Arial"/>
                <a:cs typeface="Arial"/>
                <a:sym typeface="Arial"/>
              </a:rPr>
              <a:t>: Used to generate live charts and visualizations for CPU, memory, and GPU usage.</a:t>
            </a:r>
            <a:endParaRPr sz="2000">
              <a:latin typeface="Arial"/>
              <a:ea typeface="Arial"/>
              <a:cs typeface="Arial"/>
              <a:sym typeface="Arial"/>
            </a:endParaRPr>
          </a:p>
          <a:p>
            <a:pPr indent="-355600" lvl="0" marL="457200" rtl="0" algn="l">
              <a:lnSpc>
                <a:spcPct val="150000"/>
              </a:lnSpc>
              <a:spcBef>
                <a:spcPts val="0"/>
              </a:spcBef>
              <a:spcAft>
                <a:spcPts val="0"/>
              </a:spcAft>
              <a:buSzPts val="2000"/>
              <a:buChar char="●"/>
            </a:pPr>
            <a:r>
              <a:rPr b="1" lang="en-US" sz="2000">
                <a:latin typeface="Arial"/>
                <a:ea typeface="Arial"/>
                <a:cs typeface="Arial"/>
                <a:sym typeface="Arial"/>
              </a:rPr>
              <a:t>GPUtil</a:t>
            </a:r>
            <a:r>
              <a:rPr lang="en-US" sz="2000">
                <a:latin typeface="Arial"/>
                <a:ea typeface="Arial"/>
                <a:cs typeface="Arial"/>
                <a:sym typeface="Arial"/>
              </a:rPr>
              <a:t>: Helps retrieve GPU load for detecting high graphics card usage (potential cryptomining).</a:t>
            </a:r>
            <a:endParaRPr sz="2000">
              <a:latin typeface="Arial"/>
              <a:ea typeface="Arial"/>
              <a:cs typeface="Arial"/>
              <a:sym typeface="Arial"/>
            </a:endParaRPr>
          </a:p>
          <a:p>
            <a:pPr indent="-355600" lvl="0" marL="457200" rtl="0" algn="l">
              <a:lnSpc>
                <a:spcPct val="150000"/>
              </a:lnSpc>
              <a:spcBef>
                <a:spcPts val="0"/>
              </a:spcBef>
              <a:spcAft>
                <a:spcPts val="0"/>
              </a:spcAft>
              <a:buSzPts val="2000"/>
              <a:buChar char="●"/>
            </a:pPr>
            <a:r>
              <a:rPr b="1" lang="en-US" sz="2000">
                <a:latin typeface="Arial"/>
                <a:ea typeface="Arial"/>
                <a:cs typeface="Arial"/>
                <a:sym typeface="Arial"/>
              </a:rPr>
              <a:t>Requests</a:t>
            </a:r>
            <a:r>
              <a:rPr lang="en-US" sz="2000">
                <a:latin typeface="Arial"/>
                <a:ea typeface="Arial"/>
                <a:cs typeface="Arial"/>
                <a:sym typeface="Arial"/>
              </a:rPr>
              <a:t>: Facilitates HTTP requests, such as fetching or updating blacklist data from external sources.</a:t>
            </a:r>
            <a:endParaRPr b="1" sz="2000">
              <a:latin typeface="Arial"/>
              <a:ea typeface="Arial"/>
              <a:cs typeface="Arial"/>
              <a:sym typeface="Arial"/>
            </a:endParaRPr>
          </a:p>
        </p:txBody>
      </p:sp>
      <p:sp>
        <p:nvSpPr>
          <p:cNvPr id="153" name="Google Shape;153;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lnSpc>
                <a:spcPct val="120000"/>
              </a:lnSpc>
              <a:spcBef>
                <a:spcPts val="1000"/>
              </a:spcBef>
              <a:spcAft>
                <a:spcPts val="0"/>
              </a:spcAft>
              <a:buNone/>
            </a:pPr>
            <a:r>
              <a:rPr b="1" lang="en-US" sz="3000">
                <a:latin typeface="Arial"/>
                <a:ea typeface="Arial"/>
                <a:cs typeface="Arial"/>
                <a:sym typeface="Arial"/>
              </a:rPr>
              <a:t>Project Architecture</a:t>
            </a:r>
            <a:endParaRPr>
              <a:latin typeface="Arial"/>
              <a:ea typeface="Arial"/>
              <a:cs typeface="Arial"/>
              <a:sym typeface="Arial"/>
            </a:endParaRPr>
          </a:p>
        </p:txBody>
      </p:sp>
      <p:sp>
        <p:nvSpPr>
          <p:cNvPr id="160" name="Google Shape;160;p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61" name="Google Shape;161;p21"/>
          <p:cNvPicPr preferRelativeResize="0"/>
          <p:nvPr/>
        </p:nvPicPr>
        <p:blipFill>
          <a:blip r:embed="rId3">
            <a:alphaModFix/>
          </a:blip>
          <a:stretch>
            <a:fillRect/>
          </a:stretch>
        </p:blipFill>
        <p:spPr>
          <a:xfrm>
            <a:off x="1525875" y="1413450"/>
            <a:ext cx="9569309" cy="5382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1000"/>
              </a:spcBef>
              <a:spcAft>
                <a:spcPts val="0"/>
              </a:spcAft>
              <a:buNone/>
            </a:pPr>
            <a:r>
              <a:rPr b="1" lang="en-US" sz="3900">
                <a:latin typeface="Arial"/>
                <a:ea typeface="Arial"/>
                <a:cs typeface="Arial"/>
                <a:sym typeface="Arial"/>
              </a:rPr>
              <a:t>Features</a:t>
            </a:r>
            <a:endParaRPr b="1" sz="5500">
              <a:latin typeface="Arial"/>
              <a:ea typeface="Arial"/>
              <a:cs typeface="Arial"/>
              <a:sym typeface="Arial"/>
            </a:endParaRPr>
          </a:p>
        </p:txBody>
      </p:sp>
      <p:sp>
        <p:nvSpPr>
          <p:cNvPr id="168" name="Google Shape;168;p2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55600" lvl="0" marL="457200" rtl="0" algn="l">
              <a:spcBef>
                <a:spcPts val="1000"/>
              </a:spcBef>
              <a:spcAft>
                <a:spcPts val="0"/>
              </a:spcAft>
              <a:buSzPts val="2000"/>
              <a:buChar char="•"/>
            </a:pPr>
            <a:r>
              <a:rPr b="1" lang="en-US" sz="2000">
                <a:latin typeface="Arial"/>
                <a:ea typeface="Arial"/>
                <a:cs typeface="Arial"/>
                <a:sym typeface="Arial"/>
              </a:rPr>
              <a:t>Real-Time Monitoring</a:t>
            </a:r>
            <a:br>
              <a:rPr b="1" lang="en-US" sz="2000">
                <a:latin typeface="Arial"/>
                <a:ea typeface="Arial"/>
                <a:cs typeface="Arial"/>
                <a:sym typeface="Arial"/>
              </a:rPr>
            </a:br>
            <a:r>
              <a:rPr lang="en-US" sz="2000">
                <a:latin typeface="Arial"/>
                <a:ea typeface="Arial"/>
                <a:cs typeface="Arial"/>
                <a:sym typeface="Arial"/>
              </a:rPr>
              <a:t>Continuously tracks system resources—including CPU, memory, and GPU usage—and identifies abnormal spikes that may suggest hidden cryptocurrency mining processes.</a:t>
            </a:r>
            <a:endParaRPr sz="2000">
              <a:latin typeface="Arial"/>
              <a:ea typeface="Arial"/>
              <a:cs typeface="Arial"/>
              <a:sym typeface="Arial"/>
            </a:endParaRPr>
          </a:p>
          <a:p>
            <a:pPr indent="-355600" lvl="0" marL="457200" rtl="0" algn="l">
              <a:spcBef>
                <a:spcPts val="0"/>
              </a:spcBef>
              <a:spcAft>
                <a:spcPts val="0"/>
              </a:spcAft>
              <a:buSzPts val="2000"/>
              <a:buChar char="•"/>
            </a:pPr>
            <a:r>
              <a:rPr b="1" lang="en-US" sz="2000">
                <a:latin typeface="Arial"/>
                <a:ea typeface="Arial"/>
                <a:cs typeface="Arial"/>
                <a:sym typeface="Arial"/>
              </a:rPr>
              <a:t>Network Analysis</a:t>
            </a:r>
            <a:br>
              <a:rPr b="1" lang="en-US" sz="2000">
                <a:latin typeface="Arial"/>
                <a:ea typeface="Arial"/>
                <a:cs typeface="Arial"/>
                <a:sym typeface="Arial"/>
              </a:rPr>
            </a:br>
            <a:r>
              <a:rPr lang="en-US" sz="2000">
                <a:latin typeface="Arial"/>
                <a:ea typeface="Arial"/>
                <a:cs typeface="Arial"/>
                <a:sym typeface="Arial"/>
              </a:rPr>
              <a:t>Scans active TCP/UDP connections for suspicious or blacklisted domains related to crypto-mining pools, helping you detect unsafe network activity.</a:t>
            </a:r>
            <a:endParaRPr sz="2000">
              <a:latin typeface="Arial"/>
              <a:ea typeface="Arial"/>
              <a:cs typeface="Arial"/>
              <a:sym typeface="Arial"/>
            </a:endParaRPr>
          </a:p>
          <a:p>
            <a:pPr indent="-355600" lvl="0" marL="457200" rtl="0" algn="l">
              <a:spcBef>
                <a:spcPts val="0"/>
              </a:spcBef>
              <a:spcAft>
                <a:spcPts val="0"/>
              </a:spcAft>
              <a:buSzPts val="2000"/>
              <a:buChar char="•"/>
            </a:pPr>
            <a:r>
              <a:rPr b="1" lang="en-US" sz="2000">
                <a:latin typeface="Arial"/>
                <a:ea typeface="Arial"/>
                <a:cs typeface="Arial"/>
                <a:sym typeface="Arial"/>
              </a:rPr>
              <a:t>Alert System</a:t>
            </a:r>
            <a:br>
              <a:rPr b="1" lang="en-US" sz="2000">
                <a:latin typeface="Arial"/>
                <a:ea typeface="Arial"/>
                <a:cs typeface="Arial"/>
                <a:sym typeface="Arial"/>
              </a:rPr>
            </a:br>
            <a:r>
              <a:rPr lang="en-US" sz="2000">
                <a:latin typeface="Arial"/>
                <a:ea typeface="Arial"/>
                <a:cs typeface="Arial"/>
                <a:sym typeface="Arial"/>
              </a:rPr>
              <a:t>Displays pop-up warnings when suspicious activity is found, ensuring users can take immediate action to investigate or neutralize potential threats.</a:t>
            </a:r>
            <a:endParaRPr sz="2000">
              <a:latin typeface="Arial"/>
              <a:ea typeface="Arial"/>
              <a:cs typeface="Arial"/>
              <a:sym typeface="Arial"/>
            </a:endParaRPr>
          </a:p>
          <a:p>
            <a:pPr indent="-355600" lvl="0" marL="457200" rtl="0" algn="l">
              <a:spcBef>
                <a:spcPts val="0"/>
              </a:spcBef>
              <a:spcAft>
                <a:spcPts val="0"/>
              </a:spcAft>
              <a:buSzPts val="2000"/>
              <a:buChar char="•"/>
            </a:pPr>
            <a:r>
              <a:rPr b="1" lang="en-US" sz="2000">
                <a:latin typeface="Arial"/>
                <a:ea typeface="Arial"/>
                <a:cs typeface="Arial"/>
                <a:sym typeface="Arial"/>
              </a:rPr>
              <a:t>User-Friendly GUI</a:t>
            </a:r>
            <a:br>
              <a:rPr b="1" lang="en-US" sz="2000">
                <a:latin typeface="Arial"/>
                <a:ea typeface="Arial"/>
                <a:cs typeface="Arial"/>
                <a:sym typeface="Arial"/>
              </a:rPr>
            </a:br>
            <a:r>
              <a:rPr lang="en-US" sz="2000">
                <a:latin typeface="Arial"/>
                <a:ea typeface="Arial"/>
                <a:cs typeface="Arial"/>
                <a:sym typeface="Arial"/>
              </a:rPr>
              <a:t>Features a tabbed interface (Dashboard, System Resources, Network Activity, Alerts &amp; Logs, Settings) with clear charts, tables, and actionable controls to simplify threat management.</a:t>
            </a:r>
            <a:endParaRPr b="1" sz="2000">
              <a:latin typeface="Arial"/>
              <a:ea typeface="Arial"/>
              <a:cs typeface="Arial"/>
              <a:sym typeface="Arial"/>
            </a:endParaRPr>
          </a:p>
        </p:txBody>
      </p:sp>
      <p:sp>
        <p:nvSpPr>
          <p:cNvPr id="169" name="Google Shape;169;p22"/>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