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0" r:id="rId6"/>
    <p:sldId id="258" r:id="rId7"/>
    <p:sldId id="259" r:id="rId8"/>
    <p:sldId id="261" r:id="rId9"/>
    <p:sldId id="265" r:id="rId10"/>
    <p:sldId id="262" r:id="rId11"/>
    <p:sldId id="267" r:id="rId12"/>
    <p:sldId id="281" r:id="rId13"/>
    <p:sldId id="277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3C146-E2BA-41EA-8AE9-0C67692768F2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0C303-0EDA-42E1-9745-6C6A39A7B5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3EB6-8099-4744-9273-C8C1DD61A2EA}" type="datetimeFigureOut">
              <a:rPr lang="en-US" noProof="0" smtClean="0"/>
              <a:t>2/8/2020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40A10-6036-4879-816D-55C01FC9484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=""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=""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=""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=""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with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=""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=""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7" name="Text Placeholder 15">
            <a:extLst>
              <a:ext uri="{FF2B5EF4-FFF2-40B4-BE49-F238E27FC236}">
                <a16:creationId xmlns=""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=""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=""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=""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=""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=""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=""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Text Placeholder 2">
            <a:extLst>
              <a:ext uri="{FF2B5EF4-FFF2-40B4-BE49-F238E27FC236}">
                <a16:creationId xmlns=""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=""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=""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=""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=""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=""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=""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=""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=""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=""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=""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=""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=""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3" name="Text Placeholder 7">
            <a:extLst>
              <a:ext uri="{FF2B5EF4-FFF2-40B4-BE49-F238E27FC236}">
                <a16:creationId xmlns=""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Straight Connector 2">
              <a:extLst>
                <a:ext uri="{FF2B5EF4-FFF2-40B4-BE49-F238E27FC236}">
                  <a16:creationId xmlns=""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=""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=""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360726" cy="100800"/>
            <a:chOff x="0" y="3240138"/>
            <a:chExt cx="336072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7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599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5">
            <a:extLst>
              <a:ext uri="{FF2B5EF4-FFF2-40B4-BE49-F238E27FC236}">
                <a16:creationId xmlns=""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=""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=""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=""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=""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=""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=""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=""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=""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=""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=""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Text Placeholder 2">
            <a:extLst>
              <a:ext uri="{FF2B5EF4-FFF2-40B4-BE49-F238E27FC236}">
                <a16:creationId xmlns=""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2" name="Content Placeholder 2">
            <a:extLst>
              <a:ext uri="{FF2B5EF4-FFF2-40B4-BE49-F238E27FC236}">
                <a16:creationId xmlns=""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TIMELINE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80" y="3290538"/>
              <a:ext cx="15049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=""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=""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Text Placeholder 2">
            <a:extLst>
              <a:ext uri="{FF2B5EF4-FFF2-40B4-BE49-F238E27FC236}">
                <a16:creationId xmlns=""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=""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=""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=""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=""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=""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=""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=""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15">
            <a:extLst>
              <a:ext uri="{FF2B5EF4-FFF2-40B4-BE49-F238E27FC236}">
                <a16:creationId xmlns=""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764756" cy="100800"/>
            <a:chOff x="-1228304" y="3240138"/>
            <a:chExt cx="376475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7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3565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able Placeholder 9">
            <a:extLst>
              <a:ext uri="{FF2B5EF4-FFF2-40B4-BE49-F238E27FC236}">
                <a16:creationId xmlns=""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258048" cy="100800"/>
            <a:chOff x="0" y="3240138"/>
            <a:chExt cx="2258048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1572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=""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=""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5" name="Picture Placeholder 8">
            <a:extLst>
              <a:ext uri="{FF2B5EF4-FFF2-40B4-BE49-F238E27FC236}">
                <a16:creationId xmlns=""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6" name="Picture Placeholder 8">
            <a:extLst>
              <a:ext uri="{FF2B5EF4-FFF2-40B4-BE49-F238E27FC236}">
                <a16:creationId xmlns=""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7" name="Text Placeholder 2">
            <a:extLst>
              <a:ext uri="{FF2B5EF4-FFF2-40B4-BE49-F238E27FC236}">
                <a16:creationId xmlns=""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=""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=""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=""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=""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=""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395281" y="1375202"/>
            <a:ext cx="4796719" cy="100800"/>
            <a:chOff x="439494" y="3240138"/>
            <a:chExt cx="299490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4" y="3290538"/>
              <a:ext cx="294450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=""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=""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=""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=""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">
            <a:extLst>
              <a:ext uri="{FF2B5EF4-FFF2-40B4-BE49-F238E27FC236}">
                <a16:creationId xmlns=""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=""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=""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=""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=""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=""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=""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=""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=""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2">
            <a:extLst>
              <a:ext uri="{FF2B5EF4-FFF2-40B4-BE49-F238E27FC236}">
                <a16:creationId xmlns=""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5" name="Picture Placeholder 2">
            <a:extLst>
              <a:ext uri="{FF2B5EF4-FFF2-40B4-BE49-F238E27FC236}">
                <a16:creationId xmlns=""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=""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=""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=""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8" name="Picture Placeholder 9">
            <a:extLst>
              <a:ext uri="{FF2B5EF4-FFF2-40B4-BE49-F238E27FC236}">
                <a16:creationId xmlns=""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=""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=""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=""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=""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=""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=""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=""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=""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=""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=""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=""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=""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5" name="Oval 54">
            <a:extLst>
              <a:ext uri="{FF2B5EF4-FFF2-40B4-BE49-F238E27FC236}">
                <a16:creationId xmlns=""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7" name="Oval 56">
            <a:extLst>
              <a:ext uri="{FF2B5EF4-FFF2-40B4-BE49-F238E27FC236}">
                <a16:creationId xmlns=""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=""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=""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itle 1">
            <a:extLst>
              <a:ext uri="{FF2B5EF4-FFF2-40B4-BE49-F238E27FC236}">
                <a16:creationId xmlns=""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=""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August Bergqvist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=""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=""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+7 888 999-000-11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=""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=""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Bergqvist@vanarsdelltd.com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=""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Website: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=""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www.vanarsdelltd.com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569895" cy="100800"/>
            <a:chOff x="808548" y="2750589"/>
            <a:chExt cx="4569895" cy="10080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=""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=""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=""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277642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3" y="1660573"/>
            <a:ext cx="4575417" cy="105664"/>
            <a:chOff x="808548" y="2745725"/>
            <a:chExt cx="4575417" cy="105664"/>
          </a:xfrm>
        </p:grpSpPr>
        <p:grpSp>
          <p:nvGrpSpPr>
            <p:cNvPr id="33" name="Group 32">
              <a:extLst>
                <a:ext uri="{FF2B5EF4-FFF2-40B4-BE49-F238E27FC236}">
                  <a16:creationId xmlns=""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=""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=""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=""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2831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APPENDIX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36152" y="1509426"/>
            <a:ext cx="2719696" cy="100800"/>
            <a:chOff x="4732222" y="1509426"/>
            <a:chExt cx="2719696" cy="10080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=""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=""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TESTIMONIALS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=""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=""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=""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Text Placeholder 2">
            <a:extLst>
              <a:ext uri="{FF2B5EF4-FFF2-40B4-BE49-F238E27FC236}">
                <a16:creationId xmlns=""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=""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0" name="Picture Placeholder 2">
            <a:extLst>
              <a:ext uri="{FF2B5EF4-FFF2-40B4-BE49-F238E27FC236}">
                <a16:creationId xmlns=""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=""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">
            <a:extLst>
              <a:ext uri="{FF2B5EF4-FFF2-40B4-BE49-F238E27FC236}">
                <a16:creationId xmlns=""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=""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4" name="Text Placeholder 2">
            <a:extLst>
              <a:ext uri="{FF2B5EF4-FFF2-40B4-BE49-F238E27FC236}">
                <a16:creationId xmlns=""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=""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=""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=""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>
            <a:extLst>
              <a:ext uri="{FF2B5EF4-FFF2-40B4-BE49-F238E27FC236}">
                <a16:creationId xmlns=""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=""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CASE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866400" cy="100800"/>
            <a:chOff x="-1228304" y="3240138"/>
            <a:chExt cx="3866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8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37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=""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=""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ext Placeholder 2">
            <a:extLst>
              <a:ext uri="{FF2B5EF4-FFF2-40B4-BE49-F238E27FC236}">
                <a16:creationId xmlns=""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=""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=""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=""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=""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=""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=""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=""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=""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=""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=""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=""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=""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=""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=""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=""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=""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=""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=""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HOW TO USE THIS TEMPLATE</a:t>
            </a:r>
          </a:p>
        </p:txBody>
      </p:sp>
      <p:sp>
        <p:nvSpPr>
          <p:cNvPr id="41" name="Picture Placeholder 9">
            <a:extLst>
              <a:ext uri="{FF2B5EF4-FFF2-40B4-BE49-F238E27FC236}">
                <a16:creationId xmlns=""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=""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=""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=""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7">
            <a:extLst>
              <a:ext uri="{FF2B5EF4-FFF2-40B4-BE49-F238E27FC236}">
                <a16:creationId xmlns=""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Content Placeholder 3">
            <a:extLst>
              <a:ext uri="{FF2B5EF4-FFF2-40B4-BE49-F238E27FC236}">
                <a16:creationId xmlns=""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=""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9" name="Text Placeholder 4">
            <a:extLst>
              <a:ext uri="{FF2B5EF4-FFF2-40B4-BE49-F238E27FC236}">
                <a16:creationId xmlns=""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=""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FE102DC0-E499-4C34-9CD9-CDABF7108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819" y="2355057"/>
            <a:ext cx="9250363" cy="2147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45300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=""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yout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=""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=""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=""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=""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=""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=""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=""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=""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=""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>
            <a:extLst>
              <a:ext uri="{FF2B5EF4-FFF2-40B4-BE49-F238E27FC236}">
                <a16:creationId xmlns=""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5124396" y="1373283"/>
            <a:ext cx="1943208" cy="100800"/>
            <a:chOff x="3149478" y="1373283"/>
            <a:chExt cx="1943208" cy="100800"/>
          </a:xfrm>
        </p:grpSpPr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43208" cy="100800"/>
              <a:chOff x="0" y="3237441"/>
              <a:chExt cx="1943208" cy="1008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=""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=""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4240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179281" y="1375202"/>
            <a:ext cx="5012719" cy="100800"/>
            <a:chOff x="304632" y="3240138"/>
            <a:chExt cx="3129768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07937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=""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=""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=""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=""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=""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=""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=""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92" r:id="rId36"/>
    <p:sldLayoutId id="2147483689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rowser_engine" TargetMode="External"/><Relationship Id="rId2" Type="http://schemas.openxmlformats.org/officeDocument/2006/relationships/hyperlink" Target="https://en.wikipedia.org/wiki/Web_browser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racket#Angle_brackets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62986"/>
            <a:ext cx="9144000" cy="1087522"/>
          </a:xfrm>
        </p:spPr>
        <p:txBody>
          <a:bodyPr/>
          <a:lstStyle/>
          <a:p>
            <a:r>
              <a:rPr lang="en-US" dirty="0" smtClean="0"/>
              <a:t>&lt;HTML&gt;</a:t>
            </a:r>
            <a:endParaRPr lang="ru-RU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F40A11AA-C85D-4AF4-92B2-0F4E36F4E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Akshay Sethia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D2F9A33A-E955-4DFB-9469-3FDBA670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58804881-51D2-4A81-BABB-704FBED23E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Akshay Sethia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8D2C39EE-B4D3-4E49-BF2C-871A33509C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Phone: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93DB312C-BF94-484C-BB02-2534E26CEC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9841481122</a:t>
            </a:r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53C87786-C7F5-4B45-904D-00CC865572A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Email:</a:t>
            </a:r>
            <a:endParaRPr lang="ru-R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D8E60535-F276-49C5-9346-D536D6899F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Akshay.sethia@capgemini.com</a:t>
            </a:r>
            <a:endParaRPr lang="ru-RU" dirty="0"/>
          </a:p>
        </p:txBody>
      </p:sp>
      <p:pic>
        <p:nvPicPr>
          <p:cNvPr id="15" name="Picture Placeholder 14" descr="Abstract background">
            <a:extLst>
              <a:ext uri="{FF2B5EF4-FFF2-40B4-BE49-F238E27FC236}">
                <a16:creationId xmlns="" xmlns:a16="http://schemas.microsoft.com/office/drawing/2014/main" id="{72AD0CC3-F8DE-4C10-916A-24BC65B1D28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567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Areas to be Covered …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1EBE5B37-5B62-411B-BD45-E04DD958A3F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</a:p>
          <a:p>
            <a:r>
              <a:rPr lang="en-US" dirty="0" smtClean="0"/>
              <a:t>Why HTML ?</a:t>
            </a:r>
          </a:p>
          <a:p>
            <a:r>
              <a:rPr lang="en-US" dirty="0" smtClean="0"/>
              <a:t>Its Basic Structure</a:t>
            </a:r>
          </a:p>
          <a:p>
            <a:r>
              <a:rPr lang="en-US" dirty="0" smtClean="0"/>
              <a:t>A Small and Basic HTML Page</a:t>
            </a:r>
            <a:endParaRPr lang="en-US" dirty="0"/>
          </a:p>
          <a:p>
            <a:r>
              <a:rPr lang="en-US" dirty="0" smtClean="0"/>
              <a:t>How to run a HTML file.</a:t>
            </a:r>
            <a:endParaRPr lang="en-US" dirty="0"/>
          </a:p>
          <a:p>
            <a:r>
              <a:rPr lang="en-US" dirty="0" smtClean="0"/>
              <a:t>Some HTML basics concepts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8" name="Picture Placeholder 17" descr="Abstract background">
            <a:extLst>
              <a:ext uri="{FF2B5EF4-FFF2-40B4-BE49-F238E27FC236}">
                <a16:creationId xmlns="" xmlns:a16="http://schemas.microsoft.com/office/drawing/2014/main" id="{FA9DAA9F-5926-4BC1-8F7B-06E0B1C2F01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4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&lt;head&gt;&lt;title&gt;HTML – Hypertext Markup Language&lt;/title&gt;&lt;/head&gt;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7BC30F8-1890-4494-869A-DCD11E9F5FF4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&lt;body&gt;&lt;p&gt;</a:t>
            </a:r>
            <a:r>
              <a:rPr lang="en-US" dirty="0"/>
              <a:t>HTML is the standard markup language for documents designed to be displayed in a web browser. It can be assisted by technologies such as Cascading Style Sheets (CSS) and scripting languages such as JavaScript.</a:t>
            </a:r>
            <a:r>
              <a:rPr lang="en-US" dirty="0">
                <a:hlinkClick r:id="rId2" tooltip="Web browser"/>
              </a:rPr>
              <a:t> Web browsers</a:t>
            </a:r>
            <a:r>
              <a:rPr lang="en-US" dirty="0"/>
              <a:t> </a:t>
            </a:r>
            <a:r>
              <a:rPr lang="en-US" dirty="0">
                <a:hlinkClick r:id="rId3" tooltip="Browser engine"/>
              </a:rPr>
              <a:t>render</a:t>
            </a:r>
            <a:r>
              <a:rPr lang="en-US" dirty="0"/>
              <a:t> HTML documents into multimedia web pages.</a:t>
            </a:r>
            <a:r>
              <a:rPr lang="en-US" dirty="0" smtClean="0"/>
              <a:t>&lt;/p&gt;&lt;/body&gt;</a:t>
            </a:r>
            <a:r>
              <a:rPr lang="en-US" dirty="0"/>
              <a:t> </a:t>
            </a:r>
          </a:p>
        </p:txBody>
      </p:sp>
      <p:pic>
        <p:nvPicPr>
          <p:cNvPr id="20" name="Picture Placeholder 19" descr="Abstract background">
            <a:extLst>
              <a:ext uri="{FF2B5EF4-FFF2-40B4-BE49-F238E27FC236}">
                <a16:creationId xmlns="" xmlns:a16="http://schemas.microsoft.com/office/drawing/2014/main" id="{61169563-0C6E-483D-91B6-7AB8952A8F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Abstract background&#10;">
            <a:extLst>
              <a:ext uri="{FF2B5EF4-FFF2-40B4-BE49-F238E27FC236}">
                <a16:creationId xmlns="" xmlns:a16="http://schemas.microsoft.com/office/drawing/2014/main" id="{3330B498-1497-4DA8-99F4-8F8159B24FF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=""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…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the Main use of HTML 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/>
              <a:t>HTML elements are the building blocks of HTML pages. With HTML constructs, images and other objects such as interactive forms may be embedded into the rendered page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HTML provides a means to create structured documents by denoting structural semantics for text such as headings, paragraphs, lists, links, quotes and other items</a:t>
            </a:r>
            <a:r>
              <a:rPr lang="en-US" dirty="0" smtClean="0"/>
              <a:t>.</a:t>
            </a:r>
          </a:p>
          <a:p>
            <a:r>
              <a:rPr lang="en-US" dirty="0"/>
              <a:t>HTML elements are delineated by tags, written using angle brackets. Tags such as &lt;</a:t>
            </a:r>
            <a:r>
              <a:rPr lang="en-US" dirty="0" err="1" smtClean="0"/>
              <a:t>img</a:t>
            </a:r>
            <a:r>
              <a:rPr lang="en-US" dirty="0" smtClean="0"/>
              <a:t>/&gt; </a:t>
            </a:r>
            <a:r>
              <a:rPr lang="en-US" dirty="0"/>
              <a:t>and &lt;</a:t>
            </a:r>
            <a:r>
              <a:rPr lang="en-US" dirty="0" smtClean="0"/>
              <a:t>input/&gt; </a:t>
            </a:r>
            <a:r>
              <a:rPr lang="en-US" dirty="0"/>
              <a:t>directly introduce content into the page.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HTML elements are delineated by 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tags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written using 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B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 tooltip="Bracket"/>
              </a:rPr>
              <a:t>angle brackets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Tags such as 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img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/&gt;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/&gt;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directly introduce content into the page.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66">
            <a:extLst>
              <a:ext uri="{FF2B5EF4-FFF2-40B4-BE49-F238E27FC236}">
                <a16:creationId xmlns="" xmlns:a16="http://schemas.microsoft.com/office/drawing/2014/main" id="{E72CC338-4598-4AF3-B140-D7F632D2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STRUCTURE</a:t>
            </a:r>
            <a:endParaRPr lang="en-US" dirty="0"/>
          </a:p>
        </p:txBody>
      </p:sp>
      <p:sp>
        <p:nvSpPr>
          <p:cNvPr id="68" name="Text Placeholder 67">
            <a:extLst>
              <a:ext uri="{FF2B5EF4-FFF2-40B4-BE49-F238E27FC236}">
                <a16:creationId xmlns="" xmlns:a16="http://schemas.microsoft.com/office/drawing/2014/main" id="{1411656D-4971-4CC0-9065-8DA32BB87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HTML is composed of the following Sections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D87FAD12-8FEF-41B8-B478-8793FF9B485B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31850" y="3291840"/>
            <a:ext cx="1898690" cy="64008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&lt;!DOCTYPE    HTML&gt; Tag</a:t>
            </a:r>
            <a:endParaRPr lang="en-US" sz="1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C8E5EEAD-1427-4576-B8F8-C485CAE758A4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 smtClean="0"/>
              <a:t>This line is added to the HTML file to specify the latest version of HTML.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C214C1BB-D845-4DB6-B4FC-B7AD5F5E0C3D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6460807" y="3291840"/>
            <a:ext cx="1892361" cy="640080"/>
          </a:xfrm>
        </p:spPr>
        <p:txBody>
          <a:bodyPr/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B9B92F0C-3A1D-438E-B581-C1A63389DAF6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This tag specifies the beginning and ending of the whole HTML file. All Tags Fall into this except for the first one.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B457CA9C-196E-494C-85C7-9B486105391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31850" y="4427608"/>
            <a:ext cx="1898690" cy="640080"/>
          </a:xfrm>
        </p:spPr>
        <p:txBody>
          <a:bodyPr/>
          <a:lstStyle/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CE2783CF-764B-4358-9D88-FAC1CFEBE203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n-US" dirty="0"/>
              <a:t>The head tag is the part of the Html page where all the information about the web goes.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="" xmlns:a16="http://schemas.microsoft.com/office/drawing/2014/main" id="{0D9ADD0F-E05E-4B0E-9D9D-545FD755D7AE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6460807" y="4427608"/>
            <a:ext cx="1892361" cy="640080"/>
          </a:xfrm>
        </p:spPr>
        <p:txBody>
          <a:bodyPr/>
          <a:lstStyle/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46EA4E1F-EF09-44AB-9483-363CF418AA99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r>
              <a:rPr lang="en-US" dirty="0" smtClean="0"/>
              <a:t>The Body tag is the tag which contains the information and content of the whole webpage.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3581DBA-A3EE-4E75-90A6-DC25DF9D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7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&lt;html&gt;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Right Side Of The Screen Depicts A Basic HTML Code.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First Line sets the HTML file to The Latest Version and the html tag represents the start of the html file.</a:t>
            </a:r>
            <a:endParaRPr lang="en-US" dirty="0"/>
          </a:p>
          <a:p>
            <a:r>
              <a:rPr lang="en-US" dirty="0" smtClean="0"/>
              <a:t>The Had Tag consists of the meta tags and the title of the webpage.</a:t>
            </a:r>
          </a:p>
          <a:p>
            <a:r>
              <a:rPr lang="en-US" dirty="0" smtClean="0"/>
              <a:t>The Body tag consists of the Heading and the paragraph tag along with their contents.</a:t>
            </a:r>
          </a:p>
          <a:p>
            <a:endParaRPr lang="en-US" dirty="0"/>
          </a:p>
        </p:txBody>
      </p:sp>
      <p:pic>
        <p:nvPicPr>
          <p:cNvPr id="13" name="Picture Placeholder 12" descr="Abstract background">
            <a:extLst>
              <a:ext uri="{FF2B5EF4-FFF2-40B4-BE49-F238E27FC236}">
                <a16:creationId xmlns="" xmlns:a16="http://schemas.microsoft.com/office/drawing/2014/main" id="{0B7AE772-6658-4E84-8EAA-F33DEF1CDE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t>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219" y="1673942"/>
            <a:ext cx="4853962" cy="3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0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5796" y="696584"/>
            <a:ext cx="5132172" cy="5690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run an HTML file</a:t>
            </a:r>
            <a:endParaRPr lang="en-US" dirty="0"/>
          </a:p>
        </p:txBody>
      </p:sp>
      <p:pic>
        <p:nvPicPr>
          <p:cNvPr id="22" name="Picture Placeholder 21" descr="Abstract background">
            <a:extLst>
              <a:ext uri="{FF2B5EF4-FFF2-40B4-BE49-F238E27FC236}">
                <a16:creationId xmlns="" xmlns:a16="http://schemas.microsoft.com/office/drawing/2014/main" id="{0342E5A4-E598-4185-B93F-5814F00C201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679F2E6-BA14-4C8A-ABD2-DF5060934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4860" y="1983086"/>
            <a:ext cx="4443165" cy="3192418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Firstly, we need a Text Editor, Notepad would also work fine.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Now create an .html file and fill it with some sample html code, (take a look above if you need help).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Now save the file and open it using any browser.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Kudos, you compiled your first HTML page</a:t>
            </a:r>
            <a:r>
              <a:rPr lang="en-US" dirty="0"/>
              <a:t> </a:t>
            </a:r>
            <a:r>
              <a:rPr lang="en-US" dirty="0" smtClean="0"/>
              <a:t>successfully and executed it.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503" y="3698790"/>
            <a:ext cx="2150075" cy="126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1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CAA634A5-7FE6-42E8-939A-FEBD82600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BASICS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F7F2EF20-4914-4F8B-9D4E-F7DF9977D6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Now, as we know how to run an HTML file, lets get our hands into the Basics of HTML, with which the wonders of the web were created !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8E71FA33-E828-4801-B104-D9EE37E432DE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/>
          <a:lstStyle/>
          <a:p>
            <a:r>
              <a:rPr lang="en-US" dirty="0" smtClean="0"/>
              <a:t>HTML Headings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99DFBDB4-30C1-4168-A5E2-42A184496F62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headings are defined with the &lt;h1&gt; to &lt;h6&gt; tags.</a:t>
            </a:r>
          </a:p>
          <a:p>
            <a:r>
              <a:rPr lang="en-US" dirty="0"/>
              <a:t>&lt;h1&gt; defines the most important heading. &lt;h6&gt; defines the least important </a:t>
            </a:r>
            <a:r>
              <a:rPr lang="en-US" dirty="0" smtClean="0"/>
              <a:t>heading.</a:t>
            </a:r>
          </a:p>
          <a:p>
            <a:pPr marL="0" indent="0">
              <a:buNone/>
            </a:pPr>
            <a:r>
              <a:rPr lang="en-US" dirty="0" smtClean="0"/>
              <a:t>    Example – </a:t>
            </a:r>
          </a:p>
          <a:p>
            <a:pPr marL="0" indent="0">
              <a:buNone/>
            </a:pPr>
            <a:r>
              <a:rPr lang="en-US" dirty="0"/>
              <a:t>	&lt;h1&gt;This is heading 1&lt;/h1&gt;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/>
              <a:t>h2&gt;This is heading 2&lt;/h2&gt;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/>
              <a:t>h3&gt;This is heading 3&lt;/h3&gt;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FCE7D97E-00B7-4F79-BFF8-2D7EDFAE5F02}"/>
              </a:ext>
            </a:extLst>
          </p:cNvPr>
          <p:cNvSpPr>
            <a:spLocks noGrp="1"/>
          </p:cNvSpPr>
          <p:nvPr>
            <p:ph type="body" idx="31"/>
          </p:nvPr>
        </p:nvSpPr>
        <p:spPr/>
        <p:txBody>
          <a:bodyPr/>
          <a:lstStyle/>
          <a:p>
            <a:r>
              <a:rPr lang="en-US" dirty="0" smtClean="0"/>
              <a:t>HTML Paragraphs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80D2D95B-77BF-49F5-AFBD-07FDD7C43B82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/>
          <a:lstStyle/>
          <a:p>
            <a:r>
              <a:rPr lang="en-US" dirty="0"/>
              <a:t>HTML paragraphs are defined with the &lt;p&gt; </a:t>
            </a:r>
            <a:r>
              <a:rPr lang="en-US" dirty="0" smtClean="0"/>
              <a:t>tag.</a:t>
            </a:r>
            <a:endParaRPr lang="en-US" dirty="0"/>
          </a:p>
          <a:p>
            <a:r>
              <a:rPr lang="en-US" dirty="0" smtClean="0"/>
              <a:t>Paragraph tags are the one which help us to add paragraphs and small hints of info to our webpage.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Example – </a:t>
            </a:r>
          </a:p>
          <a:p>
            <a:pPr marL="0" indent="0">
              <a:buNone/>
            </a:pPr>
            <a:r>
              <a:rPr lang="en-US" dirty="0"/>
              <a:t>	&lt;p&gt;This is a paragraph.&lt;/p&gt;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/>
              <a:t>p&gt;This is another paragraph.&lt;/p&gt;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70F84A1-DCA9-4894-82EA-A83237AC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971E61A3-1D57-4708-B548-E5986378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VERSION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106F646D-B036-48DA-A242-2C9263AC3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2739900"/>
            <a:ext cx="5292725" cy="1815624"/>
          </a:xfrm>
        </p:spPr>
        <p:txBody>
          <a:bodyPr>
            <a:normAutofit/>
          </a:bodyPr>
          <a:lstStyle/>
          <a:p>
            <a:r>
              <a:rPr lang="en-US" dirty="0" smtClean="0"/>
              <a:t>HTML, along with the help of CSS, JS can be made Mobile Responsive</a:t>
            </a:r>
            <a:r>
              <a:rPr lang="en-US" dirty="0" smtClean="0"/>
              <a:t>. To make a website responsive, a html file is structured according to different screen sizes and the CSS and JS codes are </a:t>
            </a:r>
            <a:r>
              <a:rPr lang="en-US" dirty="0"/>
              <a:t>a</a:t>
            </a:r>
            <a:r>
              <a:rPr lang="en-US" dirty="0" smtClean="0"/>
              <a:t>pplied accordingly.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8CB8384-B0BB-4EA8-B9C0-C29BC90F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8</a:t>
            </a:r>
            <a:endParaRPr lang="en-US" dirty="0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62" r="32862"/>
          <a:stretch>
            <a:fillRect/>
          </a:stretch>
        </p:blipFill>
        <p:spPr/>
      </p:pic>
      <p:pic>
        <p:nvPicPr>
          <p:cNvPr id="14" name="Picture Placeholder 13"/>
          <p:cNvPicPr>
            <a:picLocks noGrp="1" noChangeAspect="1"/>
          </p:cNvPicPr>
          <p:nvPr>
            <p:ph type="pic" sz="quarter" idx="3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8" r="168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7620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56488565_Futuristic pitch deck_AAS_v4" id="{81C854B4-8588-4171-B50E-9B042741D072}" vid="{97BC3161-E59E-4E12-8009-433621174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1743C61-8CA7-48FF-B2A3-6055DA854C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26A944-A9F4-4295-9B5E-C397EB1318B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72965D8-9C19-4E48-8421-5D6B21FC44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Futuristic pitch deck</Template>
  <TotalTime>0</TotalTime>
  <Words>620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Courier New</vt:lpstr>
      <vt:lpstr>Gill Sans MT</vt:lpstr>
      <vt:lpstr>Segoe UI</vt:lpstr>
      <vt:lpstr>Segoe UI Light</vt:lpstr>
      <vt:lpstr>Segoe UI Semibold</vt:lpstr>
      <vt:lpstr>Tahoma</vt:lpstr>
      <vt:lpstr>Office Theme</vt:lpstr>
      <vt:lpstr>&lt;HTML&gt;</vt:lpstr>
      <vt:lpstr>Areas to be Covered …</vt:lpstr>
      <vt:lpstr>ABOUT HTML</vt:lpstr>
      <vt:lpstr>HTML …</vt:lpstr>
      <vt:lpstr>HTML STRUCTURE</vt:lpstr>
      <vt:lpstr>Basic &lt;html&gt; Page</vt:lpstr>
      <vt:lpstr>How to run an HTML file</vt:lpstr>
      <vt:lpstr>HTML BASICS</vt:lpstr>
      <vt:lpstr>MOBILE VERSION</vt:lpstr>
      <vt:lpstr>THANK YOU!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2020-01-30T10:27:57Z</dcterms:created>
  <dcterms:modified xsi:type="dcterms:W3CDTF">2020-02-08T12:28:13Z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