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98" r:id="rId3"/>
    <p:sldId id="258" r:id="rId4"/>
    <p:sldId id="260" r:id="rId5"/>
    <p:sldId id="283" r:id="rId6"/>
    <p:sldId id="291" r:id="rId7"/>
    <p:sldId id="294" r:id="rId8"/>
    <p:sldId id="295" r:id="rId9"/>
    <p:sldId id="296" r:id="rId10"/>
    <p:sldId id="297" r:id="rId11"/>
    <p:sldId id="292" r:id="rId12"/>
    <p:sldId id="263" r:id="rId13"/>
    <p:sldId id="290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3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5984" autoAdjust="0"/>
  </p:normalViewPr>
  <p:slideViewPr>
    <p:cSldViewPr snapToGrid="0">
      <p:cViewPr>
        <p:scale>
          <a:sx n="71" d="100"/>
          <a:sy n="71" d="100"/>
        </p:scale>
        <p:origin x="82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Sharma" userId="5165b7d65d0687d4" providerId="LiveId" clId="{2DE65D6F-6ABB-41DD-A5CC-59DE9808AEAD}"/>
    <pc:docChg chg="modSld">
      <pc:chgData name="Akshay Sharma" userId="5165b7d65d0687d4" providerId="LiveId" clId="{2DE65D6F-6ABB-41DD-A5CC-59DE9808AEAD}" dt="2025-03-01T14:40:22.993" v="6" actId="20577"/>
      <pc:docMkLst>
        <pc:docMk/>
      </pc:docMkLst>
      <pc:sldChg chg="modSp mod">
        <pc:chgData name="Akshay Sharma" userId="5165b7d65d0687d4" providerId="LiveId" clId="{2DE65D6F-6ABB-41DD-A5CC-59DE9808AEAD}" dt="2025-03-01T14:40:22.993" v="6" actId="20577"/>
        <pc:sldMkLst>
          <pc:docMk/>
          <pc:sldMk cId="3397444132" sldId="285"/>
        </pc:sldMkLst>
        <pc:spChg chg="mod">
          <ac:chgData name="Akshay Sharma" userId="5165b7d65d0687d4" providerId="LiveId" clId="{2DE65D6F-6ABB-41DD-A5CC-59DE9808AEAD}" dt="2025-03-01T14:40:22.993" v="6" actId="20577"/>
          <ac:spMkLst>
            <pc:docMk/>
            <pc:sldMk cId="3397444132" sldId="285"/>
            <ac:spMk id="4" creationId="{E35D9474-392D-FD0E-7E4E-C8057D404980}"/>
          </ac:spMkLst>
        </pc:spChg>
      </pc:sldChg>
      <pc:sldChg chg="modSp mod">
        <pc:chgData name="Akshay Sharma" userId="5165b7d65d0687d4" providerId="LiveId" clId="{2DE65D6F-6ABB-41DD-A5CC-59DE9808AEAD}" dt="2025-03-01T14:39:59.638" v="0" actId="5793"/>
        <pc:sldMkLst>
          <pc:docMk/>
          <pc:sldMk cId="1176148159" sldId="286"/>
        </pc:sldMkLst>
        <pc:spChg chg="mod">
          <ac:chgData name="Akshay Sharma" userId="5165b7d65d0687d4" providerId="LiveId" clId="{2DE65D6F-6ABB-41DD-A5CC-59DE9808AEAD}" dt="2025-03-01T14:39:59.638" v="0" actId="5793"/>
          <ac:spMkLst>
            <pc:docMk/>
            <pc:sldMk cId="1176148159" sldId="286"/>
            <ac:spMk id="4" creationId="{734AF9AA-82B6-6BA3-233D-56C733A5484B}"/>
          </ac:spMkLst>
        </pc:spChg>
      </pc:sldChg>
      <pc:sldChg chg="modSp mod">
        <pc:chgData name="Akshay Sharma" userId="5165b7d65d0687d4" providerId="LiveId" clId="{2DE65D6F-6ABB-41DD-A5CC-59DE9808AEAD}" dt="2025-03-01T14:40:08.274" v="1" actId="5793"/>
        <pc:sldMkLst>
          <pc:docMk/>
          <pc:sldMk cId="1441555332" sldId="287"/>
        </pc:sldMkLst>
        <pc:spChg chg="mod">
          <ac:chgData name="Akshay Sharma" userId="5165b7d65d0687d4" providerId="LiveId" clId="{2DE65D6F-6ABB-41DD-A5CC-59DE9808AEAD}" dt="2025-03-01T14:40:08.274" v="1" actId="5793"/>
          <ac:spMkLst>
            <pc:docMk/>
            <pc:sldMk cId="1441555332" sldId="287"/>
            <ac:spMk id="4" creationId="{1629CC24-B321-1834-5678-4C4A89656A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37B56-F957-40EC-B50E-1BAE3736FDF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D7AD3-DB30-4D4F-BDE0-FB744A71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7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65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ED03E-0FFD-26F7-A474-15A6CE2DE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81964F-F2CF-234A-D4A0-007B4FACD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6B63B7-B13A-ED2D-F4C0-D526B1AB5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762B-5332-D1A0-960E-17AC6C5BE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35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4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41039-3F04-7D95-1BA8-3828671AB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E1C03-BA34-4B19-A0F2-A7187B0D9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EBE22-D47B-238A-5746-27CB172A0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B2E27-C4F9-3F53-1A5D-A8B4E928B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2EFE-F130-75BF-B905-D539FF5D0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ED600-1562-906A-7287-DD44471C6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3B964-AB27-49DF-954F-6B5CFC60A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83ED2-29AD-9B2C-E875-6DBF97682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3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C600-7273-6EE0-8C6A-A515255E3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06A972-378C-E599-604A-7C5CD94AD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1203C-09A4-0254-4074-E8FB899C0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B98E5-CCBF-834B-35F2-E1F1C25FA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4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01AD9-D730-F952-CF5F-18ABBA536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755237-6447-B394-EF09-311118E44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EBA010-5A2D-C104-8A7F-2428AF872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EA41-BE54-3A6C-ADEB-3E31F5418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24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34C1-8830-8136-8936-329F1650B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1EA32-D873-9CA4-F354-CF89B4DF5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9C2C70-29C9-E3E2-1658-42D7B47D3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8698D-EE88-3CB4-8F4A-F90B02BFF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35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30DE8-F1EC-B06C-5336-39BBCC62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CBFD3-32CC-075D-002B-E75AEBF6E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099503-2C88-D868-E1D2-FE5FC251A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CBB2D-A23B-C173-BFF5-98C8652C8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0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A98AF-EAF9-06FD-9104-C4A92D12D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84A46-CE71-7632-4FAA-7BA07B908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5CB2D-9FF3-1451-91F4-E4FB4CFD4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F700-6046-C4D3-3608-248C8BE52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8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D6CFC-9384-BB7C-21D9-8A52DBBFF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2601A8-D50C-8AAD-2A20-C10E4C69B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D6373-BA15-70FE-339D-96AEFE48E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31AD6-ED83-BCD3-6D63-2FB8351C4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89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9234D-D72C-DD17-7808-76DFCE11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09FDB-64A2-E4BB-2EEC-E3BACB812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F2700-7599-088B-23AE-22EBA17FD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AB3E8-E146-353A-697F-859E2EFBD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CF6F-2332-B4FC-3CFB-CDD3D7324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035542-41AA-BD32-EE52-E71E06B107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FDF04-B044-95AD-8CB1-B0B1DFA41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EA017-E669-2344-3E90-31BFE69CF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4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101DD-84D6-3C4C-4292-2557E1E9C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523B31-486B-2101-6DBD-5C13ED79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42386-8175-52CD-DAF7-189D4B5A9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4E90A-A437-120B-67D2-5A3746CC4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7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435C-846D-F63D-14C1-886531B97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F1F65-7B41-E0CF-37E6-913738E2FF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E617DA-0C20-8698-F763-FBC82C835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ED29C-6B5C-E54D-3C6A-3EC9ABEB3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01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5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0A68-7321-9141-679A-9A8C0916B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66750D-EAF6-6F00-237E-16FB831F4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C1FCF-40AA-2C2F-D3B1-6AED91DBA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EAAAA-333B-2B0B-4AC5-E65B3C117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B137B-A942-0334-24C7-25EC13861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20EC7-6922-1ABB-0A94-D4DCC9E00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FB805-FEBB-34BF-278E-63C6D5CB8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A3F9-6D5E-4710-5B7C-16A206440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58806-A81F-0064-2C2E-C23A7DC5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EABF2-69F3-3AB3-BDDF-DE77F3DE0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BB7B0B-7ACB-048C-DA3D-16685E83B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A2EE4-883D-5D1A-BFCA-0AD2787C9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2A6F8-33A6-D187-1958-6D42302C2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BA13B-A724-19CD-91F9-F1BAB206A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E752C6-C441-1FB9-D1DC-26564E5DD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22983-75AC-56BC-9C58-FAD62DFDD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23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3121-14C0-CEAA-4AF7-288FB661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F329F9-F3F5-1948-C5F3-18B76EA14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DA428-739C-4C60-375A-E76788C24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896FB-E5CE-E6C7-CCAC-3C708F142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7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9E44C-C7AB-F73F-8468-93027A974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6878D-9D48-0EED-3AEC-188DBEB4C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73107-5237-F032-AD9D-970183561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2F237-9956-481B-BE11-37D8FB5A3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A8310A-DB1A-4963-AB11-429AB56DE1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6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1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4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2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79AEC-DE13-725D-DBD2-9F1BCB375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560" y="1239078"/>
            <a:ext cx="7802880" cy="3231543"/>
          </a:xfrm>
        </p:spPr>
        <p:txBody>
          <a:bodyPr>
            <a:normAutofit fontScale="90000"/>
          </a:bodyPr>
          <a:lstStyle/>
          <a:p>
            <a:r>
              <a:rPr lang="en-US" dirty="0"/>
              <a:t>Fraud detection in credit card transactions</a:t>
            </a:r>
            <a:br>
              <a:rPr lang="en-US" dirty="0"/>
            </a:br>
            <a:r>
              <a:rPr lang="en-US" sz="2000" dirty="0"/>
              <a:t>Exploratory Data Analysis and statistical findings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C2A1C8-1B65-844D-18E3-6BFC6B9B8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DF358-B48E-82B2-785B-3C0A39DCF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Fraud Demographics Plots – Unix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A59119-8DDA-3E99-DC17-EB63CDA8A8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3400" y="1755758"/>
            <a:ext cx="5270053" cy="334648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288EE-10C4-9531-FD56-244F5556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Mean</a:t>
            </a:r>
            <a:r>
              <a:rPr lang="en-US" sz="2400" dirty="0"/>
              <a:t>: </a:t>
            </a:r>
            <a:r>
              <a:rPr lang="en-US" dirty="0"/>
              <a:t>1,380,679,000 (timestamp in seconds)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Mode</a:t>
            </a:r>
            <a:r>
              <a:rPr lang="en-US" sz="2400" dirty="0"/>
              <a:t>: </a:t>
            </a:r>
            <a:r>
              <a:rPr lang="en-US" dirty="0"/>
              <a:t>1,381,002,000 (most common timestamp)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Tails</a:t>
            </a:r>
            <a:r>
              <a:rPr lang="en-US" sz="2400" dirty="0"/>
              <a:t>: Heavy right-skewed (most transactions are in smaller cities, but large cities contribute significantly))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Outliers</a:t>
            </a:r>
            <a:r>
              <a:rPr lang="en-US" sz="2400" dirty="0"/>
              <a:t>: </a:t>
            </a:r>
            <a:r>
              <a:rPr lang="en-US" dirty="0"/>
              <a:t>f any timestamps fall outside the dataset’s expected date range, they may be erroneous. </a:t>
            </a:r>
          </a:p>
          <a:p>
            <a:pPr>
              <a:lnSpc>
                <a:spcPct val="90000"/>
              </a:lnSpc>
            </a:pPr>
            <a:r>
              <a:rPr lang="en-US" b="1" dirty="0"/>
              <a:t>Possible handling:</a:t>
            </a:r>
            <a:r>
              <a:rPr lang="en-US" dirty="0"/>
              <a:t> Time-based anomaly detection.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2752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2FA67-430B-1C7A-3166-FB5F7A2CF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C300D0-3F34-2BA8-CB5B-D5ABAB1B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Summary of Variables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03D70-650E-9BC8-E764-4F87FC592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>
              <a:spcAft>
                <a:spcPts val="800"/>
              </a:spcAft>
              <a:tabLst>
                <a:tab pos="457200" algn="l"/>
              </a:tabLst>
            </a:pPr>
            <a:endParaRPr lang="en-US">
              <a:effectLst/>
            </a:endParaRPr>
          </a:p>
          <a:p>
            <a:pPr marL="0" marR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/>
          </a:p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2D9609C-AD9A-1CCB-FA77-74084116C24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93427449"/>
              </p:ext>
            </p:extLst>
          </p:nvPr>
        </p:nvGraphicFramePr>
        <p:xfrm>
          <a:off x="525439" y="2203309"/>
          <a:ext cx="11133160" cy="3408179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</a:tblPr>
              <a:tblGrid>
                <a:gridCol w="912549">
                  <a:extLst>
                    <a:ext uri="{9D8B030D-6E8A-4147-A177-3AD203B41FA5}">
                      <a16:colId xmlns:a16="http://schemas.microsoft.com/office/drawing/2014/main" val="49514785"/>
                    </a:ext>
                  </a:extLst>
                </a:gridCol>
                <a:gridCol w="764066">
                  <a:extLst>
                    <a:ext uri="{9D8B030D-6E8A-4147-A177-3AD203B41FA5}">
                      <a16:colId xmlns:a16="http://schemas.microsoft.com/office/drawing/2014/main" val="3793066704"/>
                    </a:ext>
                  </a:extLst>
                </a:gridCol>
                <a:gridCol w="1274349">
                  <a:extLst>
                    <a:ext uri="{9D8B030D-6E8A-4147-A177-3AD203B41FA5}">
                      <a16:colId xmlns:a16="http://schemas.microsoft.com/office/drawing/2014/main" val="3421024288"/>
                    </a:ext>
                  </a:extLst>
                </a:gridCol>
                <a:gridCol w="1213700">
                  <a:extLst>
                    <a:ext uri="{9D8B030D-6E8A-4147-A177-3AD203B41FA5}">
                      <a16:colId xmlns:a16="http://schemas.microsoft.com/office/drawing/2014/main" val="117845979"/>
                    </a:ext>
                  </a:extLst>
                </a:gridCol>
                <a:gridCol w="1161416">
                  <a:extLst>
                    <a:ext uri="{9D8B030D-6E8A-4147-A177-3AD203B41FA5}">
                      <a16:colId xmlns:a16="http://schemas.microsoft.com/office/drawing/2014/main" val="1814900721"/>
                    </a:ext>
                  </a:extLst>
                </a:gridCol>
                <a:gridCol w="1161416">
                  <a:extLst>
                    <a:ext uri="{9D8B030D-6E8A-4147-A177-3AD203B41FA5}">
                      <a16:colId xmlns:a16="http://schemas.microsoft.com/office/drawing/2014/main" val="785601573"/>
                    </a:ext>
                  </a:extLst>
                </a:gridCol>
                <a:gridCol w="1161416">
                  <a:extLst>
                    <a:ext uri="{9D8B030D-6E8A-4147-A177-3AD203B41FA5}">
                      <a16:colId xmlns:a16="http://schemas.microsoft.com/office/drawing/2014/main" val="2349913084"/>
                    </a:ext>
                  </a:extLst>
                </a:gridCol>
                <a:gridCol w="1161416">
                  <a:extLst>
                    <a:ext uri="{9D8B030D-6E8A-4147-A177-3AD203B41FA5}">
                      <a16:colId xmlns:a16="http://schemas.microsoft.com/office/drawing/2014/main" val="966782131"/>
                    </a:ext>
                  </a:extLst>
                </a:gridCol>
                <a:gridCol w="1161416">
                  <a:extLst>
                    <a:ext uri="{9D8B030D-6E8A-4147-A177-3AD203B41FA5}">
                      <a16:colId xmlns:a16="http://schemas.microsoft.com/office/drawing/2014/main" val="654962857"/>
                    </a:ext>
                  </a:extLst>
                </a:gridCol>
                <a:gridCol w="1161416">
                  <a:extLst>
                    <a:ext uri="{9D8B030D-6E8A-4147-A177-3AD203B41FA5}">
                      <a16:colId xmlns:a16="http://schemas.microsoft.com/office/drawing/2014/main" val="261144321"/>
                    </a:ext>
                  </a:extLst>
                </a:gridCol>
              </a:tblGrid>
              <a:tr h="65790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std</a:t>
                      </a: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min</a:t>
                      </a: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50%</a:t>
                      </a: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75%</a:t>
                      </a: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max</a:t>
                      </a: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</a:t>
                      </a:r>
                    </a:p>
                  </a:txBody>
                  <a:tcPr marL="1992" marR="1992" marT="55292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503324"/>
                  </a:ext>
                </a:extLst>
              </a:tr>
              <a:tr h="55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amt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555719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69.39281023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156.7459414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9.63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47.29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83.01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22768.11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1.1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74204"/>
                  </a:ext>
                </a:extLst>
              </a:tr>
              <a:tr h="55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city_pop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555719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88221.88792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300390.8921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741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2408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19685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2906700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606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574759"/>
                  </a:ext>
                </a:extLst>
              </a:tr>
              <a:tr h="55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lat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555719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38.54325282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5.061336211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20.0271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34.6689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39.3716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41.8948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65.6899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43.0048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35737"/>
                  </a:ext>
                </a:extLst>
              </a:tr>
              <a:tr h="55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long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555719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-90.23132508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13.72177975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-165.6723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-96.798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-87.4769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-80.1752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-67.9503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-108.8964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08623"/>
                  </a:ext>
                </a:extLst>
              </a:tr>
              <a:tr h="550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unix_time</a:t>
                      </a:r>
                      <a:endParaRPr lang="en-US" sz="14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555719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1380678865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5201104.066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1371816865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1376028628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1380761988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1385866984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1388534374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1381001869</a:t>
                      </a:r>
                    </a:p>
                  </a:txBody>
                  <a:tcPr marL="1992" marR="1992" marT="55292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86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53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1C7AF-7066-2E2E-F7DB-07742A35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Probability Mass Function Analysis (PMF) – Transactions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08622-D3FC-479F-4052-2F244AD4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706" y="2398029"/>
            <a:ext cx="4439894" cy="3926571"/>
          </a:xfr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900" b="1" dirty="0"/>
              <a:t>Fraudulent Transactions (Red)</a:t>
            </a:r>
            <a:endParaRPr lang="en-US" sz="2900" dirty="0"/>
          </a:p>
          <a:p>
            <a:pPr marL="742950" lvl="1" indent="-285750">
              <a:buFont typeface="+mj-lt"/>
              <a:buAutoNum type="arabicPeriod"/>
            </a:pPr>
            <a:r>
              <a:rPr lang="en-US" sz="2900" dirty="0"/>
              <a:t>Fraud occurs at specific transaction amounts rather than being evenly spread.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900" dirty="0"/>
              <a:t>Fraudsters may intentionally </a:t>
            </a:r>
            <a:r>
              <a:rPr lang="en-US" sz="2900" b="1" dirty="0"/>
              <a:t>choose amounts that mimic normal spending</a:t>
            </a:r>
            <a:r>
              <a:rPr lang="en-US" sz="2900" dirty="0"/>
              <a:t> to avoid detection.</a:t>
            </a:r>
          </a:p>
          <a:p>
            <a:pPr>
              <a:buFont typeface="+mj-lt"/>
              <a:buAutoNum type="arabicPeriod"/>
            </a:pPr>
            <a:r>
              <a:rPr lang="en-US" sz="2900" b="1" dirty="0"/>
              <a:t>Non-Fraudulent Transactions (Blue)</a:t>
            </a:r>
            <a:endParaRPr lang="en-US" sz="2900" dirty="0"/>
          </a:p>
          <a:p>
            <a:pPr marL="742950" lvl="1" indent="-285750">
              <a:buFont typeface="+mj-lt"/>
              <a:buAutoNum type="arabicPeriod"/>
            </a:pPr>
            <a:r>
              <a:rPr lang="en-US" sz="2900" dirty="0"/>
              <a:t>The distribution is much </a:t>
            </a:r>
            <a:r>
              <a:rPr lang="en-US" sz="2900" b="1" dirty="0"/>
              <a:t>wider and more natural</a:t>
            </a:r>
            <a:r>
              <a:rPr lang="en-US" sz="2900" dirty="0"/>
              <a:t>, showing a variety of spending behaviors.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900" dirty="0"/>
              <a:t>Regular transactions happen at </a:t>
            </a:r>
            <a:r>
              <a:rPr lang="en-US" sz="2900" b="1" dirty="0"/>
              <a:t>many different price points</a:t>
            </a:r>
            <a:r>
              <a:rPr lang="en-US" sz="2900" dirty="0"/>
              <a:t>, unlike fraudulent ones.</a:t>
            </a:r>
          </a:p>
          <a:p>
            <a:pPr marL="0" indent="0">
              <a:buNone/>
            </a:pPr>
            <a:r>
              <a:rPr lang="en-US" sz="2900" b="1" dirty="0"/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Fraudulent transactions </a:t>
            </a:r>
            <a:r>
              <a:rPr lang="en-US" sz="2900" b="1" dirty="0"/>
              <a:t>do not follow the same distribution</a:t>
            </a:r>
            <a:r>
              <a:rPr lang="en-US" sz="2900" dirty="0"/>
              <a:t> as non-fraudulent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Certain transaction amounts have a higher likelihood of being fraudulent</a:t>
            </a:r>
            <a:r>
              <a:rPr lang="en-US" sz="2900" dirty="0"/>
              <a:t>, which could be useful for fraud detection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Filtering by merchant type or region</a:t>
            </a:r>
            <a:r>
              <a:rPr lang="en-US" sz="2900" dirty="0"/>
              <a:t> might reveal additional fraud patterns.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5EDD24E-4DC6-206E-42E9-3F81B9CA5E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4415" y="1910687"/>
            <a:ext cx="5755385" cy="3880512"/>
          </a:xfrm>
        </p:spPr>
      </p:pic>
    </p:spTree>
    <p:extLst>
      <p:ext uri="{BB962C8B-B14F-4D97-AF65-F5344CB8AC3E}">
        <p14:creationId xmlns:p14="http://schemas.microsoft.com/office/powerpoint/2010/main" val="321338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90E03C-6F25-6415-BF11-AD91E51C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D403A-2893-4F63-6B16-9E2CEE4D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Probability Mass Function Analysis (PMF) – Merchant Categories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F8DD94-478A-5924-4BBA-CAB3CD0296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9935" y="1433014"/>
            <a:ext cx="6250051" cy="441533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3384-59F2-E6F9-A70D-91CEAD000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Fraudulent Transactions (Red)</a:t>
            </a:r>
            <a:endParaRPr lang="en-US" sz="1400" dirty="0"/>
          </a:p>
          <a:p>
            <a:pPr marL="742950" lvl="1">
              <a:lnSpc>
                <a:spcPct val="90000"/>
              </a:lnSpc>
            </a:pPr>
            <a:r>
              <a:rPr lang="en-US" sz="1400" dirty="0"/>
              <a:t>Some merchant categories are </a:t>
            </a:r>
            <a:r>
              <a:rPr lang="en-US" sz="1400" b="1" dirty="0"/>
              <a:t>disproportionately targeted</a:t>
            </a:r>
            <a:r>
              <a:rPr lang="en-US" sz="1400" dirty="0"/>
              <a:t> by fraudsters.</a:t>
            </a:r>
          </a:p>
          <a:p>
            <a:pPr marL="742950" lvl="1">
              <a:lnSpc>
                <a:spcPct val="90000"/>
              </a:lnSpc>
            </a:pPr>
            <a:r>
              <a:rPr lang="en-US" sz="1400" dirty="0"/>
              <a:t>Fraud appears more frequent in specific sectors, suggesting </a:t>
            </a:r>
            <a:r>
              <a:rPr lang="en-US" sz="1400" b="1" dirty="0"/>
              <a:t>fraudsters may exploit certain businesses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Non-Fraudulent Transactions (Blue)</a:t>
            </a:r>
            <a:endParaRPr lang="en-US" sz="1400" dirty="0"/>
          </a:p>
          <a:p>
            <a:pPr marL="742950" lvl="1">
              <a:lnSpc>
                <a:spcPct val="90000"/>
              </a:lnSpc>
            </a:pPr>
            <a:r>
              <a:rPr lang="en-US" sz="1400" dirty="0"/>
              <a:t>The distribution is more balanced, meaning legitimate purchases are spread across various merchant types.</a:t>
            </a:r>
          </a:p>
          <a:p>
            <a:pPr marL="742950" lvl="1">
              <a:lnSpc>
                <a:spcPct val="90000"/>
              </a:lnSpc>
            </a:pPr>
            <a:r>
              <a:rPr lang="en-US" sz="1400" dirty="0"/>
              <a:t>Categories with the highest overall transaction volume naturally show higher probabilities.</a:t>
            </a:r>
          </a:p>
          <a:p>
            <a:pPr marL="0">
              <a:lnSpc>
                <a:spcPct val="90000"/>
              </a:lnSpc>
            </a:pPr>
            <a:r>
              <a:rPr lang="en-US" sz="1400" b="1" dirty="0"/>
              <a:t>Key Insights: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Fraud is </a:t>
            </a:r>
            <a:r>
              <a:rPr lang="en-US" sz="1400" b="1" dirty="0"/>
              <a:t>not evenly distributed</a:t>
            </a:r>
            <a:r>
              <a:rPr lang="en-US" sz="1400" dirty="0"/>
              <a:t> across merchant categories.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Certain business types are more vulnerable to fraud, potentially due to </a:t>
            </a:r>
            <a:r>
              <a:rPr lang="en-US" sz="1400" b="1" dirty="0"/>
              <a:t>looser security controls or higher-value transactions</a:t>
            </a:r>
            <a:r>
              <a:rPr lang="en-US" sz="1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Businesses in high-risk categories</a:t>
            </a:r>
            <a:r>
              <a:rPr lang="en-US" sz="1400" dirty="0"/>
              <a:t> should implement stricter fraud detection measures.</a:t>
            </a:r>
          </a:p>
        </p:txBody>
      </p:sp>
    </p:spTree>
    <p:extLst>
      <p:ext uri="{BB962C8B-B14F-4D97-AF65-F5344CB8AC3E}">
        <p14:creationId xmlns:p14="http://schemas.microsoft.com/office/powerpoint/2010/main" val="405571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79293-C1FE-B28C-E90C-D53C9C29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F296E-2443-CF97-79C1-88F45A82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Cumulative Distribution Function Analysis (CDF)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D2ADA6-DBB1-88FA-F82A-842CB65423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3400" y="1670120"/>
            <a:ext cx="5270053" cy="35177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EBD9-BC89-C225-21B3-5EE0FD70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dirty="0"/>
              <a:t>Non-Fraudulent Transactions (Blue Line)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The CDF rises </a:t>
            </a:r>
            <a:r>
              <a:rPr lang="en-US" sz="2100" b="1" dirty="0"/>
              <a:t>gradually</a:t>
            </a:r>
            <a:r>
              <a:rPr lang="en-US" sz="2100" dirty="0"/>
              <a:t>, indicating a </a:t>
            </a:r>
            <a:r>
              <a:rPr lang="en-US" sz="2100" b="1" dirty="0"/>
              <a:t>wide range</a:t>
            </a:r>
            <a:r>
              <a:rPr lang="en-US" sz="2100" dirty="0"/>
              <a:t> of transaction amounts.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Most legitimate transactions are </a:t>
            </a:r>
            <a:r>
              <a:rPr lang="en-US" sz="2100" b="1" dirty="0"/>
              <a:t>below a certain threshold</a:t>
            </a:r>
            <a:r>
              <a:rPr lang="en-US" sz="2100" dirty="0"/>
              <a:t>, meaning high-value purchases are relatively rare.</a:t>
            </a:r>
          </a:p>
          <a:p>
            <a:pPr marL="0" indent="0">
              <a:buNone/>
            </a:pPr>
            <a:r>
              <a:rPr lang="en-US" sz="2100" b="1" dirty="0"/>
              <a:t>Fraudulent Transactions (Red Line)</a:t>
            </a: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The CDF is </a:t>
            </a:r>
            <a:r>
              <a:rPr lang="en-US" sz="2100" b="1" dirty="0"/>
              <a:t>steeper</a:t>
            </a:r>
            <a:r>
              <a:rPr lang="en-US" sz="2100" dirty="0"/>
              <a:t> at lower amounts, suggesting most fraudulent transactions occur at </a:t>
            </a:r>
            <a:r>
              <a:rPr lang="en-US" sz="2100" b="1" dirty="0"/>
              <a:t>specific price points</a:t>
            </a:r>
            <a:r>
              <a:rPr lang="en-US" sz="2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Fraudulent transactions </a:t>
            </a:r>
            <a:r>
              <a:rPr lang="en-US" sz="2100" b="1" dirty="0"/>
              <a:t>plateau</a:t>
            </a:r>
            <a:r>
              <a:rPr lang="en-US" sz="2100" dirty="0"/>
              <a:t> at a lower threshold than non-fraudulent ones, meaning high-value fraud is less common.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4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0D549-9964-0E0B-7241-6E0DC0D87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5C569A89-4BBD-4E62-9A37-D553FBF9F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895" y="-11953"/>
            <a:ext cx="8600105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985167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985167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985167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98516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40249-4E50-1076-06B8-D2CA641F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2926"/>
            <a:ext cx="5551668" cy="1671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Analytical Distribution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890239" y="1"/>
            <a:ext cx="2499667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7CCCF1-BD54-E42C-A692-D3673D82D8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3958" y="1647825"/>
            <a:ext cx="5399542" cy="360656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26CE4-7794-CBBE-0313-1C02E4EA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26516"/>
            <a:ext cx="5310188" cy="409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>
              <a:effectLst/>
            </a:endParaRPr>
          </a:p>
          <a:p>
            <a:pPr marL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/>
              <a:t>Fraudulent transactions follow a heavy-tailed distribution, suggesting that fraudsters tend to conduct fewer but high-value transactions.</a:t>
            </a:r>
          </a:p>
          <a:p>
            <a:pPr marL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/>
              <a:t>Normal distribution fitting on fraudulent transactions confirms deviations from typical transaction behavior.</a:t>
            </a:r>
          </a:p>
          <a:p>
            <a:pPr marL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/>
              <a:t>Analytical distribution analysis supports fraud anomaly detection, identifying outliers more effectively.</a:t>
            </a:r>
          </a:p>
          <a:p>
            <a:pPr marL="0" marR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5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4D681-C5AC-7E57-37DF-FA9B029E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E37B0-2115-0ABD-BEC8-D7D939C5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9111"/>
            <a:ext cx="5435010" cy="17056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Correlation Analysis</a:t>
            </a:r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D8D1A4D-243D-9A2C-A633-E8B146F171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2030" y="1719072"/>
            <a:ext cx="5680681" cy="386286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08DA-E8C0-DD2E-47AF-3CC26CC5C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2224729"/>
            <a:ext cx="5435010" cy="409987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 dirty="0"/>
          </a:p>
          <a:p>
            <a:pPr marL="0" marR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dirty="0"/>
              <a:t>Pearson correlation indicates that transaction amount has a moderate correlation with fraud occurrence.</a:t>
            </a:r>
          </a:p>
          <a:p>
            <a:pPr marL="0" marR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r>
              <a:rPr lang="en-US" dirty="0"/>
              <a:t>Chi-square test shows a statistically significant relationship between merchant category and fraud.</a:t>
            </a:r>
          </a:p>
          <a:p>
            <a:pPr marL="0" marR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0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50B66-77F1-B83B-1650-C2BC5CD4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6F0B2-64DC-7D73-28F0-CC8CC917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9111"/>
            <a:ext cx="5435010" cy="17056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Hypothesis Analysis</a:t>
            </a:r>
          </a:p>
        </p:txBody>
      </p:sp>
      <p:sp>
        <p:nvSpPr>
          <p:cNvPr id="97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56BAF8-12FA-6090-E35D-627ADA3E7B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2012" y="1556526"/>
            <a:ext cx="5736397" cy="427311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71D67-0EEC-529F-48D5-4075D76C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2224729"/>
            <a:ext cx="5435010" cy="4099872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 sz="1100" dirty="0">
              <a:effectLst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Hypothesis 1: Fraudulent Transactions Have Higher Average Amounts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Results: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Welch's t-test:</a:t>
            </a:r>
            <a:endParaRPr lang="en-US" sz="1600" dirty="0"/>
          </a:p>
          <a:p>
            <a:pPr marL="742950" lvl="1">
              <a:lnSpc>
                <a:spcPct val="90000"/>
              </a:lnSpc>
            </a:pPr>
            <a:r>
              <a:rPr lang="en-US" sz="1600" dirty="0"/>
              <a:t>t=54.32, p&lt;0.0001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Mann-Whitney U test:</a:t>
            </a:r>
            <a:endParaRPr lang="en-US" sz="1600" dirty="0"/>
          </a:p>
          <a:p>
            <a:pPr marL="742950" lvl="1">
              <a:lnSpc>
                <a:spcPct val="90000"/>
              </a:lnSpc>
            </a:pPr>
            <a:r>
              <a:rPr lang="en-US" sz="1600" dirty="0"/>
              <a:t>U=989,380,266.5 , p&lt;0.0001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Interpretation: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Since the p-values are </a:t>
            </a:r>
            <a:r>
              <a:rPr lang="en-US" sz="1600" b="1" dirty="0"/>
              <a:t>extremely small (0.0)</a:t>
            </a:r>
            <a:r>
              <a:rPr lang="en-US" sz="1600" dirty="0"/>
              <a:t>, we reject the null hypothesis H0H_0H0​.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This indicates that fraudulent transactions tend to have </a:t>
            </a:r>
            <a:r>
              <a:rPr lang="en-US" sz="1600" b="1" dirty="0"/>
              <a:t>significantly higher average amounts</a:t>
            </a:r>
            <a:r>
              <a:rPr lang="en-US" sz="1600" dirty="0"/>
              <a:t> than non-fraudulent transactions.</a:t>
            </a:r>
          </a:p>
          <a:p>
            <a:pPr marL="0" marR="0" lvl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682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CBF0E-E1E6-1DC9-9259-9F6A740AE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3BD5-866A-736F-19AE-E496FC55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Fraud Across USA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AE70DE-4A48-7289-E031-FB6F1C1E9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2167" y="1255952"/>
            <a:ext cx="11222676" cy="5492866"/>
          </a:xfrm>
        </p:spPr>
      </p:pic>
    </p:spTree>
    <p:extLst>
      <p:ext uri="{BB962C8B-B14F-4D97-AF65-F5344CB8AC3E}">
        <p14:creationId xmlns:p14="http://schemas.microsoft.com/office/powerpoint/2010/main" val="368865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C056-ADCF-A841-39BB-200C172E8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66D1-E60E-3CF9-9B7C-10FC4FDF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9111"/>
            <a:ext cx="5435010" cy="1705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Scatter Plots &amp; Outlier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D9474-392D-FD0E-7E4E-C8057D404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2224729"/>
            <a:ext cx="5435010" cy="40998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Scatter plots reveal:</a:t>
            </a:r>
          </a:p>
          <a:p>
            <a:pPr marL="0" indent="0">
              <a:buNone/>
            </a:pPr>
            <a:r>
              <a:rPr lang="en-US" sz="2000" dirty="0"/>
              <a:t>High transaction amounts increase fraud probability.</a:t>
            </a:r>
          </a:p>
          <a:p>
            <a:pPr marL="0" indent="0">
              <a:buNone/>
            </a:pPr>
            <a:r>
              <a:rPr lang="en-US" sz="2000" dirty="0"/>
              <a:t>Certain city populations show increased fraud likelihood.</a:t>
            </a:r>
          </a:p>
          <a:p>
            <a:r>
              <a:rPr lang="en-US" sz="2000" dirty="0"/>
              <a:t>Pearson correlation confirms relationships between transaction variables.</a:t>
            </a:r>
          </a:p>
          <a:p>
            <a:pPr marL="0" marR="0" lvl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96E2E0-2F17-3B99-A2C9-9B6459FA4D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1472" y="189975"/>
            <a:ext cx="5181600" cy="33810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0293C4-147A-ADFE-0FEC-8558434C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0928"/>
            <a:ext cx="6105570" cy="30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4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965FE-61BE-6F50-DB7C-B6E58566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62D23D2D-0C88-A608-6A71-68A7787D9B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96" r="5360" b="-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810C-3C0B-53D7-ABFC-C6F4BC51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Exploration of Credit Card Fraud Detection Challenges</a:t>
            </a:r>
          </a:p>
          <a:p>
            <a:pPr>
              <a:lnSpc>
                <a:spcPct val="90000"/>
              </a:lnSpc>
            </a:pPr>
            <a:r>
              <a:rPr lang="en-US"/>
              <a:t>Statistical Analysis of Key Variables Impacting Fraud</a:t>
            </a:r>
          </a:p>
          <a:p>
            <a:pPr>
              <a:lnSpc>
                <a:spcPct val="90000"/>
              </a:lnSpc>
            </a:pPr>
            <a:r>
              <a:rPr lang="en-US"/>
              <a:t>Detailed Examination of Fraud Demographics and Trends</a:t>
            </a:r>
          </a:p>
          <a:p>
            <a:pPr>
              <a:lnSpc>
                <a:spcPct val="90000"/>
              </a:lnSpc>
            </a:pPr>
            <a:r>
              <a:rPr lang="en-US"/>
              <a:t>Insights from Probability Mass Function and CDF Analyses</a:t>
            </a:r>
          </a:p>
          <a:p>
            <a:pPr>
              <a:lnSpc>
                <a:spcPct val="90000"/>
              </a:lnSpc>
            </a:pPr>
            <a:r>
              <a:rPr lang="en-US"/>
              <a:t>Modeling and Predictive Analytics for Fraud Detection</a:t>
            </a:r>
          </a:p>
          <a:p>
            <a:pPr>
              <a:lnSpc>
                <a:spcPct val="90000"/>
              </a:lnSpc>
            </a:pPr>
            <a:r>
              <a:rPr lang="en-US"/>
              <a:t>Summary and Future Directions in Fraud Prevention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6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806C5-FC16-B590-452B-509C8878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0C5D-6D44-8CEA-3F61-27DE52BC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9111"/>
            <a:ext cx="5435010" cy="17056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Scatter Plots Continues..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42449D-1116-5D92-0D64-120D86BA15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037" y="1248770"/>
            <a:ext cx="5822200" cy="404656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AF9AA-82B6-6BA3-233D-56C733A54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2224729"/>
            <a:ext cx="5435010" cy="40998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Scatter plots reveal:</a:t>
            </a:r>
          </a:p>
          <a:p>
            <a:pPr marL="0"/>
            <a:r>
              <a:rPr lang="en-US" b="1" dirty="0"/>
              <a:t>Transaction Amount vs. City Population:</a:t>
            </a:r>
          </a:p>
          <a:p>
            <a:r>
              <a:rPr lang="en-US" dirty="0"/>
              <a:t>To see if fraud occurs more often in larger cities.</a:t>
            </a:r>
          </a:p>
          <a:p>
            <a:r>
              <a:rPr lang="en-US" dirty="0"/>
              <a:t>Larger transactions appear across all city sizes.</a:t>
            </a:r>
          </a:p>
          <a:p>
            <a:r>
              <a:rPr lang="en-US" dirty="0"/>
              <a:t>Fraudulent transactions (highlighted) may show some clustering, but further analysis is needed.</a:t>
            </a:r>
          </a:p>
          <a:p>
            <a:pPr marL="0" marR="0" lvl="1"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4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3B6E4-C993-8C91-0B5A-ACEE4918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5C569A89-4BBD-4E62-9A37-D553FBF9F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895" y="-11953"/>
            <a:ext cx="8600105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985167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985167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985167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98516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0369-2204-428C-A555-5638960B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2926"/>
            <a:ext cx="5551668" cy="1671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Scatter Plots Continues..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890239" y="1"/>
            <a:ext cx="2499667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55344BB-FAA9-E2B6-EB7A-14191BFA25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921" y="1351129"/>
            <a:ext cx="5821592" cy="41830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9CC24-B321-1834-5678-4C4A89656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26516"/>
            <a:ext cx="5310188" cy="409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Scatter plots reveal:</a:t>
            </a:r>
          </a:p>
          <a:p>
            <a:pPr marL="0"/>
            <a:r>
              <a:rPr lang="en-US" b="1" dirty="0"/>
              <a:t>Customer vs. Merchant locations:</a:t>
            </a:r>
          </a:p>
          <a:p>
            <a:r>
              <a:rPr lang="en-US" dirty="0"/>
              <a:t>To visualize the geographical relationship between customers and merchants.</a:t>
            </a:r>
          </a:p>
          <a:p>
            <a:r>
              <a:rPr lang="en-US" dirty="0"/>
              <a:t>Blue dots represent customers, and red dots represent merchants.</a:t>
            </a:r>
          </a:p>
          <a:p>
            <a:r>
              <a:rPr lang="en-US" dirty="0"/>
              <a:t>This visualization helps identify potential geographic patterns in fraud.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5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C938B-B994-E04F-5316-5BD22C3DE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5C569A89-4BBD-4E62-9A37-D553FBF9F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895" y="-11953"/>
            <a:ext cx="8600105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985167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985167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985167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98516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DF4F5-803C-5C54-44B6-8250FC18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2926"/>
            <a:ext cx="5551668" cy="1671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Histogram of Transaction Amount Outliers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890239" y="1"/>
            <a:ext cx="2499667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8CDC5-659C-14AE-DB4F-1B8A01614E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760" y="1862919"/>
            <a:ext cx="5877028" cy="374631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5B94B-EEA2-5482-DEDF-BCCD151B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26516"/>
            <a:ext cx="5310188" cy="409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Transaction Amount Outliers (Red Histogram)</a:t>
            </a:r>
            <a:endParaRPr lang="en-US" dirty="0"/>
          </a:p>
          <a:p>
            <a:r>
              <a:rPr lang="en-US" dirty="0"/>
              <a:t>Most outliers are concentrated at lower amounts, but a few extreme cases exceed </a:t>
            </a:r>
            <a:r>
              <a:rPr lang="en-US" b="1" dirty="0"/>
              <a:t>$1,000</a:t>
            </a:r>
            <a:r>
              <a:rPr lang="en-US" dirty="0"/>
              <a:t>.</a:t>
            </a:r>
          </a:p>
          <a:p>
            <a:r>
              <a:rPr lang="en-US" dirty="0"/>
              <a:t>This suggests that while high-value transactions are less frequent, they could be linked to fraud or high-ticket purchases.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23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BE47EF-1ABB-9181-F4B1-C2990E4CF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5C569A89-4BBD-4E62-9A37-D553FBF9F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895" y="-11953"/>
            <a:ext cx="8600105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985167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985167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985167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985167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9F744-471B-D707-6158-D084C0AF5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2926"/>
            <a:ext cx="5551668" cy="1671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Histogram of City Population Outliers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890239" y="1"/>
            <a:ext cx="2499667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1FF588-39B4-4026-69D7-0015A08F4A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895" y="1808329"/>
            <a:ext cx="5383793" cy="36685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B9C7B-44C0-A80D-40FA-45C415530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26516"/>
            <a:ext cx="5310188" cy="409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City Population Outliers (Blue Histogram)</a:t>
            </a:r>
            <a:endParaRPr lang="en-US" dirty="0"/>
          </a:p>
          <a:p>
            <a:r>
              <a:rPr lang="en-US" dirty="0"/>
              <a:t>The distribution is heavily skewed, with many transactions from highly populated cities.</a:t>
            </a:r>
          </a:p>
          <a:p>
            <a:r>
              <a:rPr lang="en-US" dirty="0"/>
              <a:t>These high-population locations likely represent major metropolitan areas, which are naturally high-transaction zones.</a:t>
            </a:r>
          </a:p>
        </p:txBody>
      </p:sp>
    </p:spTree>
    <p:extLst>
      <p:ext uri="{BB962C8B-B14F-4D97-AF65-F5344CB8AC3E}">
        <p14:creationId xmlns:p14="http://schemas.microsoft.com/office/powerpoint/2010/main" val="1224017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5F8BC-BAE6-5657-51EB-24BD9EB8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9791-853A-02B4-62AD-B0714127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42926"/>
            <a:ext cx="5551668" cy="16716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Fraud Detecting Model – Regression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CA76B-A839-7F3C-DFDA-019DEA82D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26516"/>
            <a:ext cx="5310188" cy="44286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/>
              <a:t>Accuracy (95.34%)</a:t>
            </a:r>
          </a:p>
          <a:p>
            <a:pPr marL="0" indent="0">
              <a:buNone/>
            </a:pPr>
            <a:r>
              <a:rPr lang="en-US" sz="1400" dirty="0"/>
              <a:t>The model has </a:t>
            </a:r>
            <a:r>
              <a:rPr lang="en-US" sz="1400" b="1" dirty="0"/>
              <a:t>high overall accuracy</a:t>
            </a:r>
            <a:r>
              <a:rPr lang="en-US" sz="1400" dirty="0"/>
              <a:t>, but accuracy alone is not enough in fraud detection.</a:t>
            </a:r>
          </a:p>
          <a:p>
            <a:pPr marL="0" indent="0">
              <a:buNone/>
            </a:pPr>
            <a:r>
              <a:rPr lang="en-US" sz="1400" dirty="0"/>
              <a:t>The goal is to improve </a:t>
            </a:r>
            <a:r>
              <a:rPr lang="en-US" sz="1400" b="1" dirty="0"/>
              <a:t>fraud recall</a:t>
            </a:r>
            <a:r>
              <a:rPr lang="en-US" sz="1400" dirty="0"/>
              <a:t> (detecting actual fraud cases).</a:t>
            </a:r>
          </a:p>
          <a:p>
            <a:r>
              <a:rPr lang="en-US" sz="1400" b="1" dirty="0"/>
              <a:t>Confusion Matrix Analysis</a:t>
            </a:r>
          </a:p>
          <a:p>
            <a:pPr marL="0" indent="0">
              <a:buNone/>
            </a:pPr>
            <a:r>
              <a:rPr lang="en-US" sz="1100" b="1" dirty="0"/>
              <a:t>True Positives (TP) increased to 318</a:t>
            </a:r>
            <a:r>
              <a:rPr lang="en-US" sz="1100" dirty="0"/>
              <a:t> (fraud is now being detected).</a:t>
            </a:r>
            <a:endParaRPr lang="en-US" sz="1400" dirty="0"/>
          </a:p>
          <a:p>
            <a:pPr marL="0" indent="0">
              <a:buNone/>
            </a:pPr>
            <a:r>
              <a:rPr lang="en-US" sz="1100" b="1" dirty="0"/>
              <a:t>False Negatives (FN) reduced to 111</a:t>
            </a:r>
            <a:r>
              <a:rPr lang="en-US" sz="1100" dirty="0"/>
              <a:t>, meaning fewer fraud cases are missed.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1400" b="1" dirty="0"/>
              <a:t>Classification Report</a:t>
            </a:r>
          </a:p>
          <a:p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8B6B30-D005-55C8-2DB8-7C635151F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89" y="4440826"/>
            <a:ext cx="5303799" cy="730810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8E50A30-BD03-6573-7D0B-0062A11486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13681" y="1895413"/>
            <a:ext cx="5366857" cy="3481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C05B47-3380-D8D8-2225-B62894CA6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877" y="5730615"/>
            <a:ext cx="5310188" cy="84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7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6B705-9751-E661-0A79-E79FE2CC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41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8679-6E94-5788-EF2B-75501CE7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 fontScale="70000" lnSpcReduction="20000"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US" b="1" dirty="0"/>
              <a:t>Significant Patterns: </a:t>
            </a:r>
            <a:r>
              <a:rPr lang="en-US" dirty="0"/>
              <a:t>Highlight the significant patterns found in fraudulent transactions based on transaction amount, merchant category, transaction time, and demographic factors such as gender, age, and income level1.</a:t>
            </a:r>
          </a:p>
          <a:p>
            <a:pPr algn="l">
              <a:spcBef>
                <a:spcPts val="375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US" b="1" dirty="0"/>
              <a:t>Fraud Distribution:</a:t>
            </a:r>
            <a:r>
              <a:rPr lang="en-US" dirty="0"/>
              <a:t> Emphasize that fraud distribution varies across different states based on financial activity.</a:t>
            </a:r>
          </a:p>
          <a:p>
            <a:pPr algn="l">
              <a:spcBef>
                <a:spcPts val="375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US" b="1" dirty="0"/>
              <a:t>Distinct Behaviors: </a:t>
            </a:r>
            <a:r>
              <a:rPr lang="en-US" dirty="0"/>
              <a:t>Mention the distinct transaction behaviors between fraud and non-fraud cases revealed by the Probability Mass Function (PMF), Cumulative Distribution Function (CDF), and analytical distribution analysis.</a:t>
            </a:r>
          </a:p>
          <a:p>
            <a:pPr algn="l">
              <a:spcBef>
                <a:spcPts val="375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US" b="1" dirty="0"/>
              <a:t>Hypothesis Testing:</a:t>
            </a:r>
            <a:r>
              <a:rPr lang="en-US" dirty="0"/>
              <a:t> Confirm that hypothesis testing showed transaction amount and merchant category significantly impact fraud occurrence1.</a:t>
            </a:r>
          </a:p>
          <a:p>
            <a:pPr algn="l">
              <a:spcBef>
                <a:spcPts val="375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US" b="1" dirty="0"/>
              <a:t>Model Insights and Challenges: </a:t>
            </a:r>
            <a:r>
              <a:rPr lang="en-US" dirty="0"/>
              <a:t>Discuss the insights provided by the Logistic Regression model for fraud prediction and the challenges faced due to class imbalance.</a:t>
            </a:r>
          </a:p>
          <a:p>
            <a:pPr algn="l">
              <a:spcBef>
                <a:spcPts val="375"/>
              </a:spcBef>
              <a:spcAft>
                <a:spcPts val="375"/>
              </a:spcAft>
              <a:buFont typeface="+mj-lt"/>
              <a:buAutoNum type="arabicPeriod"/>
            </a:pPr>
            <a:r>
              <a:rPr lang="en-US" b="1" dirty="0"/>
              <a:t>Future Work: </a:t>
            </a:r>
            <a:r>
              <a:rPr lang="en-US" dirty="0"/>
              <a:t>Suggest focusing on additional behavioral features and improved modeling techniques, such as advanced machine learning algorithms, to enhance fraud detection accuracy.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2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3C84C-FAA1-7995-1A19-AF405D58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sz="4100"/>
              <a:t>Statistical Question &amp; Hypothesis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0B2BFD-BD56-62BF-6252-D413A8FE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01" r="40661" b="1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B5FA-C982-B33F-8967-74BB29CA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Fraud in Credit Card Transactions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Credit Card Fraud is going concern for financial institutions, businesses and consumers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rise in digital transactions has created opportunities for fraudsters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Fraudulent transaction leads to financial losses &amp; erode consumer trust.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Challenges in Fraud Detection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Traditional rule-based systems rely on predefined rules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Struggles to adapt to evolving fraudulent behavior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Statistical Question &amp; Hypothesis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Does transaction amount, city population, transaction time, or merchant category significantly impact the likelihood of fraud in credit card transactions?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5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D4967-A01C-ACCA-C3BA-171B3D07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 sz="4100"/>
              <a:t>Key Variables under consideration</a:t>
            </a:r>
          </a:p>
        </p:txBody>
      </p:sp>
      <p:pic>
        <p:nvPicPr>
          <p:cNvPr id="16" name="Picture 15" descr="Magnifying glass showing decling performance">
            <a:extLst>
              <a:ext uri="{FF2B5EF4-FFF2-40B4-BE49-F238E27FC236}">
                <a16:creationId xmlns:a16="http://schemas.microsoft.com/office/drawing/2014/main" id="{EFC88FA9-A017-98F2-FF59-22B2EAB1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06" r="41171" b="2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15C64-6FDB-5641-10F7-B92AFA6C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Transaction Amounts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Fraud transactions tends to have higher amounts on an average.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City Population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Fraud is more frequent in transactions from highly populated cities.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Transaction Time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Fraud occurs more frequently at unusual hours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Merchant Category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Certain Merchant Categories have disproportionately higher fraud occurrence</a:t>
            </a:r>
          </a:p>
          <a:p>
            <a:pPr>
              <a:lnSpc>
                <a:spcPct val="90000"/>
              </a:lnSpc>
            </a:pPr>
            <a:r>
              <a:rPr lang="en-US" sz="1800" b="1" dirty="0"/>
              <a:t>Transaction Frequency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Individuals with frequent high-value transactions are more prone to fraud.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4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E7E02-3538-D43F-5D8D-CF518FE7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DF9E-717F-B328-198E-7C84A298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9111"/>
            <a:ext cx="5435010" cy="1705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Fraud Demographics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D7A3F-1460-909D-649F-9E3C19F3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2224729"/>
            <a:ext cx="5435010" cy="409987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/>
              <a:t>Gender:</a:t>
            </a:r>
            <a:r>
              <a:rPr lang="en-US" sz="1600" dirty="0"/>
              <a:t> Fraud cases appear to be more common among male cardholders.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/>
              <a:t>Age Group: </a:t>
            </a:r>
            <a:r>
              <a:rPr lang="en-US" sz="1600" dirty="0"/>
              <a:t>A higher proportion of fraudulent transactions occur among younger individuals (ages 25-40).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/>
              <a:t>City Size</a:t>
            </a:r>
            <a:r>
              <a:rPr lang="en-US" sz="1600" dirty="0"/>
              <a:t>: Urban areas exhibit more fraud cases compared to rural locations.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/>
              <a:t>Income Level</a:t>
            </a:r>
            <a:r>
              <a:rPr lang="en-US" sz="1600" dirty="0"/>
              <a:t>: Higher-income groups show fewer fraud cases, suggesting fraud is more targeted in middle-income segments.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/>
              <a:t>Transaction Frequency</a:t>
            </a:r>
            <a:r>
              <a:rPr lang="en-US" sz="1600" dirty="0"/>
              <a:t>: Individuals with frequent high-value transactions are more prone to fraud.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600" b="1" dirty="0"/>
              <a:t>Fraud by State</a:t>
            </a:r>
            <a:r>
              <a:rPr lang="en-US" sz="1600" dirty="0"/>
              <a:t>: Fraud cases are more prevalent in states with higher financial activity.</a:t>
            </a:r>
          </a:p>
          <a:p>
            <a:pPr marL="0" marR="0" lvl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966AF9-EC29-F4B8-191F-0D53B2BAEE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62263" y="397989"/>
            <a:ext cx="3614759" cy="28462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381D0-8BEB-E084-5370-045C13BE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54"/>
          <a:stretch/>
        </p:blipFill>
        <p:spPr>
          <a:xfrm>
            <a:off x="61415" y="3634412"/>
            <a:ext cx="3519966" cy="274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6010C7-7DC7-7608-4C2D-CBA6F7B5A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840" y="3634412"/>
            <a:ext cx="3141409" cy="25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8896E-8AD8-D18B-8A9F-5EC8C13E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553C-4388-D5D8-E73B-E895DF26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9111"/>
            <a:ext cx="5435010" cy="17056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Fraud Demographics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1D3C8-3C0C-C3EC-8D03-9ECAE03F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2224729"/>
            <a:ext cx="5435010" cy="409987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Fraudulent transactions make up a small percentage of total transactions, indicating an imbalanced dataset.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Transaction Amount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Fraudulent transactions tend to have higher amounts on average.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City Population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Fraud is more frequent in transactions from highly populated cities.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Transaction Time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Fraud occurs more frequently at unusual hours.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Merchant Category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Certain merchant categories have disproportionately higher fraud occurrences.</a:t>
            </a:r>
          </a:p>
          <a:p>
            <a:pPr marL="0" marR="0" lvl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tabLst>
                <a:tab pos="914400" algn="l"/>
              </a:tabLst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72DF5B-CE1A-7862-A7CE-4F72250B79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2758" y="519111"/>
            <a:ext cx="3051282" cy="2668422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D4310-6AF3-5A89-5DE1-0EF3AB4A6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2" y="3429001"/>
            <a:ext cx="2933440" cy="2480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490499-C0C2-628B-5997-FA352EFC3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095" y="3429000"/>
            <a:ext cx="2940493" cy="23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5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945207-5FBE-0BD6-0BB4-F6542FBF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95896-E8FE-9560-6289-2B451285B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Fraud Demographics Plots – Transaction Amount</a:t>
            </a:r>
          </a:p>
        </p:txBody>
      </p:sp>
      <p:pic>
        <p:nvPicPr>
          <p:cNvPr id="13" name="Content Placeholder 12" descr="A graph with a blue line&#10;&#10;AI-generated content may be incorrect.">
            <a:extLst>
              <a:ext uri="{FF2B5EF4-FFF2-40B4-BE49-F238E27FC236}">
                <a16:creationId xmlns:a16="http://schemas.microsoft.com/office/drawing/2014/main" id="{DECDA9AF-CCD3-6896-65E1-7DE33773BF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2504" y="1590088"/>
            <a:ext cx="5530950" cy="351215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BECBB-6FF4-FCC9-6DAF-F1901DBE9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Mean</a:t>
            </a:r>
            <a:r>
              <a:rPr lang="en-US" sz="2000" dirty="0"/>
              <a:t>: $69.39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Mode</a:t>
            </a:r>
            <a:r>
              <a:rPr lang="en-US" sz="2000" dirty="0"/>
              <a:t>: $1.10 (most frequent transaction amount)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Spread</a:t>
            </a:r>
            <a:r>
              <a:rPr lang="en-US" sz="2000" dirty="0"/>
              <a:t>: Wide, ranging from $1.00 to $22,768.11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Tails</a:t>
            </a:r>
            <a:r>
              <a:rPr lang="en-US" sz="2000" dirty="0"/>
              <a:t>: Right-skewed (long tail with some very high transactions)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Outliers</a:t>
            </a:r>
            <a:r>
              <a:rPr lang="en-US" sz="2000" dirty="0"/>
              <a:t>: Transactions exceeding </a:t>
            </a:r>
            <a:r>
              <a:rPr lang="en-US" sz="2000" b="1" dirty="0"/>
              <a:t>$1,000</a:t>
            </a:r>
            <a:r>
              <a:rPr lang="en-US" sz="2000" dirty="0"/>
              <a:t> are likely outliers. These could be fraud attempts or rare large purchases. </a:t>
            </a:r>
            <a:r>
              <a:rPr lang="en-US" sz="2000" b="1" dirty="0"/>
              <a:t>Possible handling:</a:t>
            </a:r>
            <a:r>
              <a:rPr lang="en-US" sz="2000" dirty="0"/>
              <a:t> Log transformation or capping extreme values.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5989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DA908A-6D9C-E513-B589-DFFE32684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B7312-DEEE-D8A4-294D-B9C2FDE8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Fraud Demographics Plots – city population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6143F5-F29F-FAE1-2274-86A4739BE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9614" y="1604742"/>
            <a:ext cx="5553839" cy="347114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D7643-5E48-19DB-166A-643A19FD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Mean</a:t>
            </a:r>
            <a:r>
              <a:rPr lang="en-US" sz="2000" dirty="0"/>
              <a:t>: 88,221 people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Mode</a:t>
            </a:r>
            <a:r>
              <a:rPr lang="en-US" sz="2000" dirty="0"/>
              <a:t>: 606 (most common city population)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Spread</a:t>
            </a:r>
            <a:r>
              <a:rPr lang="en-US" sz="2000" dirty="0"/>
              <a:t>: Very large, from 23 to 2.9 million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Tails</a:t>
            </a:r>
            <a:r>
              <a:rPr lang="en-US" sz="2000" dirty="0"/>
              <a:t>: Heavy right-skewed (most transactions are in smaller cities, but large cities contribute significantly))</a:t>
            </a: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Outliers</a:t>
            </a:r>
            <a:r>
              <a:rPr lang="en-US" sz="2000" dirty="0"/>
              <a:t>: Cities with populations exceeding </a:t>
            </a:r>
            <a:r>
              <a:rPr lang="en-US" sz="2000" b="1" dirty="0"/>
              <a:t>500,000</a:t>
            </a:r>
            <a:r>
              <a:rPr lang="en-US" sz="2000" dirty="0"/>
              <a:t> might distort the analysis. </a:t>
            </a:r>
            <a:r>
              <a:rPr lang="en-US" sz="2000" b="1" dirty="0"/>
              <a:t>Possible handling:</a:t>
            </a:r>
            <a:r>
              <a:rPr lang="en-US" sz="2000" dirty="0"/>
              <a:t> Categorization (small, medium, large cities).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286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7E4F-D3E3-668B-5036-FC4171012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A2E7-C1D9-87FF-1083-8A8C8E3D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Fraud Demographics Plots – Longitude/Latitude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3E067-17A7-7A18-A85F-0CFF5E81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706" y="2211069"/>
            <a:ext cx="4439894" cy="41135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endParaRPr lang="en-US" sz="2000" b="1" dirty="0"/>
          </a:p>
          <a:p>
            <a:pPr>
              <a:lnSpc>
                <a:spcPct val="90000"/>
              </a:lnSpc>
            </a:pPr>
            <a:r>
              <a:rPr lang="en-US" sz="2000" b="1" dirty="0"/>
              <a:t>Mean Latitude</a:t>
            </a:r>
            <a:r>
              <a:rPr lang="en-US" sz="2000" dirty="0"/>
              <a:t>: 38.54°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Mean Longitude</a:t>
            </a:r>
            <a:r>
              <a:rPr lang="en-US" sz="2000" dirty="0"/>
              <a:t>: -90.23°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Spread</a:t>
            </a:r>
            <a:r>
              <a:rPr lang="en-US" sz="2000" dirty="0"/>
              <a:t>: Covers a broad geographic area across the U.S.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Outliers</a:t>
            </a:r>
            <a:r>
              <a:rPr lang="en-US" sz="2000" dirty="0"/>
              <a:t>: Unusual </a:t>
            </a:r>
            <a:r>
              <a:rPr lang="en-US" sz="2000" dirty="0" err="1"/>
              <a:t>lat</a:t>
            </a:r>
            <a:r>
              <a:rPr lang="en-US" sz="2000" dirty="0"/>
              <a:t>/long points might indicate </a:t>
            </a:r>
            <a:r>
              <a:rPr lang="en-US" sz="2000" b="1" dirty="0"/>
              <a:t>incorrect or fraudulent entries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000" b="1" dirty="0"/>
              <a:t>Possible handling:</a:t>
            </a:r>
            <a:r>
              <a:rPr lang="en-US" sz="2000" dirty="0"/>
              <a:t> Cross-checking geolocation validity.</a:t>
            </a:r>
            <a:endParaRPr lang="en-US" sz="2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16E70F-37AE-E49E-639F-A3084145D4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5647" y="613273"/>
            <a:ext cx="5181600" cy="305942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FBA8B7-B524-FDF4-FF84-E69578D52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053" y="3726231"/>
            <a:ext cx="4582072" cy="283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0884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1651</Words>
  <Application>Microsoft Office PowerPoint</Application>
  <PresentationFormat>Widescreen</PresentationFormat>
  <Paragraphs>245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Narrow</vt:lpstr>
      <vt:lpstr>Arial</vt:lpstr>
      <vt:lpstr>Symbol</vt:lpstr>
      <vt:lpstr>Univers Condensed Light</vt:lpstr>
      <vt:lpstr>Walbaum Display Light</vt:lpstr>
      <vt:lpstr>AngleLinesVTI</vt:lpstr>
      <vt:lpstr>Fraud detection in credit card transactions Exploratory Data Analysis and statistical findings</vt:lpstr>
      <vt:lpstr>Agenda</vt:lpstr>
      <vt:lpstr>Statistical Question &amp; Hypothesis</vt:lpstr>
      <vt:lpstr>Key Variables under consideration</vt:lpstr>
      <vt:lpstr>Fraud Demographics Plots</vt:lpstr>
      <vt:lpstr>Fraud Demographics Plots</vt:lpstr>
      <vt:lpstr>Fraud Demographics Plots – Transaction Amount</vt:lpstr>
      <vt:lpstr>Fraud Demographics Plots – city population</vt:lpstr>
      <vt:lpstr>Fraud Demographics Plots – Longitude/Latitude</vt:lpstr>
      <vt:lpstr>Fraud Demographics Plots – Unix Time</vt:lpstr>
      <vt:lpstr>Summary of Variables</vt:lpstr>
      <vt:lpstr>Probability Mass Function Analysis (PMF) – Transactions</vt:lpstr>
      <vt:lpstr>Probability Mass Function Analysis (PMF) – Merchant Categories</vt:lpstr>
      <vt:lpstr>Cumulative Distribution Function Analysis (CDF)</vt:lpstr>
      <vt:lpstr>Analytical Distribution</vt:lpstr>
      <vt:lpstr>Correlation Analysis</vt:lpstr>
      <vt:lpstr>Hypothesis Analysis</vt:lpstr>
      <vt:lpstr>Fraud Across USA</vt:lpstr>
      <vt:lpstr>Scatter Plots &amp; Outlier Detection</vt:lpstr>
      <vt:lpstr>Scatter Plots Continues..</vt:lpstr>
      <vt:lpstr>Scatter Plots Continues..</vt:lpstr>
      <vt:lpstr>Histogram of Transaction Amount Outliers</vt:lpstr>
      <vt:lpstr>Histogram of City Population Outliers</vt:lpstr>
      <vt:lpstr>Fraud Detecting Model – Regression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Sharma</dc:creator>
  <cp:lastModifiedBy>Akshay Sharma</cp:lastModifiedBy>
  <cp:revision>3</cp:revision>
  <dcterms:created xsi:type="dcterms:W3CDTF">2024-10-25T03:43:37Z</dcterms:created>
  <dcterms:modified xsi:type="dcterms:W3CDTF">2025-03-01T14:40:26Z</dcterms:modified>
</cp:coreProperties>
</file>