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6146" y="1918805"/>
            <a:ext cx="909828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51961" y="3702386"/>
            <a:ext cx="7825105" cy="431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7675" y="3204527"/>
            <a:ext cx="9803130" cy="38487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ctr">
              <a:lnSpc>
                <a:spcPct val="99300"/>
              </a:lnSpc>
              <a:spcBef>
                <a:spcPts val="165"/>
              </a:spcBef>
            </a:pPr>
            <a:r>
              <a:rPr sz="8400" dirty="0"/>
              <a:t>Early</a:t>
            </a:r>
            <a:r>
              <a:rPr sz="8400" spc="-229" dirty="0"/>
              <a:t> </a:t>
            </a:r>
            <a:r>
              <a:rPr sz="8400" dirty="0"/>
              <a:t>cardio</a:t>
            </a:r>
            <a:r>
              <a:rPr sz="8400" spc="-5" dirty="0"/>
              <a:t> </a:t>
            </a:r>
            <a:r>
              <a:rPr sz="8400" spc="-55" dirty="0"/>
              <a:t>disease </a:t>
            </a:r>
            <a:r>
              <a:rPr sz="8400" dirty="0"/>
              <a:t>prediction</a:t>
            </a:r>
            <a:r>
              <a:rPr sz="8400" spc="-210" dirty="0"/>
              <a:t> </a:t>
            </a:r>
            <a:r>
              <a:rPr sz="8400" spc="35" dirty="0"/>
              <a:t>using </a:t>
            </a:r>
            <a:r>
              <a:rPr sz="8400" dirty="0"/>
              <a:t>machine</a:t>
            </a:r>
            <a:r>
              <a:rPr sz="8400" spc="-105" dirty="0"/>
              <a:t> </a:t>
            </a:r>
            <a:r>
              <a:rPr sz="8400" spc="-10" dirty="0"/>
              <a:t>learning</a:t>
            </a:r>
            <a:endParaRPr sz="8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1415" y="2464905"/>
            <a:ext cx="9718675" cy="2240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0" spc="220" dirty="0">
                <a:solidFill>
                  <a:srgbClr val="000000"/>
                </a:solidFill>
              </a:rPr>
              <a:t>Conclusion</a:t>
            </a:r>
            <a:endParaRPr sz="14500"/>
          </a:p>
        </p:txBody>
      </p:sp>
      <p:sp>
        <p:nvSpPr>
          <p:cNvPr id="4" name="object 4"/>
          <p:cNvSpPr txBox="1"/>
          <p:nvPr/>
        </p:nvSpPr>
        <p:spPr>
          <a:xfrm>
            <a:off x="2281350" y="5694319"/>
            <a:ext cx="13898880" cy="27952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5"/>
              </a:spcBef>
            </a:pPr>
            <a:r>
              <a:rPr sz="3550" spc="-140" dirty="0">
                <a:latin typeface="Verdana"/>
                <a:cs typeface="Verdana"/>
              </a:rPr>
              <a:t>In</a:t>
            </a:r>
            <a:r>
              <a:rPr sz="3550" spc="-215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conclusion,</a:t>
            </a:r>
            <a:r>
              <a:rPr sz="3550" spc="-204" dirty="0">
                <a:latin typeface="Verdana"/>
                <a:cs typeface="Verdana"/>
              </a:rPr>
              <a:t> </a:t>
            </a:r>
            <a:r>
              <a:rPr sz="3550" spc="75" dirty="0">
                <a:latin typeface="Verdana"/>
                <a:cs typeface="Verdana"/>
              </a:rPr>
              <a:t>the</a:t>
            </a:r>
            <a:r>
              <a:rPr sz="3550" spc="-21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integration</a:t>
            </a:r>
            <a:r>
              <a:rPr sz="3550" spc="-21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of</a:t>
            </a:r>
            <a:r>
              <a:rPr sz="3550" spc="-204" dirty="0">
                <a:latin typeface="Verdana"/>
                <a:cs typeface="Verdana"/>
              </a:rPr>
              <a:t> </a:t>
            </a:r>
            <a:r>
              <a:rPr sz="3550" spc="105" dirty="0">
                <a:latin typeface="Verdana"/>
                <a:cs typeface="Verdana"/>
              </a:rPr>
              <a:t>machine</a:t>
            </a:r>
            <a:r>
              <a:rPr sz="3550" spc="-21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learning</a:t>
            </a:r>
            <a:r>
              <a:rPr sz="3550" spc="-210" dirty="0">
                <a:latin typeface="Verdana"/>
                <a:cs typeface="Verdana"/>
              </a:rPr>
              <a:t> </a:t>
            </a:r>
            <a:r>
              <a:rPr sz="3550" spc="100" dirty="0">
                <a:latin typeface="Verdana"/>
                <a:cs typeface="Verdana"/>
              </a:rPr>
              <a:t>and</a:t>
            </a:r>
            <a:r>
              <a:rPr sz="3550" spc="-204" dirty="0">
                <a:latin typeface="Verdana"/>
                <a:cs typeface="Verdana"/>
              </a:rPr>
              <a:t> </a:t>
            </a:r>
            <a:r>
              <a:rPr sz="3700" i="1" spc="-20" dirty="0">
                <a:latin typeface="Verdana"/>
                <a:cs typeface="Verdana"/>
              </a:rPr>
              <a:t>deep </a:t>
            </a:r>
            <a:r>
              <a:rPr sz="3550" dirty="0">
                <a:latin typeface="Verdana"/>
                <a:cs typeface="Verdana"/>
              </a:rPr>
              <a:t>learning</a:t>
            </a:r>
            <a:r>
              <a:rPr sz="3550" spc="-170" dirty="0">
                <a:latin typeface="Verdana"/>
                <a:cs typeface="Verdana"/>
              </a:rPr>
              <a:t> </a:t>
            </a:r>
            <a:r>
              <a:rPr sz="3550" spc="65" dirty="0">
                <a:latin typeface="Verdana"/>
                <a:cs typeface="Verdana"/>
              </a:rPr>
              <a:t>in</a:t>
            </a:r>
            <a:r>
              <a:rPr sz="3550" spc="-17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predictive</a:t>
            </a:r>
            <a:r>
              <a:rPr sz="3550" spc="-170" dirty="0">
                <a:latin typeface="Verdana"/>
                <a:cs typeface="Verdana"/>
              </a:rPr>
              <a:t> </a:t>
            </a:r>
            <a:r>
              <a:rPr sz="3550" spc="120" dirty="0">
                <a:latin typeface="Verdana"/>
                <a:cs typeface="Verdana"/>
              </a:rPr>
              <a:t>modeling</a:t>
            </a:r>
            <a:r>
              <a:rPr sz="3550" spc="-170" dirty="0">
                <a:latin typeface="Verdana"/>
                <a:cs typeface="Verdana"/>
              </a:rPr>
              <a:t> </a:t>
            </a:r>
            <a:r>
              <a:rPr sz="3550" spc="-10" dirty="0">
                <a:latin typeface="Verdana"/>
                <a:cs typeface="Verdana"/>
              </a:rPr>
              <a:t>has</a:t>
            </a:r>
            <a:r>
              <a:rPr sz="3550" spc="-175" dirty="0">
                <a:latin typeface="Verdana"/>
                <a:cs typeface="Verdana"/>
              </a:rPr>
              <a:t> </a:t>
            </a:r>
            <a:r>
              <a:rPr sz="3550" spc="75" dirty="0">
                <a:latin typeface="Verdana"/>
                <a:cs typeface="Verdana"/>
              </a:rPr>
              <a:t>the</a:t>
            </a:r>
            <a:r>
              <a:rPr sz="3550" spc="-17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potential</a:t>
            </a:r>
            <a:r>
              <a:rPr sz="3550" spc="-165" dirty="0">
                <a:latin typeface="Verdana"/>
                <a:cs typeface="Verdana"/>
              </a:rPr>
              <a:t> </a:t>
            </a:r>
            <a:r>
              <a:rPr sz="3550" spc="-25" dirty="0">
                <a:latin typeface="Verdana"/>
                <a:cs typeface="Verdana"/>
              </a:rPr>
              <a:t>to </a:t>
            </a:r>
            <a:r>
              <a:rPr sz="3550" dirty="0">
                <a:latin typeface="Verdana"/>
                <a:cs typeface="Verdana"/>
              </a:rPr>
              <a:t>revolutionize</a:t>
            </a:r>
            <a:r>
              <a:rPr sz="3550" spc="-285" dirty="0">
                <a:latin typeface="Verdana"/>
                <a:cs typeface="Verdana"/>
              </a:rPr>
              <a:t> </a:t>
            </a:r>
            <a:r>
              <a:rPr sz="3550" spc="-10" dirty="0">
                <a:latin typeface="Verdana"/>
                <a:cs typeface="Verdana"/>
              </a:rPr>
              <a:t>cardiovascular</a:t>
            </a:r>
            <a:r>
              <a:rPr sz="3550" spc="-280" dirty="0">
                <a:latin typeface="Verdana"/>
                <a:cs typeface="Verdana"/>
              </a:rPr>
              <a:t> </a:t>
            </a:r>
            <a:r>
              <a:rPr sz="3550" spc="-45" dirty="0">
                <a:latin typeface="Verdana"/>
                <a:cs typeface="Verdana"/>
              </a:rPr>
              <a:t>health.</a:t>
            </a:r>
            <a:r>
              <a:rPr sz="3550" spc="-275" dirty="0">
                <a:latin typeface="Verdana"/>
                <a:cs typeface="Verdana"/>
              </a:rPr>
              <a:t> </a:t>
            </a:r>
            <a:r>
              <a:rPr sz="3550" spc="90" dirty="0">
                <a:latin typeface="Verdana"/>
                <a:cs typeface="Verdana"/>
              </a:rPr>
              <a:t>Embracing</a:t>
            </a:r>
            <a:r>
              <a:rPr sz="3550" spc="-280" dirty="0">
                <a:latin typeface="Verdana"/>
                <a:cs typeface="Verdana"/>
              </a:rPr>
              <a:t> </a:t>
            </a:r>
            <a:r>
              <a:rPr sz="3550" spc="50" dirty="0">
                <a:latin typeface="Verdana"/>
                <a:cs typeface="Verdana"/>
              </a:rPr>
              <a:t>the </a:t>
            </a:r>
            <a:r>
              <a:rPr sz="3550" spc="55" dirty="0">
                <a:latin typeface="Verdana"/>
                <a:cs typeface="Verdana"/>
              </a:rPr>
              <a:t>opportunities</a:t>
            </a:r>
            <a:r>
              <a:rPr sz="3550" spc="-250" dirty="0">
                <a:latin typeface="Verdana"/>
                <a:cs typeface="Verdana"/>
              </a:rPr>
              <a:t> </a:t>
            </a:r>
            <a:r>
              <a:rPr sz="3550" spc="70" dirty="0">
                <a:latin typeface="Verdana"/>
                <a:cs typeface="Verdana"/>
              </a:rPr>
              <a:t>while</a:t>
            </a:r>
            <a:r>
              <a:rPr sz="3550" spc="-245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addressing</a:t>
            </a:r>
            <a:r>
              <a:rPr sz="3550" spc="-245" dirty="0">
                <a:latin typeface="Verdana"/>
                <a:cs typeface="Verdana"/>
              </a:rPr>
              <a:t> </a:t>
            </a:r>
            <a:r>
              <a:rPr sz="3550" spc="75" dirty="0">
                <a:latin typeface="Verdana"/>
                <a:cs typeface="Verdana"/>
              </a:rPr>
              <a:t>the</a:t>
            </a:r>
            <a:r>
              <a:rPr sz="3550" spc="-250" dirty="0">
                <a:latin typeface="Verdana"/>
                <a:cs typeface="Verdana"/>
              </a:rPr>
              <a:t> </a:t>
            </a:r>
            <a:r>
              <a:rPr sz="3550" spc="50" dirty="0">
                <a:latin typeface="Verdana"/>
                <a:cs typeface="Verdana"/>
              </a:rPr>
              <a:t>challenges</a:t>
            </a:r>
            <a:r>
              <a:rPr sz="3550" spc="-245" dirty="0">
                <a:latin typeface="Verdana"/>
                <a:cs typeface="Verdana"/>
              </a:rPr>
              <a:t> </a:t>
            </a:r>
            <a:r>
              <a:rPr sz="3550" spc="-75" dirty="0">
                <a:latin typeface="Verdana"/>
                <a:cs typeface="Verdana"/>
              </a:rPr>
              <a:t>is</a:t>
            </a:r>
            <a:r>
              <a:rPr sz="3550" spc="-245" dirty="0">
                <a:latin typeface="Verdana"/>
                <a:cs typeface="Verdana"/>
              </a:rPr>
              <a:t> </a:t>
            </a:r>
            <a:r>
              <a:rPr sz="3550" spc="-10" dirty="0">
                <a:latin typeface="Verdana"/>
                <a:cs typeface="Verdana"/>
              </a:rPr>
              <a:t>essential</a:t>
            </a:r>
            <a:r>
              <a:rPr sz="3550" spc="-240" dirty="0">
                <a:latin typeface="Verdana"/>
                <a:cs typeface="Verdana"/>
              </a:rPr>
              <a:t> </a:t>
            </a:r>
            <a:r>
              <a:rPr sz="3550" spc="-25" dirty="0">
                <a:latin typeface="Verdana"/>
                <a:cs typeface="Verdana"/>
              </a:rPr>
              <a:t>for </a:t>
            </a:r>
            <a:r>
              <a:rPr sz="3550" dirty="0">
                <a:latin typeface="Verdana"/>
                <a:cs typeface="Verdana"/>
              </a:rPr>
              <a:t>realizing</a:t>
            </a:r>
            <a:r>
              <a:rPr sz="3550" spc="-265" dirty="0">
                <a:latin typeface="Verdana"/>
                <a:cs typeface="Verdana"/>
              </a:rPr>
              <a:t> </a:t>
            </a:r>
            <a:r>
              <a:rPr sz="3550" spc="75" dirty="0">
                <a:latin typeface="Verdana"/>
                <a:cs typeface="Verdana"/>
              </a:rPr>
              <a:t>the</a:t>
            </a:r>
            <a:r>
              <a:rPr sz="3550" spc="-26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full</a:t>
            </a:r>
            <a:r>
              <a:rPr sz="3550" spc="-254" dirty="0">
                <a:latin typeface="Verdana"/>
                <a:cs typeface="Verdana"/>
              </a:rPr>
              <a:t> </a:t>
            </a:r>
            <a:r>
              <a:rPr sz="3550" spc="110" dirty="0">
                <a:latin typeface="Verdana"/>
                <a:cs typeface="Verdana"/>
              </a:rPr>
              <a:t>impact</a:t>
            </a:r>
            <a:r>
              <a:rPr sz="3550" spc="-260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of</a:t>
            </a:r>
            <a:r>
              <a:rPr sz="3550" spc="-254" dirty="0">
                <a:latin typeface="Verdana"/>
                <a:cs typeface="Verdana"/>
              </a:rPr>
              <a:t> </a:t>
            </a:r>
            <a:r>
              <a:rPr sz="3550" dirty="0">
                <a:latin typeface="Verdana"/>
                <a:cs typeface="Verdana"/>
              </a:rPr>
              <a:t>these</a:t>
            </a:r>
            <a:r>
              <a:rPr sz="3550" spc="-265" dirty="0">
                <a:latin typeface="Verdana"/>
                <a:cs typeface="Verdana"/>
              </a:rPr>
              <a:t> </a:t>
            </a:r>
            <a:r>
              <a:rPr sz="3550" spc="-10" dirty="0">
                <a:latin typeface="Verdana"/>
                <a:cs typeface="Verdana"/>
              </a:rPr>
              <a:t>advancements.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748" y="3864966"/>
            <a:ext cx="988060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dirty="0"/>
              <a:t>Thank</a:t>
            </a:r>
            <a:r>
              <a:rPr sz="14950" spc="-495" dirty="0"/>
              <a:t> </a:t>
            </a:r>
            <a:r>
              <a:rPr sz="14950" spc="-1330" dirty="0"/>
              <a:t>Y</a:t>
            </a:r>
            <a:r>
              <a:rPr sz="14950" spc="-150" dirty="0"/>
              <a:t>o</a:t>
            </a:r>
            <a:r>
              <a:rPr sz="14950" spc="-35" dirty="0"/>
              <a:t>u</a:t>
            </a:r>
            <a:r>
              <a:rPr sz="14950" spc="-150" dirty="0"/>
              <a:t>!</a:t>
            </a:r>
            <a:endParaRPr sz="14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017" y="1590554"/>
            <a:ext cx="6463665" cy="1334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50" spc="-10" dirty="0">
                <a:solidFill>
                  <a:srgbClr val="000000"/>
                </a:solidFill>
              </a:rPr>
              <a:t>Introduction</a:t>
            </a:r>
            <a:endParaRPr sz="8550"/>
          </a:p>
        </p:txBody>
      </p:sp>
      <p:grpSp>
        <p:nvGrpSpPr>
          <p:cNvPr id="3" name="object 3"/>
          <p:cNvGrpSpPr/>
          <p:nvPr/>
        </p:nvGrpSpPr>
        <p:grpSpPr>
          <a:xfrm>
            <a:off x="211311" y="3904424"/>
            <a:ext cx="142875" cy="142875"/>
            <a:chOff x="211311" y="3904424"/>
            <a:chExt cx="142875" cy="142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11" y="3904424"/>
              <a:ext cx="142875" cy="142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11" y="3904424"/>
              <a:ext cx="142875" cy="14287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11311" y="6419024"/>
            <a:ext cx="142875" cy="142875"/>
            <a:chOff x="211311" y="6419024"/>
            <a:chExt cx="142875" cy="1428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11" y="6419024"/>
              <a:ext cx="142875" cy="142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11" y="6419024"/>
              <a:ext cx="142875" cy="1428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509" y="4390326"/>
            <a:ext cx="5558137" cy="354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441" y="5647626"/>
            <a:ext cx="3904135" cy="4417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64771" y="5647626"/>
            <a:ext cx="3088652" cy="44176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7166" y="3562560"/>
            <a:ext cx="8407400" cy="19113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90"/>
              </a:spcBef>
              <a:tabLst>
                <a:tab pos="2724785" algn="l"/>
                <a:tab pos="3759200" algn="l"/>
                <a:tab pos="5095875" algn="l"/>
                <a:tab pos="7947025" algn="l"/>
              </a:tabLst>
            </a:pPr>
            <a:r>
              <a:rPr sz="3550" spc="75" dirty="0">
                <a:latin typeface="Verdana"/>
                <a:cs typeface="Verdana"/>
              </a:rPr>
              <a:t>Welcome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-25" dirty="0">
                <a:latin typeface="Verdana"/>
                <a:cs typeface="Verdana"/>
              </a:rPr>
              <a:t>to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30" dirty="0">
                <a:latin typeface="Verdana"/>
                <a:cs typeface="Verdana"/>
              </a:rPr>
              <a:t>the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-10" dirty="0">
                <a:latin typeface="Verdana"/>
                <a:cs typeface="Verdana"/>
              </a:rPr>
              <a:t>revolution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-25" dirty="0">
                <a:latin typeface="Verdana"/>
                <a:cs typeface="Verdana"/>
              </a:rPr>
              <a:t>of</a:t>
            </a:r>
            <a:endParaRPr sz="3550">
              <a:latin typeface="Verdana"/>
              <a:cs typeface="Verdana"/>
            </a:endParaRPr>
          </a:p>
          <a:p>
            <a:pPr marL="12700" marR="5080" indent="6524625" algn="r">
              <a:lnSpc>
                <a:spcPct val="116199"/>
              </a:lnSpc>
              <a:tabLst>
                <a:tab pos="2522855" algn="l"/>
                <a:tab pos="5154295" algn="l"/>
                <a:tab pos="7139305" algn="l"/>
              </a:tabLst>
            </a:pPr>
            <a:r>
              <a:rPr sz="3550" spc="60" dirty="0">
                <a:latin typeface="Verdana"/>
                <a:cs typeface="Verdana"/>
              </a:rPr>
              <a:t>through </a:t>
            </a:r>
            <a:r>
              <a:rPr sz="3550" spc="-10" dirty="0">
                <a:latin typeface="Verdana"/>
                <a:cs typeface="Verdana"/>
              </a:rPr>
              <a:t>advanced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40" dirty="0">
                <a:latin typeface="Verdana"/>
                <a:cs typeface="Verdana"/>
              </a:rPr>
              <a:t>prediction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45" dirty="0">
                <a:latin typeface="Verdana"/>
                <a:cs typeface="Verdana"/>
              </a:rPr>
              <a:t>models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40" dirty="0">
                <a:latin typeface="Verdana"/>
                <a:cs typeface="Verdana"/>
              </a:rPr>
              <a:t>using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9569" y="5537549"/>
            <a:ext cx="899794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50" dirty="0">
                <a:latin typeface="Verdana"/>
                <a:cs typeface="Verdana"/>
              </a:rPr>
              <a:t>and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166" y="6067635"/>
            <a:ext cx="416623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  <a:tabLst>
                <a:tab pos="1270000" algn="l"/>
                <a:tab pos="2484120" algn="l"/>
              </a:tabLst>
            </a:pPr>
            <a:r>
              <a:rPr sz="3550" spc="-20" dirty="0">
                <a:latin typeface="Verdana"/>
                <a:cs typeface="Verdana"/>
              </a:rPr>
              <a:t>This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-10" dirty="0">
                <a:latin typeface="Verdana"/>
                <a:cs typeface="Verdana"/>
              </a:rPr>
              <a:t>presentation potential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70" dirty="0">
                <a:latin typeface="Verdana"/>
                <a:cs typeface="Verdana"/>
              </a:rPr>
              <a:t>impact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3304" y="5448510"/>
            <a:ext cx="3911600" cy="19208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790"/>
              </a:spcBef>
            </a:pPr>
            <a:r>
              <a:rPr sz="3550" spc="-595" dirty="0">
                <a:latin typeface="Verdana"/>
                <a:cs typeface="Verdana"/>
              </a:rPr>
              <a:t>.</a:t>
            </a:r>
            <a:endParaRPr sz="3550">
              <a:latin typeface="Verdana"/>
              <a:cs typeface="Verdana"/>
            </a:endParaRPr>
          </a:p>
          <a:p>
            <a:pPr marL="38735" marR="5080" indent="-26670">
              <a:lnSpc>
                <a:spcPts val="5030"/>
              </a:lnSpc>
              <a:spcBef>
                <a:spcPts val="15"/>
              </a:spcBef>
              <a:tabLst>
                <a:tab pos="1125855" algn="l"/>
                <a:tab pos="3140075" algn="l"/>
              </a:tabLst>
            </a:pPr>
            <a:r>
              <a:rPr sz="3550" spc="-20" dirty="0">
                <a:latin typeface="Verdana"/>
                <a:cs typeface="Verdana"/>
              </a:rPr>
              <a:t>will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-10" dirty="0">
                <a:latin typeface="Verdana"/>
                <a:cs typeface="Verdana"/>
              </a:rPr>
              <a:t>explore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30" dirty="0">
                <a:latin typeface="Verdana"/>
                <a:cs typeface="Verdana"/>
              </a:rPr>
              <a:t>the </a:t>
            </a:r>
            <a:r>
              <a:rPr sz="3550" spc="-25" dirty="0">
                <a:latin typeface="Verdana"/>
                <a:cs typeface="Verdana"/>
              </a:rPr>
              <a:t>of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9683" y="6804374"/>
            <a:ext cx="300482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dirty="0">
                <a:latin typeface="Verdana"/>
                <a:cs typeface="Verdana"/>
              </a:rPr>
              <a:t>cutting-</a:t>
            </a:r>
            <a:r>
              <a:rPr sz="3550" spc="80" dirty="0">
                <a:latin typeface="Verdana"/>
                <a:cs typeface="Verdana"/>
              </a:rPr>
              <a:t>edge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166" y="7343985"/>
            <a:ext cx="84074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  <a:tabLst>
                <a:tab pos="3229610" algn="l"/>
                <a:tab pos="4493895" algn="l"/>
                <a:tab pos="7519670" algn="l"/>
              </a:tabLst>
            </a:pPr>
            <a:r>
              <a:rPr sz="3550" spc="-10" dirty="0">
                <a:latin typeface="Verdana"/>
                <a:cs typeface="Verdana"/>
              </a:rPr>
              <a:t>technology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70" dirty="0">
                <a:latin typeface="Verdana"/>
                <a:cs typeface="Verdana"/>
              </a:rPr>
              <a:t>on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50" dirty="0">
                <a:latin typeface="Verdana"/>
                <a:cs typeface="Verdana"/>
              </a:rPr>
              <a:t>predicting</a:t>
            </a:r>
            <a:r>
              <a:rPr sz="3550" dirty="0">
                <a:latin typeface="Verdana"/>
                <a:cs typeface="Verdana"/>
              </a:rPr>
              <a:t>	</a:t>
            </a:r>
            <a:r>
              <a:rPr sz="3550" spc="50" dirty="0">
                <a:latin typeface="Verdana"/>
                <a:cs typeface="Verdana"/>
              </a:rPr>
              <a:t>and </a:t>
            </a:r>
            <a:r>
              <a:rPr sz="3550" dirty="0">
                <a:latin typeface="Verdana"/>
                <a:cs typeface="Verdana"/>
              </a:rPr>
              <a:t>preventing</a:t>
            </a:r>
            <a:r>
              <a:rPr sz="3550" spc="-165" dirty="0">
                <a:latin typeface="Verdana"/>
                <a:cs typeface="Verdana"/>
              </a:rPr>
              <a:t> </a:t>
            </a:r>
            <a:r>
              <a:rPr sz="3550" spc="-35" dirty="0">
                <a:latin typeface="Verdana"/>
                <a:cs typeface="Verdana"/>
              </a:rPr>
              <a:t>cardiovascular</a:t>
            </a:r>
            <a:r>
              <a:rPr sz="3550" spc="-165" dirty="0">
                <a:latin typeface="Verdana"/>
                <a:cs typeface="Verdana"/>
              </a:rPr>
              <a:t> </a:t>
            </a:r>
            <a:r>
              <a:rPr sz="3550" spc="-10" dirty="0">
                <a:latin typeface="Verdana"/>
                <a:cs typeface="Verdana"/>
              </a:rPr>
              <a:t>diseases.</a:t>
            </a:r>
            <a:endParaRPr sz="355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2" y="1985410"/>
            <a:ext cx="886841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dirty="0">
                <a:solidFill>
                  <a:srgbClr val="000000"/>
                </a:solidFill>
              </a:rPr>
              <a:t>Cardiovascular</a:t>
            </a:r>
            <a:r>
              <a:rPr sz="6200" spc="114" dirty="0">
                <a:solidFill>
                  <a:srgbClr val="000000"/>
                </a:solidFill>
              </a:rPr>
              <a:t> </a:t>
            </a:r>
            <a:r>
              <a:rPr sz="6200" spc="-10" dirty="0">
                <a:solidFill>
                  <a:srgbClr val="000000"/>
                </a:solidFill>
              </a:rPr>
              <a:t>Diseases</a:t>
            </a:r>
            <a:endParaRPr sz="6200"/>
          </a:p>
        </p:txBody>
      </p:sp>
      <p:grpSp>
        <p:nvGrpSpPr>
          <p:cNvPr id="3" name="object 3"/>
          <p:cNvGrpSpPr/>
          <p:nvPr/>
        </p:nvGrpSpPr>
        <p:grpSpPr>
          <a:xfrm>
            <a:off x="208568" y="4295178"/>
            <a:ext cx="142875" cy="142875"/>
            <a:chOff x="208568" y="4295178"/>
            <a:chExt cx="142875" cy="142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568" y="4295178"/>
              <a:ext cx="142875" cy="142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568" y="4295178"/>
              <a:ext cx="142875" cy="14287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8568" y="6181128"/>
            <a:ext cx="142875" cy="142875"/>
            <a:chOff x="208568" y="6181128"/>
            <a:chExt cx="142875" cy="1428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568" y="6181128"/>
              <a:ext cx="142875" cy="142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568" y="6181128"/>
              <a:ext cx="142875" cy="1428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066" y="4153687"/>
            <a:ext cx="2411095" cy="43799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08568" y="7428903"/>
            <a:ext cx="142875" cy="142875"/>
            <a:chOff x="208568" y="7428903"/>
            <a:chExt cx="142875" cy="1428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568" y="7428903"/>
              <a:ext cx="142875" cy="1428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568" y="7428903"/>
              <a:ext cx="142875" cy="14286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799" y="4782337"/>
            <a:ext cx="1569319" cy="4379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1541" y="8544712"/>
            <a:ext cx="3950881" cy="43799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52905" y="3952989"/>
            <a:ext cx="8385175" cy="315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32610" marR="5080" indent="-1820545">
              <a:lnSpc>
                <a:spcPct val="117900"/>
              </a:lnSpc>
              <a:spcBef>
                <a:spcPts val="90"/>
              </a:spcBef>
              <a:tabLst>
                <a:tab pos="3712845" algn="l"/>
                <a:tab pos="7500620" algn="l"/>
              </a:tabLst>
            </a:pPr>
            <a:r>
              <a:rPr sz="3500" spc="75" dirty="0">
                <a:latin typeface="Verdana"/>
                <a:cs typeface="Verdana"/>
              </a:rPr>
              <a:t>Understanding</a:t>
            </a:r>
            <a:r>
              <a:rPr sz="3500" dirty="0">
                <a:latin typeface="Verdana"/>
                <a:cs typeface="Verdana"/>
              </a:rPr>
              <a:t>	</a:t>
            </a:r>
            <a:r>
              <a:rPr sz="3500" spc="55" dirty="0">
                <a:latin typeface="Verdana"/>
                <a:cs typeface="Verdana"/>
              </a:rPr>
              <a:t>the</a:t>
            </a:r>
            <a:r>
              <a:rPr sz="3500" dirty="0">
                <a:latin typeface="Verdana"/>
                <a:cs typeface="Verdana"/>
              </a:rPr>
              <a:t>	</a:t>
            </a:r>
            <a:r>
              <a:rPr sz="3500" spc="80" dirty="0">
                <a:latin typeface="Verdana"/>
                <a:cs typeface="Verdana"/>
              </a:rPr>
              <a:t>and </a:t>
            </a:r>
            <a:r>
              <a:rPr sz="3500" dirty="0">
                <a:latin typeface="Verdana"/>
                <a:cs typeface="Verdana"/>
              </a:rPr>
              <a:t>of</a:t>
            </a:r>
            <a:r>
              <a:rPr sz="3500" spc="459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cardiovascular</a:t>
            </a:r>
            <a:r>
              <a:rPr sz="3500" spc="459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diseases</a:t>
            </a:r>
            <a:r>
              <a:rPr sz="3500" spc="46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is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500" spc="-10" dirty="0">
                <a:latin typeface="Verdana"/>
                <a:cs typeface="Verdana"/>
              </a:rPr>
              <a:t>crucial.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  <a:spcBef>
                <a:spcPts val="75"/>
              </a:spcBef>
            </a:pPr>
            <a:r>
              <a:rPr sz="3500" spc="140" dirty="0">
                <a:latin typeface="Verdana"/>
                <a:cs typeface="Verdana"/>
              </a:rPr>
              <a:t>With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80" dirty="0">
                <a:latin typeface="Verdana"/>
                <a:cs typeface="Verdana"/>
              </a:rPr>
              <a:t>the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advancements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65" dirty="0">
                <a:latin typeface="Verdana"/>
                <a:cs typeface="Verdana"/>
              </a:rPr>
              <a:t>in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predictive </a:t>
            </a:r>
            <a:r>
              <a:rPr sz="3500" spc="35" dirty="0">
                <a:latin typeface="Verdana"/>
                <a:cs typeface="Verdana"/>
              </a:rPr>
              <a:t>modeling.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7814" y="7086714"/>
            <a:ext cx="2791460" cy="1282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3540">
              <a:lnSpc>
                <a:spcPct val="117900"/>
              </a:lnSpc>
              <a:spcBef>
                <a:spcPts val="90"/>
              </a:spcBef>
              <a:tabLst>
                <a:tab pos="1014094" algn="l"/>
              </a:tabLst>
            </a:pPr>
            <a:r>
              <a:rPr sz="3500" spc="-10" dirty="0">
                <a:latin typeface="Verdana"/>
                <a:cs typeface="Verdana"/>
              </a:rPr>
              <a:t>potentially </a:t>
            </a:r>
            <a:r>
              <a:rPr sz="3500" spc="-25" dirty="0">
                <a:latin typeface="Verdana"/>
                <a:cs typeface="Verdana"/>
              </a:rPr>
              <a:t>of</a:t>
            </a:r>
            <a:r>
              <a:rPr sz="3500" dirty="0">
                <a:latin typeface="Verdana"/>
                <a:cs typeface="Verdana"/>
              </a:rPr>
              <a:t>	</a:t>
            </a:r>
            <a:r>
              <a:rPr sz="3500" spc="-20" dirty="0">
                <a:latin typeface="Verdana"/>
                <a:cs typeface="Verdana"/>
              </a:rPr>
              <a:t>these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905" y="7086714"/>
            <a:ext cx="2111375" cy="191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  <a:tabLst>
                <a:tab pos="1278890" algn="l"/>
              </a:tabLst>
            </a:pPr>
            <a:r>
              <a:rPr sz="3500" spc="120" dirty="0">
                <a:latin typeface="Verdana"/>
                <a:cs typeface="Verdana"/>
              </a:rPr>
              <a:t>We</a:t>
            </a:r>
            <a:r>
              <a:rPr sz="3500" dirty="0">
                <a:latin typeface="Verdana"/>
                <a:cs typeface="Verdana"/>
              </a:rPr>
              <a:t>	</a:t>
            </a:r>
            <a:r>
              <a:rPr sz="3500" spc="65" dirty="0">
                <a:latin typeface="Verdana"/>
                <a:cs typeface="Verdana"/>
              </a:rPr>
              <a:t>can </a:t>
            </a:r>
            <a:r>
              <a:rPr sz="3500" spc="85" dirty="0">
                <a:latin typeface="Verdana"/>
                <a:cs typeface="Verdana"/>
              </a:rPr>
              <a:t>burden </a:t>
            </a:r>
            <a:r>
              <a:rPr sz="3500" spc="-10" dirty="0">
                <a:latin typeface="Verdana"/>
                <a:cs typeface="Verdana"/>
              </a:rPr>
              <a:t>improve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3444" y="7086714"/>
            <a:ext cx="3344545" cy="191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72440">
              <a:lnSpc>
                <a:spcPct val="117900"/>
              </a:lnSpc>
              <a:spcBef>
                <a:spcPts val="90"/>
              </a:spcBef>
              <a:tabLst>
                <a:tab pos="2460625" algn="l"/>
                <a:tab pos="2576195" algn="l"/>
              </a:tabLst>
            </a:pPr>
            <a:r>
              <a:rPr sz="3500" spc="55" dirty="0">
                <a:latin typeface="Verdana"/>
                <a:cs typeface="Verdana"/>
              </a:rPr>
              <a:t>reduce</a:t>
            </a:r>
            <a:r>
              <a:rPr sz="3500" dirty="0">
                <a:latin typeface="Verdana"/>
                <a:cs typeface="Verdana"/>
              </a:rPr>
              <a:t>		</a:t>
            </a:r>
            <a:r>
              <a:rPr sz="3500" spc="55" dirty="0">
                <a:latin typeface="Verdana"/>
                <a:cs typeface="Verdana"/>
              </a:rPr>
              <a:t>the </a:t>
            </a:r>
            <a:r>
              <a:rPr sz="3500" spc="-10" dirty="0">
                <a:latin typeface="Verdana"/>
                <a:cs typeface="Verdana"/>
              </a:rPr>
              <a:t>diseases</a:t>
            </a:r>
            <a:r>
              <a:rPr sz="3500" dirty="0">
                <a:latin typeface="Verdana"/>
                <a:cs typeface="Verdana"/>
              </a:rPr>
              <a:t>	</a:t>
            </a:r>
            <a:r>
              <a:rPr sz="3500" spc="80" dirty="0">
                <a:latin typeface="Verdana"/>
                <a:cs typeface="Verdana"/>
              </a:rPr>
              <a:t>and</a:t>
            </a:r>
            <a:endParaRPr sz="3500">
              <a:latin typeface="Verdana"/>
              <a:cs typeface="Verdana"/>
            </a:endParaRPr>
          </a:p>
          <a:p>
            <a:pPr marL="934085">
              <a:lnSpc>
                <a:spcPct val="100000"/>
              </a:lnSpc>
              <a:spcBef>
                <a:spcPts val="750"/>
              </a:spcBef>
            </a:pPr>
            <a:r>
              <a:rPr sz="3500" spc="-590" dirty="0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925"/>
              </a:spcBef>
            </a:pPr>
            <a:r>
              <a:rPr sz="4250" spc="45" dirty="0"/>
              <a:t>Machine</a:t>
            </a:r>
            <a:r>
              <a:rPr sz="4250" spc="155" dirty="0"/>
              <a:t> </a:t>
            </a:r>
            <a:r>
              <a:rPr sz="4250" dirty="0"/>
              <a:t>Learning</a:t>
            </a:r>
            <a:r>
              <a:rPr sz="4250" spc="160" dirty="0"/>
              <a:t> </a:t>
            </a:r>
            <a:r>
              <a:rPr sz="4250" dirty="0"/>
              <a:t>in</a:t>
            </a:r>
            <a:r>
              <a:rPr sz="4250" spc="165" dirty="0"/>
              <a:t> </a:t>
            </a:r>
            <a:r>
              <a:rPr sz="4250" spc="-10" dirty="0"/>
              <a:t>Healthcare</a:t>
            </a:r>
            <a:endParaRPr sz="4250"/>
          </a:p>
        </p:txBody>
      </p:sp>
      <p:grpSp>
        <p:nvGrpSpPr>
          <p:cNvPr id="4" name="object 4"/>
          <p:cNvGrpSpPr/>
          <p:nvPr/>
        </p:nvGrpSpPr>
        <p:grpSpPr>
          <a:xfrm>
            <a:off x="8303094" y="4474210"/>
            <a:ext cx="133350" cy="133350"/>
            <a:chOff x="8303094" y="4474210"/>
            <a:chExt cx="133350" cy="133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3094" y="4474210"/>
              <a:ext cx="133350" cy="133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3094" y="4474210"/>
              <a:ext cx="133350" cy="1333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303094" y="6255385"/>
            <a:ext cx="133350" cy="133350"/>
            <a:chOff x="8303094" y="6255385"/>
            <a:chExt cx="133350" cy="1333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3094" y="6255385"/>
              <a:ext cx="133350" cy="1333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3094" y="6255385"/>
              <a:ext cx="133350" cy="13335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2203" y="4342536"/>
            <a:ext cx="3907790" cy="415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69919" y="6123711"/>
            <a:ext cx="2868206" cy="415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47902" y="6123711"/>
            <a:ext cx="4267708" cy="4138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55901" y="6803987"/>
            <a:ext cx="887818" cy="2440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623719" y="4155662"/>
            <a:ext cx="9627235" cy="3578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18400"/>
              </a:lnSpc>
              <a:spcBef>
                <a:spcPts val="55"/>
              </a:spcBef>
              <a:tabLst>
                <a:tab pos="9213850" algn="l"/>
              </a:tabLst>
            </a:pPr>
            <a:r>
              <a:rPr sz="3300" dirty="0">
                <a:latin typeface="Verdana"/>
                <a:cs typeface="Verdana"/>
              </a:rPr>
              <a:t>Explore</a:t>
            </a:r>
            <a:r>
              <a:rPr sz="3300" spc="190" dirty="0">
                <a:latin typeface="Verdana"/>
                <a:cs typeface="Verdana"/>
              </a:rPr>
              <a:t>  </a:t>
            </a:r>
            <a:r>
              <a:rPr sz="3300" spc="75" dirty="0">
                <a:latin typeface="Verdana"/>
                <a:cs typeface="Verdana"/>
              </a:rPr>
              <a:t>the</a:t>
            </a:r>
            <a:r>
              <a:rPr sz="3300" spc="195" dirty="0">
                <a:latin typeface="Verdana"/>
                <a:cs typeface="Verdana"/>
              </a:rPr>
              <a:t>  </a:t>
            </a:r>
            <a:r>
              <a:rPr sz="3300" dirty="0">
                <a:latin typeface="Verdana"/>
                <a:cs typeface="Verdana"/>
              </a:rPr>
              <a:t>role</a:t>
            </a:r>
            <a:r>
              <a:rPr sz="3300" spc="195" dirty="0">
                <a:latin typeface="Verdana"/>
                <a:cs typeface="Verdana"/>
              </a:rPr>
              <a:t>  </a:t>
            </a:r>
            <a:r>
              <a:rPr sz="3300" spc="-25" dirty="0">
                <a:latin typeface="Verdana"/>
                <a:cs typeface="Verdana"/>
              </a:rPr>
              <a:t>of</a:t>
            </a:r>
            <a:r>
              <a:rPr sz="3300" dirty="0">
                <a:latin typeface="Verdana"/>
                <a:cs typeface="Verdana"/>
              </a:rPr>
              <a:t>	</a:t>
            </a:r>
            <a:r>
              <a:rPr sz="3300" spc="40" dirty="0">
                <a:latin typeface="Verdana"/>
                <a:cs typeface="Verdana"/>
              </a:rPr>
              <a:t>in </a:t>
            </a:r>
            <a:r>
              <a:rPr sz="3300" dirty="0">
                <a:latin typeface="Verdana"/>
                <a:cs typeface="Verdana"/>
              </a:rPr>
              <a:t>healthcare</a:t>
            </a:r>
            <a:r>
              <a:rPr sz="3300" spc="400" dirty="0">
                <a:latin typeface="Verdana"/>
                <a:cs typeface="Verdana"/>
              </a:rPr>
              <a:t> </a:t>
            </a:r>
            <a:r>
              <a:rPr sz="3300" spc="100" dirty="0">
                <a:latin typeface="Verdana"/>
                <a:cs typeface="Verdana"/>
              </a:rPr>
              <a:t>and</a:t>
            </a:r>
            <a:r>
              <a:rPr sz="3300" spc="40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its</a:t>
            </a:r>
            <a:r>
              <a:rPr sz="3300" spc="405" dirty="0">
                <a:latin typeface="Verdana"/>
                <a:cs typeface="Verdana"/>
              </a:rPr>
              <a:t> </a:t>
            </a:r>
            <a:r>
              <a:rPr sz="3300" spc="45" dirty="0">
                <a:latin typeface="Verdana"/>
                <a:cs typeface="Verdana"/>
              </a:rPr>
              <a:t>potential</a:t>
            </a:r>
            <a:r>
              <a:rPr sz="3300" spc="409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to</a:t>
            </a:r>
            <a:r>
              <a:rPr sz="3300" spc="40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revolutionize cardiovascular</a:t>
            </a:r>
            <a:r>
              <a:rPr sz="3300" spc="-21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health.</a:t>
            </a:r>
            <a:endParaRPr sz="33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  <a:tabLst>
                <a:tab pos="4580890" algn="l"/>
              </a:tabLst>
            </a:pPr>
            <a:r>
              <a:rPr sz="3300" spc="90" dirty="0">
                <a:latin typeface="Verdana"/>
                <a:cs typeface="Verdana"/>
              </a:rPr>
              <a:t>From</a:t>
            </a:r>
            <a:r>
              <a:rPr sz="3300" dirty="0">
                <a:latin typeface="Verdana"/>
                <a:cs typeface="Verdana"/>
              </a:rPr>
              <a:t>	</a:t>
            </a:r>
            <a:r>
              <a:rPr sz="3300" spc="-35" dirty="0">
                <a:latin typeface="Verdana"/>
                <a:cs typeface="Verdana"/>
              </a:rPr>
              <a:t>to</a:t>
            </a:r>
            <a:endParaRPr sz="3300">
              <a:latin typeface="Verdana"/>
              <a:cs typeface="Verdana"/>
            </a:endParaRPr>
          </a:p>
          <a:p>
            <a:pPr marL="12700" marR="5080" indent="907415" algn="just">
              <a:lnSpc>
                <a:spcPct val="117400"/>
              </a:lnSpc>
            </a:pPr>
            <a:r>
              <a:rPr sz="3300" spc="-505" dirty="0">
                <a:latin typeface="Verdana"/>
                <a:cs typeface="Verdana"/>
              </a:rPr>
              <a:t>,</a:t>
            </a:r>
            <a:r>
              <a:rPr sz="3300" spc="445" dirty="0">
                <a:latin typeface="Verdana"/>
                <a:cs typeface="Verdana"/>
              </a:rPr>
              <a:t>  </a:t>
            </a:r>
            <a:r>
              <a:rPr sz="3300" spc="95" dirty="0">
                <a:latin typeface="Verdana"/>
                <a:cs typeface="Verdana"/>
              </a:rPr>
              <a:t>machine</a:t>
            </a:r>
            <a:r>
              <a:rPr sz="3300" spc="450" dirty="0">
                <a:latin typeface="Verdana"/>
                <a:cs typeface="Verdana"/>
              </a:rPr>
              <a:t>  </a:t>
            </a:r>
            <a:r>
              <a:rPr sz="3300" dirty="0">
                <a:latin typeface="Verdana"/>
                <a:cs typeface="Verdana"/>
              </a:rPr>
              <a:t>learning</a:t>
            </a:r>
            <a:r>
              <a:rPr sz="3300" spc="450" dirty="0">
                <a:latin typeface="Verdana"/>
                <a:cs typeface="Verdana"/>
              </a:rPr>
              <a:t>  </a:t>
            </a:r>
            <a:r>
              <a:rPr sz="3300" dirty="0">
                <a:latin typeface="Verdana"/>
                <a:cs typeface="Verdana"/>
              </a:rPr>
              <a:t>offers</a:t>
            </a:r>
            <a:r>
              <a:rPr sz="3300" spc="445" dirty="0">
                <a:latin typeface="Verdana"/>
                <a:cs typeface="Verdana"/>
              </a:rPr>
              <a:t>  </a:t>
            </a:r>
            <a:r>
              <a:rPr sz="3300" spc="65" dirty="0">
                <a:latin typeface="Verdana"/>
                <a:cs typeface="Verdana"/>
              </a:rPr>
              <a:t>promising </a:t>
            </a:r>
            <a:r>
              <a:rPr sz="3300" spc="-10" dirty="0">
                <a:latin typeface="Verdana"/>
                <a:cs typeface="Verdana"/>
              </a:rPr>
              <a:t>solutions.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56314" y="1711700"/>
            <a:ext cx="5135880" cy="18313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4175" marR="5080" indent="-372110">
              <a:lnSpc>
                <a:spcPct val="100600"/>
              </a:lnSpc>
              <a:spcBef>
                <a:spcPts val="70"/>
              </a:spcBef>
            </a:pPr>
            <a:r>
              <a:rPr sz="5900" dirty="0">
                <a:solidFill>
                  <a:srgbClr val="000000"/>
                </a:solidFill>
              </a:rPr>
              <a:t>Deep</a:t>
            </a:r>
            <a:r>
              <a:rPr sz="5900" spc="90" dirty="0">
                <a:solidFill>
                  <a:srgbClr val="000000"/>
                </a:solidFill>
              </a:rPr>
              <a:t> </a:t>
            </a:r>
            <a:r>
              <a:rPr sz="5900" spc="-10" dirty="0">
                <a:solidFill>
                  <a:srgbClr val="000000"/>
                </a:solidFill>
              </a:rPr>
              <a:t>Learning Applications</a:t>
            </a:r>
            <a:endParaRPr sz="5900"/>
          </a:p>
        </p:txBody>
      </p:sp>
      <p:grpSp>
        <p:nvGrpSpPr>
          <p:cNvPr id="6" name="object 6"/>
          <p:cNvGrpSpPr/>
          <p:nvPr/>
        </p:nvGrpSpPr>
        <p:grpSpPr>
          <a:xfrm>
            <a:off x="9348393" y="4787646"/>
            <a:ext cx="152400" cy="152400"/>
            <a:chOff x="9348393" y="4787646"/>
            <a:chExt cx="152400" cy="152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8393" y="4787646"/>
              <a:ext cx="152400" cy="152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8393" y="4787646"/>
              <a:ext cx="152400" cy="1524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348393" y="6492621"/>
            <a:ext cx="152400" cy="152400"/>
            <a:chOff x="9348393" y="6492621"/>
            <a:chExt cx="152400" cy="1524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8393" y="6492621"/>
              <a:ext cx="152400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8393" y="6492621"/>
              <a:ext cx="152400" cy="1524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81551" y="4649990"/>
            <a:ext cx="1175004" cy="4569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3823" y="5221490"/>
            <a:ext cx="2184933" cy="45927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704781" y="4536059"/>
            <a:ext cx="20269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0" dirty="0">
                <a:latin typeface="Verdana"/>
                <a:cs typeface="Verdana"/>
              </a:rPr>
              <a:t>Discover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0496" y="4536059"/>
            <a:ext cx="6031230" cy="11582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38735">
              <a:lnSpc>
                <a:spcPct val="102699"/>
              </a:lnSpc>
              <a:spcBef>
                <a:spcPts val="10"/>
              </a:spcBef>
              <a:tabLst>
                <a:tab pos="1313815" algn="l"/>
                <a:tab pos="3893820" algn="l"/>
              </a:tabLst>
            </a:pPr>
            <a:r>
              <a:rPr sz="3650" spc="60" dirty="0">
                <a:latin typeface="Verdana"/>
                <a:cs typeface="Verdana"/>
              </a:rPr>
              <a:t>the</a:t>
            </a:r>
            <a:r>
              <a:rPr sz="3650" dirty="0">
                <a:latin typeface="Verdana"/>
                <a:cs typeface="Verdana"/>
              </a:rPr>
              <a:t>	</a:t>
            </a:r>
            <a:r>
              <a:rPr sz="3650" spc="35" dirty="0">
                <a:latin typeface="Verdana"/>
                <a:cs typeface="Verdana"/>
              </a:rPr>
              <a:t>potential</a:t>
            </a:r>
            <a:r>
              <a:rPr sz="3650" dirty="0">
                <a:latin typeface="Verdana"/>
                <a:cs typeface="Verdana"/>
              </a:rPr>
              <a:t>	</a:t>
            </a:r>
            <a:r>
              <a:rPr sz="3650" spc="-25" dirty="0">
                <a:latin typeface="Verdana"/>
                <a:cs typeface="Verdana"/>
              </a:rPr>
              <a:t>of </a:t>
            </a:r>
            <a:r>
              <a:rPr sz="3650" spc="85" dirty="0">
                <a:latin typeface="Verdana"/>
                <a:cs typeface="Verdana"/>
              </a:rPr>
              <a:t>predicting</a:t>
            </a:r>
            <a:r>
              <a:rPr sz="3650" spc="300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cardiovascular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04781" y="5669534"/>
            <a:ext cx="8467090" cy="2863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650" spc="-25" dirty="0">
                <a:latin typeface="Verdana"/>
                <a:cs typeface="Verdana"/>
              </a:rPr>
              <a:t>events</a:t>
            </a:r>
            <a:r>
              <a:rPr sz="3650" spc="-275" dirty="0">
                <a:latin typeface="Verdana"/>
                <a:cs typeface="Verdana"/>
              </a:rPr>
              <a:t> </a:t>
            </a:r>
            <a:r>
              <a:rPr sz="3650" spc="-610" dirty="0">
                <a:latin typeface="Verdana"/>
                <a:cs typeface="Verdana"/>
              </a:rPr>
              <a:t>.</a:t>
            </a:r>
            <a:endParaRPr sz="3650">
              <a:latin typeface="Verdana"/>
              <a:cs typeface="Verdana"/>
            </a:endParaRPr>
          </a:p>
          <a:p>
            <a:pPr marL="12700" marR="5080" algn="just">
              <a:lnSpc>
                <a:spcPct val="102200"/>
              </a:lnSpc>
              <a:spcBef>
                <a:spcPts val="25"/>
              </a:spcBef>
            </a:pPr>
            <a:r>
              <a:rPr sz="3650" dirty="0">
                <a:latin typeface="Verdana"/>
                <a:cs typeface="Verdana"/>
              </a:rPr>
              <a:t>The</a:t>
            </a:r>
            <a:r>
              <a:rPr sz="3650" spc="50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ability</a:t>
            </a:r>
            <a:r>
              <a:rPr sz="3650" spc="5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to</a:t>
            </a:r>
            <a:r>
              <a:rPr sz="3650" spc="50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analyze</a:t>
            </a:r>
            <a:r>
              <a:rPr sz="3650" spc="50" dirty="0">
                <a:latin typeface="Verdana"/>
                <a:cs typeface="Verdana"/>
              </a:rPr>
              <a:t> </a:t>
            </a:r>
            <a:r>
              <a:rPr sz="3650" spc="70" dirty="0">
                <a:latin typeface="Verdana"/>
                <a:cs typeface="Verdana"/>
              </a:rPr>
              <a:t>complex</a:t>
            </a:r>
            <a:r>
              <a:rPr sz="3650" spc="55" dirty="0">
                <a:latin typeface="Verdana"/>
                <a:cs typeface="Verdana"/>
              </a:rPr>
              <a:t> </a:t>
            </a:r>
            <a:r>
              <a:rPr sz="3650" spc="30" dirty="0">
                <a:latin typeface="Verdana"/>
                <a:cs typeface="Verdana"/>
              </a:rPr>
              <a:t>data </a:t>
            </a:r>
            <a:r>
              <a:rPr sz="3650" dirty="0">
                <a:latin typeface="Verdana"/>
                <a:cs typeface="Verdana"/>
              </a:rPr>
              <a:t>sets</a:t>
            </a:r>
            <a:r>
              <a:rPr sz="3650" spc="140" dirty="0">
                <a:latin typeface="Verdana"/>
                <a:cs typeface="Verdana"/>
              </a:rPr>
              <a:t>  </a:t>
            </a:r>
            <a:r>
              <a:rPr sz="3650" spc="110" dirty="0">
                <a:latin typeface="Verdana"/>
                <a:cs typeface="Verdana"/>
              </a:rPr>
              <a:t>and</a:t>
            </a:r>
            <a:r>
              <a:rPr sz="3650" spc="145" dirty="0">
                <a:latin typeface="Verdana"/>
                <a:cs typeface="Verdana"/>
              </a:rPr>
              <a:t>  </a:t>
            </a:r>
            <a:r>
              <a:rPr sz="3650" dirty="0">
                <a:latin typeface="Verdana"/>
                <a:cs typeface="Verdana"/>
              </a:rPr>
              <a:t>identify</a:t>
            </a:r>
            <a:r>
              <a:rPr sz="3650" spc="150" dirty="0">
                <a:latin typeface="Verdana"/>
                <a:cs typeface="Verdana"/>
              </a:rPr>
              <a:t>  </a:t>
            </a:r>
            <a:r>
              <a:rPr sz="3650" dirty="0">
                <a:latin typeface="Verdana"/>
                <a:cs typeface="Verdana"/>
              </a:rPr>
              <a:t>subtle</a:t>
            </a:r>
            <a:r>
              <a:rPr sz="3650" spc="150" dirty="0">
                <a:latin typeface="Verdana"/>
                <a:cs typeface="Verdana"/>
              </a:rPr>
              <a:t>  </a:t>
            </a:r>
            <a:r>
              <a:rPr sz="3650" spc="-10" dirty="0">
                <a:latin typeface="Verdana"/>
                <a:cs typeface="Verdana"/>
              </a:rPr>
              <a:t>patterns </a:t>
            </a:r>
            <a:r>
              <a:rPr sz="3650" spc="60" dirty="0">
                <a:latin typeface="Verdana"/>
                <a:cs typeface="Verdana"/>
              </a:rPr>
              <a:t>holds</a:t>
            </a:r>
            <a:r>
              <a:rPr sz="3650" spc="50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great</a:t>
            </a:r>
            <a:r>
              <a:rPr sz="3650" spc="500" dirty="0">
                <a:latin typeface="Verdana"/>
                <a:cs typeface="Verdana"/>
              </a:rPr>
              <a:t> </a:t>
            </a:r>
            <a:r>
              <a:rPr sz="3650" spc="55" dirty="0">
                <a:latin typeface="Verdana"/>
                <a:cs typeface="Verdana"/>
              </a:rPr>
              <a:t>promise</a:t>
            </a:r>
            <a:r>
              <a:rPr sz="3650" spc="505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for</a:t>
            </a:r>
            <a:r>
              <a:rPr sz="3650" spc="500" dirty="0">
                <a:latin typeface="Verdana"/>
                <a:cs typeface="Verdana"/>
              </a:rPr>
              <a:t> </a:t>
            </a:r>
            <a:r>
              <a:rPr sz="3650" spc="75" dirty="0">
                <a:latin typeface="Verdana"/>
                <a:cs typeface="Verdana"/>
              </a:rPr>
              <a:t>the</a:t>
            </a:r>
            <a:r>
              <a:rPr sz="3650" spc="505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future </a:t>
            </a:r>
            <a:r>
              <a:rPr sz="3650" dirty="0">
                <a:latin typeface="Verdana"/>
                <a:cs typeface="Verdana"/>
              </a:rPr>
              <a:t>of</a:t>
            </a:r>
            <a:r>
              <a:rPr sz="3650" spc="-250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cardiovascular</a:t>
            </a:r>
            <a:r>
              <a:rPr sz="3650" spc="-245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care.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8801" y="1354214"/>
            <a:ext cx="4672965" cy="16198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69545" marR="5080" indent="-157480">
              <a:lnSpc>
                <a:spcPct val="101000"/>
              </a:lnSpc>
              <a:spcBef>
                <a:spcPts val="50"/>
              </a:spcBef>
            </a:pPr>
            <a:r>
              <a:rPr sz="5200" dirty="0"/>
              <a:t>Challenges</a:t>
            </a:r>
            <a:r>
              <a:rPr sz="5200" spc="455" dirty="0"/>
              <a:t> </a:t>
            </a:r>
            <a:r>
              <a:rPr sz="5200" spc="-25" dirty="0"/>
              <a:t>and </a:t>
            </a:r>
            <a:r>
              <a:rPr sz="5200" spc="-10" dirty="0"/>
              <a:t>Opportunities</a:t>
            </a:r>
            <a:endParaRPr sz="5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2891" y="3991089"/>
            <a:ext cx="2649812" cy="4838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969" y="4591164"/>
            <a:ext cx="3339307" cy="48146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354642" y="4138841"/>
            <a:ext cx="161925" cy="161925"/>
            <a:chOff x="9354642" y="4138841"/>
            <a:chExt cx="161925" cy="1619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4642" y="4138841"/>
              <a:ext cx="161925" cy="161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4642" y="4138841"/>
              <a:ext cx="161925" cy="16192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354642" y="6529616"/>
            <a:ext cx="161925" cy="161925"/>
            <a:chOff x="9354642" y="6529616"/>
            <a:chExt cx="161925" cy="161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4642" y="6529616"/>
              <a:ext cx="161925" cy="161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4642" y="6529616"/>
              <a:ext cx="161925" cy="1619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726663" y="3871728"/>
            <a:ext cx="336867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24760" algn="l"/>
              </a:tabLst>
            </a:pPr>
            <a:r>
              <a:rPr sz="3850" spc="-1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38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70680" y="6381864"/>
            <a:ext cx="1066673" cy="3882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1969" y="6981939"/>
            <a:ext cx="1685201" cy="4838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21666" y="6981939"/>
            <a:ext cx="3637788" cy="48388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990662" y="3871728"/>
            <a:ext cx="3985260" cy="1216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38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38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372235" algn="l"/>
              </a:tabLst>
            </a:pPr>
            <a:r>
              <a:rPr sz="3850" spc="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-1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26600" y="5071878"/>
            <a:ext cx="8249284" cy="240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  <a:tabLst>
                <a:tab pos="4101465" algn="l"/>
                <a:tab pos="7567295" algn="l"/>
              </a:tabLst>
            </a:pPr>
            <a:r>
              <a:rPr sz="3850" spc="-10" dirty="0">
                <a:solidFill>
                  <a:srgbClr val="FFFFFF"/>
                </a:solidFill>
                <a:latin typeface="Verdana"/>
                <a:cs typeface="Verdana"/>
              </a:rPr>
              <a:t>predictive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75" dirty="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-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850" spc="-35" dirty="0">
                <a:solidFill>
                  <a:srgbClr val="FFFFFF"/>
                </a:solidFill>
                <a:latin typeface="Verdana"/>
                <a:cs typeface="Verdana"/>
              </a:rPr>
              <a:t>cardiovascular-</a:t>
            </a:r>
            <a:r>
              <a:rPr sz="3850" spc="-10" dirty="0">
                <a:solidFill>
                  <a:srgbClr val="FFFFFF"/>
                </a:solidFill>
                <a:latin typeface="Verdana"/>
                <a:cs typeface="Verdana"/>
              </a:rPr>
              <a:t>health.</a:t>
            </a: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830" algn="l"/>
                <a:tab pos="4848860" algn="l"/>
                <a:tab pos="6308090" algn="l"/>
              </a:tabLst>
            </a:pPr>
            <a:r>
              <a:rPr sz="3850" spc="45" dirty="0">
                <a:solidFill>
                  <a:srgbClr val="FFFFFF"/>
                </a:solidFill>
                <a:latin typeface="Verdana"/>
                <a:cs typeface="Verdana"/>
              </a:rPr>
              <a:t>Addressing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-1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6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endParaRPr sz="3850">
              <a:latin typeface="Verdana"/>
              <a:cs typeface="Verdana"/>
            </a:endParaRPr>
          </a:p>
          <a:p>
            <a:pPr marL="1895475">
              <a:lnSpc>
                <a:spcPct val="100000"/>
              </a:lnSpc>
              <a:spcBef>
                <a:spcPts val="105"/>
              </a:spcBef>
              <a:tabLst>
                <a:tab pos="6908165" algn="l"/>
              </a:tabLst>
            </a:pPr>
            <a:r>
              <a:rPr sz="38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7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25011" y="7462653"/>
            <a:ext cx="4951095" cy="12166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80390" marR="5080" indent="-568325">
              <a:lnSpc>
                <a:spcPct val="102299"/>
              </a:lnSpc>
              <a:spcBef>
                <a:spcPts val="20"/>
              </a:spcBef>
              <a:tabLst>
                <a:tab pos="1446530" algn="l"/>
                <a:tab pos="4269105" algn="l"/>
                <a:tab pos="4565015" algn="l"/>
              </a:tabLst>
            </a:pPr>
            <a:r>
              <a:rPr sz="3850" spc="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3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850" spc="-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850" spc="-10" dirty="0">
                <a:solidFill>
                  <a:srgbClr val="FFFFFF"/>
                </a:solidFill>
                <a:latin typeface="Verdana"/>
                <a:cs typeface="Verdana"/>
              </a:rPr>
              <a:t>interventions</a:t>
            </a:r>
            <a:r>
              <a:rPr sz="385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3850" spc="-9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26612" y="7462653"/>
            <a:ext cx="3169920" cy="1807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3850" spc="75" dirty="0">
                <a:solidFill>
                  <a:srgbClr val="FFFFFF"/>
                </a:solidFill>
                <a:latin typeface="Verdana"/>
                <a:cs typeface="Verdana"/>
              </a:rPr>
              <a:t>embracing </a:t>
            </a:r>
            <a:r>
              <a:rPr sz="3850" spc="-10" dirty="0">
                <a:solidFill>
                  <a:srgbClr val="FFFFFF"/>
                </a:solidFill>
                <a:latin typeface="Verdana"/>
                <a:cs typeface="Verdana"/>
              </a:rPr>
              <a:t>personalized crucial.</a:t>
            </a:r>
            <a:endParaRPr sz="385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1825"/>
              </a:spcBef>
            </a:pPr>
            <a:r>
              <a:rPr sz="5850" dirty="0"/>
              <a:t>Future</a:t>
            </a:r>
            <a:r>
              <a:rPr sz="5850" spc="130" dirty="0"/>
              <a:t> </a:t>
            </a:r>
            <a:r>
              <a:rPr sz="5850" spc="-10" dirty="0"/>
              <a:t>Perspectives</a:t>
            </a:r>
            <a:endParaRPr sz="5850"/>
          </a:p>
        </p:txBody>
      </p:sp>
      <p:grpSp>
        <p:nvGrpSpPr>
          <p:cNvPr id="4" name="object 4"/>
          <p:cNvGrpSpPr/>
          <p:nvPr/>
        </p:nvGrpSpPr>
        <p:grpSpPr>
          <a:xfrm>
            <a:off x="8236128" y="4452163"/>
            <a:ext cx="133350" cy="133350"/>
            <a:chOff x="8236128" y="4452163"/>
            <a:chExt cx="133350" cy="133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6128" y="4452163"/>
              <a:ext cx="133350" cy="133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6128" y="4452163"/>
              <a:ext cx="133350" cy="1333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236128" y="5595163"/>
            <a:ext cx="133350" cy="133350"/>
            <a:chOff x="8236128" y="5595163"/>
            <a:chExt cx="133350" cy="1333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6128" y="5595163"/>
              <a:ext cx="133350" cy="1333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6128" y="5595163"/>
              <a:ext cx="133350" cy="13335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3861" y="6037478"/>
            <a:ext cx="2673057" cy="3216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21290" y="5465978"/>
            <a:ext cx="4337329" cy="398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73298" y="5465978"/>
            <a:ext cx="2540508" cy="39889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47277" y="4140073"/>
            <a:ext cx="950341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  <a:tabLst>
                <a:tab pos="1963420" algn="l"/>
                <a:tab pos="2886710" algn="l"/>
                <a:tab pos="4378960" algn="l"/>
                <a:tab pos="5008880" algn="l"/>
                <a:tab pos="8181340" algn="l"/>
              </a:tabLst>
            </a:pPr>
            <a:r>
              <a:rPr sz="3200" spc="-10" dirty="0">
                <a:latin typeface="Verdana"/>
                <a:cs typeface="Verdana"/>
              </a:rPr>
              <a:t>Envision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35" dirty="0">
                <a:latin typeface="Verdana"/>
                <a:cs typeface="Verdana"/>
              </a:rPr>
              <a:t>the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future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25" dirty="0">
                <a:latin typeface="Verdana"/>
                <a:cs typeface="Verdana"/>
              </a:rPr>
              <a:t>of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cardiovascular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health </a:t>
            </a:r>
            <a:r>
              <a:rPr sz="3200" spc="80" dirty="0">
                <a:latin typeface="Verdana"/>
                <a:cs typeface="Verdana"/>
              </a:rPr>
              <a:t>with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advanced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prediction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models.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7277" y="5364912"/>
            <a:ext cx="1127125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65" dirty="0">
                <a:latin typeface="Verdana"/>
                <a:cs typeface="Verdana"/>
              </a:rPr>
              <a:t>From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0003" y="5283073"/>
            <a:ext cx="6800215" cy="11684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11809" algn="ctr">
              <a:lnSpc>
                <a:spcPct val="100000"/>
              </a:lnSpc>
              <a:spcBef>
                <a:spcPts val="755"/>
              </a:spcBef>
            </a:pPr>
            <a:r>
              <a:rPr sz="3200" spc="-25" dirty="0">
                <a:latin typeface="Verdana"/>
                <a:cs typeface="Verdana"/>
              </a:rPr>
              <a:t>to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319405" algn="l"/>
                <a:tab pos="1240790" algn="l"/>
                <a:tab pos="3312795" algn="l"/>
                <a:tab pos="4100195" algn="l"/>
              </a:tabLst>
            </a:pPr>
            <a:r>
              <a:rPr sz="3200" spc="-540" dirty="0">
                <a:latin typeface="Verdana"/>
                <a:cs typeface="Verdana"/>
              </a:rPr>
              <a:t>,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35" dirty="0">
                <a:latin typeface="Verdana"/>
                <a:cs typeface="Verdana"/>
              </a:rPr>
              <a:t>the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potential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25" dirty="0">
                <a:latin typeface="Verdana"/>
                <a:cs typeface="Verdana"/>
              </a:rPr>
              <a:t>for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transforming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47277" y="6507912"/>
            <a:ext cx="6666230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20" dirty="0">
                <a:latin typeface="Verdana"/>
                <a:cs typeface="Verdana"/>
              </a:rPr>
              <a:t>cardiovascular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care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is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boundless.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Implementation</a:t>
            </a:r>
            <a:r>
              <a:rPr spc="-110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4" name="object 4"/>
          <p:cNvSpPr/>
          <p:nvPr/>
        </p:nvSpPr>
        <p:spPr>
          <a:xfrm>
            <a:off x="9376969" y="397273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75653"/>
                </a:moveTo>
                <a:lnTo>
                  <a:pt x="145326" y="31572"/>
                </a:lnTo>
                <a:lnTo>
                  <a:pt x="107035" y="4127"/>
                </a:lnTo>
                <a:lnTo>
                  <a:pt x="86283" y="0"/>
                </a:lnTo>
                <a:lnTo>
                  <a:pt x="75641" y="0"/>
                </a:lnTo>
                <a:lnTo>
                  <a:pt x="31559" y="16598"/>
                </a:lnTo>
                <a:lnTo>
                  <a:pt x="4127" y="54889"/>
                </a:lnTo>
                <a:lnTo>
                  <a:pt x="0" y="75653"/>
                </a:lnTo>
                <a:lnTo>
                  <a:pt x="0" y="86283"/>
                </a:lnTo>
                <a:lnTo>
                  <a:pt x="16598" y="130365"/>
                </a:lnTo>
                <a:lnTo>
                  <a:pt x="54889" y="157797"/>
                </a:lnTo>
                <a:lnTo>
                  <a:pt x="75641" y="161925"/>
                </a:lnTo>
                <a:lnTo>
                  <a:pt x="86283" y="161925"/>
                </a:lnTo>
                <a:lnTo>
                  <a:pt x="130365" y="145326"/>
                </a:lnTo>
                <a:lnTo>
                  <a:pt x="157797" y="107035"/>
                </a:lnTo>
                <a:lnTo>
                  <a:pt x="161925" y="86283"/>
                </a:lnTo>
                <a:lnTo>
                  <a:pt x="161925" y="80962"/>
                </a:lnTo>
                <a:lnTo>
                  <a:pt x="161925" y="7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6969" y="520146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75653"/>
                </a:moveTo>
                <a:lnTo>
                  <a:pt x="145326" y="31559"/>
                </a:lnTo>
                <a:lnTo>
                  <a:pt x="107035" y="4127"/>
                </a:lnTo>
                <a:lnTo>
                  <a:pt x="86283" y="0"/>
                </a:lnTo>
                <a:lnTo>
                  <a:pt x="75641" y="0"/>
                </a:lnTo>
                <a:lnTo>
                  <a:pt x="31559" y="16598"/>
                </a:lnTo>
                <a:lnTo>
                  <a:pt x="4127" y="54889"/>
                </a:lnTo>
                <a:lnTo>
                  <a:pt x="0" y="75653"/>
                </a:lnTo>
                <a:lnTo>
                  <a:pt x="0" y="86283"/>
                </a:lnTo>
                <a:lnTo>
                  <a:pt x="16598" y="130365"/>
                </a:lnTo>
                <a:lnTo>
                  <a:pt x="54889" y="157797"/>
                </a:lnTo>
                <a:lnTo>
                  <a:pt x="75641" y="161925"/>
                </a:lnTo>
                <a:lnTo>
                  <a:pt x="86283" y="161925"/>
                </a:lnTo>
                <a:lnTo>
                  <a:pt x="130365" y="145326"/>
                </a:lnTo>
                <a:lnTo>
                  <a:pt x="157797" y="107035"/>
                </a:lnTo>
                <a:lnTo>
                  <a:pt x="161925" y="86283"/>
                </a:lnTo>
                <a:lnTo>
                  <a:pt x="161925" y="80962"/>
                </a:lnTo>
                <a:lnTo>
                  <a:pt x="161925" y="7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6969" y="581106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75653"/>
                </a:moveTo>
                <a:lnTo>
                  <a:pt x="145326" y="31559"/>
                </a:lnTo>
                <a:lnTo>
                  <a:pt x="107035" y="4127"/>
                </a:lnTo>
                <a:lnTo>
                  <a:pt x="86283" y="0"/>
                </a:lnTo>
                <a:lnTo>
                  <a:pt x="75641" y="0"/>
                </a:lnTo>
                <a:lnTo>
                  <a:pt x="31559" y="16598"/>
                </a:lnTo>
                <a:lnTo>
                  <a:pt x="4127" y="54889"/>
                </a:lnTo>
                <a:lnTo>
                  <a:pt x="0" y="75653"/>
                </a:lnTo>
                <a:lnTo>
                  <a:pt x="0" y="86283"/>
                </a:lnTo>
                <a:lnTo>
                  <a:pt x="16598" y="130365"/>
                </a:lnTo>
                <a:lnTo>
                  <a:pt x="54889" y="157797"/>
                </a:lnTo>
                <a:lnTo>
                  <a:pt x="75641" y="161925"/>
                </a:lnTo>
                <a:lnTo>
                  <a:pt x="86283" y="161925"/>
                </a:lnTo>
                <a:lnTo>
                  <a:pt x="130365" y="145326"/>
                </a:lnTo>
                <a:lnTo>
                  <a:pt x="157797" y="107035"/>
                </a:lnTo>
                <a:lnTo>
                  <a:pt x="161925" y="86283"/>
                </a:lnTo>
                <a:lnTo>
                  <a:pt x="161925" y="80962"/>
                </a:lnTo>
                <a:lnTo>
                  <a:pt x="161925" y="7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6969" y="643018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75653"/>
                </a:moveTo>
                <a:lnTo>
                  <a:pt x="145326" y="31559"/>
                </a:lnTo>
                <a:lnTo>
                  <a:pt x="107035" y="4127"/>
                </a:lnTo>
                <a:lnTo>
                  <a:pt x="86283" y="0"/>
                </a:lnTo>
                <a:lnTo>
                  <a:pt x="75641" y="0"/>
                </a:lnTo>
                <a:lnTo>
                  <a:pt x="31559" y="16598"/>
                </a:lnTo>
                <a:lnTo>
                  <a:pt x="4127" y="54889"/>
                </a:lnTo>
                <a:lnTo>
                  <a:pt x="0" y="75653"/>
                </a:lnTo>
                <a:lnTo>
                  <a:pt x="0" y="86283"/>
                </a:lnTo>
                <a:lnTo>
                  <a:pt x="16598" y="130365"/>
                </a:lnTo>
                <a:lnTo>
                  <a:pt x="54889" y="157797"/>
                </a:lnTo>
                <a:lnTo>
                  <a:pt x="75641" y="161925"/>
                </a:lnTo>
                <a:lnTo>
                  <a:pt x="86283" y="161925"/>
                </a:lnTo>
                <a:lnTo>
                  <a:pt x="130365" y="145326"/>
                </a:lnTo>
                <a:lnTo>
                  <a:pt x="157797" y="107035"/>
                </a:lnTo>
                <a:lnTo>
                  <a:pt x="161925" y="86283"/>
                </a:lnTo>
                <a:lnTo>
                  <a:pt x="161925" y="80962"/>
                </a:lnTo>
                <a:lnTo>
                  <a:pt x="161925" y="7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76969" y="7658913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75653"/>
                </a:moveTo>
                <a:lnTo>
                  <a:pt x="145326" y="31559"/>
                </a:lnTo>
                <a:lnTo>
                  <a:pt x="107035" y="4127"/>
                </a:lnTo>
                <a:lnTo>
                  <a:pt x="86283" y="0"/>
                </a:lnTo>
                <a:lnTo>
                  <a:pt x="75641" y="0"/>
                </a:lnTo>
                <a:lnTo>
                  <a:pt x="31559" y="16598"/>
                </a:lnTo>
                <a:lnTo>
                  <a:pt x="4127" y="54889"/>
                </a:lnTo>
                <a:lnTo>
                  <a:pt x="0" y="75653"/>
                </a:lnTo>
                <a:lnTo>
                  <a:pt x="0" y="86283"/>
                </a:lnTo>
                <a:lnTo>
                  <a:pt x="16598" y="130365"/>
                </a:lnTo>
                <a:lnTo>
                  <a:pt x="54889" y="157797"/>
                </a:lnTo>
                <a:lnTo>
                  <a:pt x="75641" y="161925"/>
                </a:lnTo>
                <a:lnTo>
                  <a:pt x="86283" y="161925"/>
                </a:lnTo>
                <a:lnTo>
                  <a:pt x="130365" y="145326"/>
                </a:lnTo>
                <a:lnTo>
                  <a:pt x="157797" y="107035"/>
                </a:lnTo>
                <a:lnTo>
                  <a:pt x="161925" y="86283"/>
                </a:lnTo>
                <a:lnTo>
                  <a:pt x="161925" y="80962"/>
                </a:lnTo>
                <a:lnTo>
                  <a:pt x="161925" y="7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806065">
              <a:lnSpc>
                <a:spcPts val="4880"/>
              </a:lnSpc>
              <a:spcBef>
                <a:spcPts val="175"/>
              </a:spcBef>
            </a:pPr>
            <a:r>
              <a:rPr dirty="0"/>
              <a:t>Data</a:t>
            </a:r>
            <a:r>
              <a:rPr spc="-254" dirty="0"/>
              <a:t> </a:t>
            </a:r>
            <a:r>
              <a:rPr spc="50" dirty="0"/>
              <a:t>Collection</a:t>
            </a:r>
            <a:r>
              <a:rPr spc="-250" dirty="0"/>
              <a:t> </a:t>
            </a:r>
            <a:r>
              <a:rPr spc="85" dirty="0"/>
              <a:t>and </a:t>
            </a:r>
            <a:r>
              <a:rPr spc="-10" dirty="0"/>
              <a:t>Preprocessing.</a:t>
            </a:r>
          </a:p>
          <a:p>
            <a:pPr marL="12700">
              <a:lnSpc>
                <a:spcPts val="4610"/>
              </a:lnSpc>
            </a:pPr>
            <a:r>
              <a:rPr spc="-114" dirty="0"/>
              <a:t>Test</a:t>
            </a:r>
            <a:r>
              <a:rPr spc="-335" dirty="0"/>
              <a:t> </a:t>
            </a:r>
            <a:r>
              <a:rPr spc="110" dirty="0"/>
              <a:t>and</a:t>
            </a:r>
            <a:r>
              <a:rPr spc="-335" dirty="0"/>
              <a:t> </a:t>
            </a:r>
            <a:r>
              <a:rPr spc="-40" dirty="0"/>
              <a:t>train</a:t>
            </a:r>
            <a:r>
              <a:rPr spc="-330" dirty="0"/>
              <a:t> </a:t>
            </a:r>
            <a:r>
              <a:rPr spc="85" dirty="0"/>
              <a:t>the</a:t>
            </a:r>
            <a:r>
              <a:rPr spc="-335" dirty="0"/>
              <a:t> </a:t>
            </a:r>
            <a:r>
              <a:rPr spc="295" dirty="0"/>
              <a:t>ML</a:t>
            </a:r>
            <a:r>
              <a:rPr spc="-330" dirty="0"/>
              <a:t> </a:t>
            </a:r>
            <a:r>
              <a:rPr spc="-10" dirty="0"/>
              <a:t>models.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Creating</a:t>
            </a:r>
            <a:r>
              <a:rPr spc="-240" dirty="0"/>
              <a:t> </a:t>
            </a:r>
            <a:r>
              <a:rPr spc="50" dirty="0"/>
              <a:t>frontend</a:t>
            </a:r>
            <a:r>
              <a:rPr spc="-240" dirty="0"/>
              <a:t> </a:t>
            </a:r>
            <a:r>
              <a:rPr spc="150" dirty="0"/>
              <a:t>web</a:t>
            </a:r>
            <a:r>
              <a:rPr spc="-240" dirty="0"/>
              <a:t> </a:t>
            </a:r>
            <a:r>
              <a:rPr spc="-10" dirty="0"/>
              <a:t>page.</a:t>
            </a:r>
          </a:p>
          <a:p>
            <a:pPr marL="12700" marR="5080">
              <a:lnSpc>
                <a:spcPct val="101299"/>
              </a:lnSpc>
              <a:spcBef>
                <a:spcPts val="70"/>
              </a:spcBef>
              <a:tabLst>
                <a:tab pos="4069715" algn="l"/>
              </a:tabLst>
            </a:pPr>
            <a:r>
              <a:rPr spc="95" dirty="0"/>
              <a:t>Deployment</a:t>
            </a:r>
            <a:r>
              <a:rPr spc="-350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150" dirty="0"/>
              <a:t>web</a:t>
            </a:r>
            <a:r>
              <a:rPr spc="-340" dirty="0"/>
              <a:t> </a:t>
            </a:r>
            <a:r>
              <a:rPr spc="125" dirty="0"/>
              <a:t>app</a:t>
            </a:r>
            <a:r>
              <a:rPr spc="-340" dirty="0"/>
              <a:t> </a:t>
            </a:r>
            <a:r>
              <a:rPr spc="60" dirty="0"/>
              <a:t>using </a:t>
            </a:r>
            <a:r>
              <a:rPr spc="-60" dirty="0"/>
              <a:t>ﬂask</a:t>
            </a:r>
            <a:r>
              <a:rPr spc="-325" dirty="0"/>
              <a:t> </a:t>
            </a:r>
            <a:r>
              <a:rPr spc="-655" dirty="0"/>
              <a:t>.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Extracting</a:t>
            </a:r>
            <a:r>
              <a:rPr spc="-270" dirty="0"/>
              <a:t> </a:t>
            </a:r>
            <a:r>
              <a:rPr spc="85" dirty="0"/>
              <a:t>the</a:t>
            </a:r>
            <a:r>
              <a:rPr spc="-265" dirty="0"/>
              <a:t> </a:t>
            </a:r>
            <a:r>
              <a:rPr spc="-10" dirty="0"/>
              <a:t>output.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83225" cy="10228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300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</vt:lpstr>
      <vt:lpstr>Verdana</vt:lpstr>
      <vt:lpstr>Office Theme</vt:lpstr>
      <vt:lpstr>Early cardio disease prediction using machine learning</vt:lpstr>
      <vt:lpstr>Introduction</vt:lpstr>
      <vt:lpstr>Cardiovascular Diseases</vt:lpstr>
      <vt:lpstr>Machine Learning in Healthcare</vt:lpstr>
      <vt:lpstr>Deep Learning Applications</vt:lpstr>
      <vt:lpstr>Challenges and Opportunities</vt:lpstr>
      <vt:lpstr>Future Perspectives</vt:lpstr>
      <vt:lpstr>Implementation Strategies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cardio disease prediction using machine learning</dc:title>
  <dc:creator>Akshay S P</dc:creator>
  <cp:lastModifiedBy>Akshay Shetty</cp:lastModifiedBy>
  <cp:revision>1</cp:revision>
  <dcterms:created xsi:type="dcterms:W3CDTF">2024-05-18T03:47:21Z</dcterms:created>
  <dcterms:modified xsi:type="dcterms:W3CDTF">2024-05-18T03:50:53Z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2024-05-18T00:00:00Z</vt:filetime>
  </property>
  <property fmtid="{D5CDD505-2E9C-101B-9397-08002B2CF9AE}" pid="5" name="Producer">
    <vt:lpwstr>GPL Ghostscript 10.02.0</vt:lpwstr>
  </property>
</Properties>
</file>