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7" r:id="rId5"/>
    <p:sldId id="259" r:id="rId6"/>
    <p:sldId id="265" r:id="rId7"/>
    <p:sldId id="266" r:id="rId8"/>
    <p:sldId id="268" r:id="rId9"/>
    <p:sldId id="269" r:id="rId10"/>
    <p:sldId id="261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Akshay Shivanandi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425414" y="932347"/>
            <a:ext cx="4642038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Target and Methodology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7E0847-F8E3-49B2-C5C7-D742C0D9A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255754"/>
              </p:ext>
            </p:extLst>
          </p:nvPr>
        </p:nvGraphicFramePr>
        <p:xfrm>
          <a:off x="484887" y="1794738"/>
          <a:ext cx="8285737" cy="299284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60666">
                  <a:extLst>
                    <a:ext uri="{9D8B030D-6E8A-4147-A177-3AD203B41FA5}">
                      <a16:colId xmlns:a16="http://schemas.microsoft.com/office/drawing/2014/main" val="622653807"/>
                    </a:ext>
                  </a:extLst>
                </a:gridCol>
                <a:gridCol w="2361635">
                  <a:extLst>
                    <a:ext uri="{9D8B030D-6E8A-4147-A177-3AD203B41FA5}">
                      <a16:colId xmlns:a16="http://schemas.microsoft.com/office/drawing/2014/main" val="4188206055"/>
                    </a:ext>
                  </a:extLst>
                </a:gridCol>
                <a:gridCol w="1060735">
                  <a:extLst>
                    <a:ext uri="{9D8B030D-6E8A-4147-A177-3AD203B41FA5}">
                      <a16:colId xmlns:a16="http://schemas.microsoft.com/office/drawing/2014/main" val="2118706037"/>
                    </a:ext>
                  </a:extLst>
                </a:gridCol>
                <a:gridCol w="1581095">
                  <a:extLst>
                    <a:ext uri="{9D8B030D-6E8A-4147-A177-3AD203B41FA5}">
                      <a16:colId xmlns:a16="http://schemas.microsoft.com/office/drawing/2014/main" val="185988710"/>
                    </a:ext>
                  </a:extLst>
                </a:gridCol>
                <a:gridCol w="1160803">
                  <a:extLst>
                    <a:ext uri="{9D8B030D-6E8A-4147-A177-3AD203B41FA5}">
                      <a16:colId xmlns:a16="http://schemas.microsoft.com/office/drawing/2014/main" val="704651922"/>
                    </a:ext>
                  </a:extLst>
                </a:gridCol>
                <a:gridCol w="1160803">
                  <a:extLst>
                    <a:ext uri="{9D8B030D-6E8A-4147-A177-3AD203B41FA5}">
                      <a16:colId xmlns:a16="http://schemas.microsoft.com/office/drawing/2014/main" val="1694112312"/>
                    </a:ext>
                  </a:extLst>
                </a:gridCol>
              </a:tblGrid>
              <a:tr h="49880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Rating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Customer Title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RFM Value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No. of Customers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Cumulative Customers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Top 1000 Customer Selection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37289305"/>
                  </a:ext>
                </a:extLst>
              </a:tr>
              <a:tr h="2494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Highly Satisfactory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444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334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334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334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69973969"/>
                  </a:ext>
                </a:extLst>
              </a:tr>
              <a:tr h="2494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Mostly Satisfactory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434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325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659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325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24640390"/>
                  </a:ext>
                </a:extLst>
              </a:tr>
              <a:tr h="2494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Satisfactory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423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270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929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270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555918"/>
                  </a:ext>
                </a:extLst>
              </a:tr>
              <a:tr h="2494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Moderately Satisfactory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414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330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1259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71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12552455"/>
                  </a:ext>
                </a:extLst>
              </a:tr>
              <a:tr h="2494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Somewhat Satisfactory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344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413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1672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86505838"/>
                  </a:ext>
                </a:extLst>
              </a:tr>
              <a:tr h="2494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Neutral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323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342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2014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26048264"/>
                  </a:ext>
                </a:extLst>
              </a:tr>
              <a:tr h="2494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Somewhat Unsatisfactory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244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354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2368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32464908"/>
                  </a:ext>
                </a:extLst>
              </a:tr>
              <a:tr h="2494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Unsatisfactory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223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427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2795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63698978"/>
                  </a:ext>
                </a:extLst>
              </a:tr>
              <a:tr h="2494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Mostly Unsatisfactory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142.6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306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3101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184800"/>
                  </a:ext>
                </a:extLst>
              </a:tr>
              <a:tr h="2494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Highly Unsatisfactory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114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393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3494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904417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3D74B4D-8074-7032-115C-6CF0404D5415}"/>
              </a:ext>
            </a:extLst>
          </p:cNvPr>
          <p:cNvSpPr txBox="1"/>
          <p:nvPr/>
        </p:nvSpPr>
        <p:spPr>
          <a:xfrm>
            <a:off x="484887" y="1477760"/>
            <a:ext cx="394753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Summary Table to target Top 1000 Customers 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02259"/>
            <a:ext cx="8565600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500" dirty="0"/>
              <a:t>Identifying Top 1000 customers and recommend to target for Sprocket Central Pty Ltd.</a:t>
            </a:r>
            <a:endParaRPr sz="1500" dirty="0"/>
          </a:p>
        </p:txBody>
      </p:sp>
      <p:sp>
        <p:nvSpPr>
          <p:cNvPr id="124" name="Shape 73"/>
          <p:cNvSpPr/>
          <p:nvPr/>
        </p:nvSpPr>
        <p:spPr>
          <a:xfrm>
            <a:off x="205024" y="1528140"/>
            <a:ext cx="4723814" cy="308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Outline of Problem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Sprocket Central is a company that specializes in high-quality bikes and accessible cycling accessories to riders.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Their marketing team is looking to boost business sales by analyzing provided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3 datasets provided the aim is to analyze and recommend 1000 customers that Sprocket Central should target to drive most value for the organization.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84E6EE-4061-9A9B-6978-6EFA9C1C4BA5}"/>
              </a:ext>
            </a:extLst>
          </p:cNvPr>
          <p:cNvSpPr txBox="1"/>
          <p:nvPr/>
        </p:nvSpPr>
        <p:spPr>
          <a:xfrm>
            <a:off x="5120459" y="1617350"/>
            <a:ext cx="3592361" cy="22775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600" dirty="0"/>
              <a:t>Contents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and Old Customer Age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RFM analysis for customer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Distribution by Job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Bike related purchases in last 3 years by 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owning cars.</a:t>
            </a:r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1987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Identifying and Cleaning Data Quality Issues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6FCE8-4040-54A2-DA02-F21148CE0A23}"/>
              </a:ext>
            </a:extLst>
          </p:cNvPr>
          <p:cNvSpPr txBox="1"/>
          <p:nvPr/>
        </p:nvSpPr>
        <p:spPr>
          <a:xfrm>
            <a:off x="253242" y="1535560"/>
            <a:ext cx="3315147" cy="33239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500" b="1" dirty="0"/>
              <a:t>Key Issues for Data Quality Assessment</a:t>
            </a:r>
            <a:r>
              <a:rPr lang="en-US" dirty="0"/>
              <a:t>: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Accuracy: Correct Values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Completeness: D</a:t>
            </a:r>
            <a:r>
              <a:rPr lang="en-US" dirty="0"/>
              <a:t>ata Fields with Values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</a:t>
            </a:r>
            <a:r>
              <a:rPr lang="en-US" dirty="0"/>
              <a:t>onsistency: Values free from Contradiction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Currency: Values up to dat</a:t>
            </a:r>
            <a:r>
              <a:rPr lang="en-US" dirty="0"/>
              <a:t>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Relevancy: Data items with value meta-data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Validity: Data containing allowable values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Uniqueness: Records that are duplicat</a:t>
            </a:r>
            <a:r>
              <a:rPr lang="en-US" dirty="0"/>
              <a:t>ed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FE0FB9-BDB6-C57A-6F62-02A15691F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101330"/>
              </p:ext>
            </p:extLst>
          </p:nvPr>
        </p:nvGraphicFramePr>
        <p:xfrm>
          <a:off x="3627863" y="2268013"/>
          <a:ext cx="5404625" cy="23330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65661">
                  <a:extLst>
                    <a:ext uri="{9D8B030D-6E8A-4147-A177-3AD203B41FA5}">
                      <a16:colId xmlns:a16="http://schemas.microsoft.com/office/drawing/2014/main" val="2318565130"/>
                    </a:ext>
                  </a:extLst>
                </a:gridCol>
                <a:gridCol w="777316">
                  <a:extLst>
                    <a:ext uri="{9D8B030D-6E8A-4147-A177-3AD203B41FA5}">
                      <a16:colId xmlns:a16="http://schemas.microsoft.com/office/drawing/2014/main" val="2536491400"/>
                    </a:ext>
                  </a:extLst>
                </a:gridCol>
                <a:gridCol w="1174565">
                  <a:extLst>
                    <a:ext uri="{9D8B030D-6E8A-4147-A177-3AD203B41FA5}">
                      <a16:colId xmlns:a16="http://schemas.microsoft.com/office/drawing/2014/main" val="1433658134"/>
                    </a:ext>
                  </a:extLst>
                </a:gridCol>
                <a:gridCol w="944136">
                  <a:extLst>
                    <a:ext uri="{9D8B030D-6E8A-4147-A177-3AD203B41FA5}">
                      <a16:colId xmlns:a16="http://schemas.microsoft.com/office/drawing/2014/main" val="3670558334"/>
                    </a:ext>
                  </a:extLst>
                </a:gridCol>
                <a:gridCol w="817757">
                  <a:extLst>
                    <a:ext uri="{9D8B030D-6E8A-4147-A177-3AD203B41FA5}">
                      <a16:colId xmlns:a16="http://schemas.microsoft.com/office/drawing/2014/main" val="431907588"/>
                    </a:ext>
                  </a:extLst>
                </a:gridCol>
                <a:gridCol w="825190">
                  <a:extLst>
                    <a:ext uri="{9D8B030D-6E8A-4147-A177-3AD203B41FA5}">
                      <a16:colId xmlns:a16="http://schemas.microsoft.com/office/drawing/2014/main" val="2500958333"/>
                    </a:ext>
                  </a:extLst>
                </a:gridCol>
              </a:tblGrid>
              <a:tr h="90194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Customer Demographics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*DOB: Inaccurate   </a:t>
                      </a:r>
                      <a:endParaRPr lang="en-IN" sz="1100">
                        <a:effectLst/>
                      </a:endParaRPr>
                    </a:p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*Job_title: Incomplete (Blanks)</a:t>
                      </a:r>
                      <a:endParaRPr lang="en-IN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*Customer_id: Incomplete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*Gender: Inconsistency</a:t>
                      </a:r>
                      <a:endParaRPr lang="en-IN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*Deceased_indicator: Filtered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*Default: Deleted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5471929"/>
                  </a:ext>
                </a:extLst>
              </a:tr>
              <a:tr h="4141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Customer address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*Customer_id: Incomplete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6081487"/>
                  </a:ext>
                </a:extLst>
              </a:tr>
              <a:tr h="100278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Transaction data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*Profit: Missing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*Customer_id: Incomplete</a:t>
                      </a:r>
                      <a:endParaRPr lang="en-IN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*Online_order: Blank</a:t>
                      </a:r>
                      <a:endParaRPr lang="en-IN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*Brand: Blank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*</a:t>
                      </a:r>
                      <a:r>
                        <a:rPr lang="en-US" sz="1000" dirty="0" err="1">
                          <a:effectLst/>
                        </a:rPr>
                        <a:t>Order_status</a:t>
                      </a:r>
                      <a:r>
                        <a:rPr lang="en-US" sz="1000" dirty="0">
                          <a:effectLst/>
                        </a:rPr>
                        <a:t>:</a:t>
                      </a:r>
                      <a:endParaRPr lang="en-IN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Removed cancelled items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0660454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337916E-546A-B052-D23C-03FC7270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408844"/>
              </p:ext>
            </p:extLst>
          </p:nvPr>
        </p:nvGraphicFramePr>
        <p:xfrm>
          <a:off x="4495259" y="1961228"/>
          <a:ext cx="4537229" cy="306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0821">
                  <a:extLst>
                    <a:ext uri="{9D8B030D-6E8A-4147-A177-3AD203B41FA5}">
                      <a16:colId xmlns:a16="http://schemas.microsoft.com/office/drawing/2014/main" val="3732814457"/>
                    </a:ext>
                  </a:extLst>
                </a:gridCol>
                <a:gridCol w="1169325">
                  <a:extLst>
                    <a:ext uri="{9D8B030D-6E8A-4147-A177-3AD203B41FA5}">
                      <a16:colId xmlns:a16="http://schemas.microsoft.com/office/drawing/2014/main" val="3023132901"/>
                    </a:ext>
                  </a:extLst>
                </a:gridCol>
                <a:gridCol w="951571">
                  <a:extLst>
                    <a:ext uri="{9D8B030D-6E8A-4147-A177-3AD203B41FA5}">
                      <a16:colId xmlns:a16="http://schemas.microsoft.com/office/drawing/2014/main" val="628143279"/>
                    </a:ext>
                  </a:extLst>
                </a:gridCol>
                <a:gridCol w="810322">
                  <a:extLst>
                    <a:ext uri="{9D8B030D-6E8A-4147-A177-3AD203B41FA5}">
                      <a16:colId xmlns:a16="http://schemas.microsoft.com/office/drawing/2014/main" val="885344300"/>
                    </a:ext>
                  </a:extLst>
                </a:gridCol>
                <a:gridCol w="825190">
                  <a:extLst>
                    <a:ext uri="{9D8B030D-6E8A-4147-A177-3AD203B41FA5}">
                      <a16:colId xmlns:a16="http://schemas.microsoft.com/office/drawing/2014/main" val="29411743"/>
                    </a:ext>
                  </a:extLst>
                </a:gridCol>
              </a:tblGrid>
              <a:tr h="30678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Completeness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Consistency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Currency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Relevancy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4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78903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49211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320351"/>
            <a:ext cx="4530525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/>
              <a:t>Old &amp; New Customer Age Distribution</a:t>
            </a:r>
            <a:endParaRPr sz="1800" dirty="0"/>
          </a:p>
        </p:txBody>
      </p:sp>
      <p:sp>
        <p:nvSpPr>
          <p:cNvPr id="133" name="Shape 82"/>
          <p:cNvSpPr/>
          <p:nvPr/>
        </p:nvSpPr>
        <p:spPr>
          <a:xfrm>
            <a:off x="294235" y="2060646"/>
            <a:ext cx="4134600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customers are aged between  40-49 in Old and New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under 20 &amp; above 70 are lowest in old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New Customers list, majority of them are 41-69.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increase in 71-89 category in new list compared to old list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5A8C50-3927-0FE3-879D-6712FEEFB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909" y="871290"/>
            <a:ext cx="3749760" cy="1864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3AE7CD-1930-4A9D-3E36-0BB602E73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356" y="2889590"/>
            <a:ext cx="3593951" cy="192030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480088" y="1202063"/>
            <a:ext cx="4764948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/>
              <a:t>Distribution by Job Industry</a:t>
            </a:r>
            <a:endParaRPr sz="1800" dirty="0"/>
          </a:p>
        </p:txBody>
      </p:sp>
      <p:sp>
        <p:nvSpPr>
          <p:cNvPr id="133" name="Shape 82"/>
          <p:cNvSpPr/>
          <p:nvPr/>
        </p:nvSpPr>
        <p:spPr>
          <a:xfrm>
            <a:off x="330830" y="1917386"/>
            <a:ext cx="4513337" cy="255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the customers are from Manufacturing  and Financial Services Industry in both New and old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customers are coming from Manufacturing, Financial services, Health and Retail Industries both in Old and New lists.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IT, Entertainment, Agriculture &amp; Telecommunication industries having very low purchases.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6DBBC0-1DEF-8551-CDC8-EDF8460C8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710" y="957393"/>
            <a:ext cx="3498663" cy="19858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4C2384-1E1A-24D5-C448-8CBB1F634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68" y="3033132"/>
            <a:ext cx="3684517" cy="190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1350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353225" y="1272936"/>
            <a:ext cx="4134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Bike related purchases in past 3 years by gender and place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353225" y="2143207"/>
            <a:ext cx="4134600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the purchases are coming from NSW in both old and new lists.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Proportion of bikes purchased by Female customers are higher than Males.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NSW, Male customers purchasing the bikes is more than Females by around 10000</a:t>
            </a:r>
          </a:p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9F52AF-C552-B8FE-99C4-DC62760F9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971" y="994241"/>
            <a:ext cx="3561024" cy="18450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5D8451-A2DE-74DF-A1FB-E1692815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010" y="3012980"/>
            <a:ext cx="3642731" cy="186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46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408506" y="1234461"/>
            <a:ext cx="3727638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Customers owning cars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owning cars are higher in NSW for both New and Old list.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Female customers owning the cars are higher than Male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decline of Female customers owning cars compared to Males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E59E82-5E90-AFBA-ADD8-52DF6C1FE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262" y="883451"/>
            <a:ext cx="3515231" cy="1922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7BC72C-2625-87AD-D2D7-231593A7C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262" y="2847900"/>
            <a:ext cx="3678781" cy="203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151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Deployment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405747" y="1040191"/>
            <a:ext cx="4946838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/>
              <a:t>RFM Analysis and Customer Classification</a:t>
            </a:r>
            <a:endParaRPr sz="1800" dirty="0"/>
          </a:p>
        </p:txBody>
      </p:sp>
      <p:sp>
        <p:nvSpPr>
          <p:cNvPr id="133" name="Shape 82"/>
          <p:cNvSpPr/>
          <p:nvPr/>
        </p:nvSpPr>
        <p:spPr>
          <a:xfrm>
            <a:off x="205025" y="1743035"/>
            <a:ext cx="4134600" cy="282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RFM(Recency, Frequency, Monetary)  analysis is used to determine which customers business should target to increase its revenue and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RFM model shows customers that have displayed high levels of engagement with business in 3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RFM segmentation is plotted in graph as shown, 9 being High valued customers and 0 as Low valued customers.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66E677-D35A-93B6-C2D7-ACC8B7F23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034" y="1665250"/>
            <a:ext cx="4722966" cy="28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785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964</Words>
  <Application>Microsoft Office PowerPoint</Application>
  <PresentationFormat>On-screen Show (16:9)</PresentationFormat>
  <Paragraphs>168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Akshay S</cp:lastModifiedBy>
  <cp:revision>3</cp:revision>
  <dcterms:modified xsi:type="dcterms:W3CDTF">2022-09-04T13:33:35Z</dcterms:modified>
</cp:coreProperties>
</file>